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57" r:id="rId4"/>
    <p:sldId id="259" r:id="rId5"/>
    <p:sldId id="268" r:id="rId6"/>
    <p:sldId id="267" r:id="rId7"/>
    <p:sldId id="272" r:id="rId8"/>
    <p:sldId id="274" r:id="rId9"/>
    <p:sldId id="273" r:id="rId10"/>
    <p:sldId id="266" r:id="rId11"/>
    <p:sldId id="262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69C"/>
    <a:srgbClr val="606060"/>
    <a:srgbClr val="D6876F"/>
    <a:srgbClr val="8ED1DF"/>
    <a:srgbClr val="5DB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3060" autoAdjust="0"/>
  </p:normalViewPr>
  <p:slideViewPr>
    <p:cSldViewPr snapToGrid="0">
      <p:cViewPr varScale="1">
        <p:scale>
          <a:sx n="116" d="100"/>
          <a:sy n="116" d="100"/>
        </p:scale>
        <p:origin x="35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234DE-A9DB-49C8-B921-1992AF5E14F4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ADB0C-F7B9-40DA-8D19-1F613C68C7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189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302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355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652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0490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70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698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53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065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38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266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26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237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346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801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04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40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916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139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905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675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748" y="1182758"/>
            <a:ext cx="6445278" cy="2872408"/>
          </a:xfrm>
        </p:spPr>
        <p:txBody>
          <a:bodyPr>
            <a:noAutofit/>
          </a:bodyPr>
          <a:lstStyle/>
          <a:p>
            <a:pPr algn="l"/>
            <a:r>
              <a:rPr lang="ru-RU" sz="5500" dirty="0" smtClean="0">
                <a:solidFill>
                  <a:srgbClr val="00A69C"/>
                </a:solidFill>
                <a:latin typeface="Franklin Gothic Medium Cond" panose="020B0606030402020204" pitchFamily="34" charset="0"/>
              </a:rPr>
              <a:t>«Психологическое и эмоциональное благополучие»</a:t>
            </a:r>
            <a:endParaRPr lang="ru-RU" sz="5500" dirty="0">
              <a:solidFill>
                <a:srgbClr val="00A69C"/>
              </a:solidFill>
              <a:latin typeface="Franklin Gothic Medium Cond" panose="020B06060304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071" y="949569"/>
            <a:ext cx="5460929" cy="431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20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619500" cy="6858000"/>
          </a:xfrm>
          <a:solidFill>
            <a:srgbClr val="606060"/>
          </a:solidFill>
        </p:spPr>
        <p:txBody>
          <a:bodyPr/>
          <a:lstStyle/>
          <a:p>
            <a:pPr algn="ctr"/>
            <a:r>
              <a:rPr lang="ru-RU" cap="all" dirty="0" smtClean="0">
                <a:solidFill>
                  <a:schemeClr val="bg1"/>
                </a:solidFill>
                <a:latin typeface="Franklin Gothic Medium Cond" panose="020B0606030402020204" pitchFamily="34" charset="0"/>
              </a:rPr>
              <a:t>Актуальность</a:t>
            </a:r>
            <a:r>
              <a:rPr lang="ru-RU" dirty="0" smtClean="0">
                <a:solidFill>
                  <a:srgbClr val="D6876F"/>
                </a:solidFill>
                <a:latin typeface="Franklin Gothic Medium Cond" panose="020B0606030402020204" pitchFamily="34" charset="0"/>
              </a:rPr>
              <a:t> </a:t>
            </a:r>
            <a:endParaRPr lang="ru-RU" dirty="0">
              <a:solidFill>
                <a:srgbClr val="D6876F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3735" y="248479"/>
            <a:ext cx="7784255" cy="624177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1800" i="1" dirty="0" smtClean="0">
                <a:latin typeface="Franklin Gothic Demi Cond"/>
              </a:rPr>
              <a:t>Повышенное </a:t>
            </a:r>
            <a:r>
              <a:rPr lang="ru-RU" sz="1800" i="1" dirty="0" err="1" smtClean="0">
                <a:latin typeface="Franklin Gothic Demi Cond"/>
              </a:rPr>
              <a:t>психоэмоциональное</a:t>
            </a:r>
            <a:r>
              <a:rPr lang="ru-RU" sz="1800" i="1" dirty="0" smtClean="0">
                <a:latin typeface="Franklin Gothic Demi Cond"/>
              </a:rPr>
              <a:t> напряжение</a:t>
            </a:r>
            <a:r>
              <a:rPr lang="en-US" sz="1800" i="1" dirty="0" smtClean="0">
                <a:latin typeface="Franklin Gothic Demi Cond"/>
              </a:rPr>
              <a:t> </a:t>
            </a:r>
            <a:r>
              <a:rPr lang="ru-RU" sz="1800" i="1" dirty="0" smtClean="0">
                <a:latin typeface="Franklin Gothic Demi Cond"/>
              </a:rPr>
              <a:t>приводит к стрессу, профессиональным деформациям, эмоциональному выгоранию, психосоматическим и нервно-психическим заболеваниям.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800" i="1" dirty="0" smtClean="0">
                <a:latin typeface="Franklin Gothic Demi Cond"/>
              </a:rPr>
              <a:t>Необходимость формирования у работников навыков</a:t>
            </a:r>
            <a:r>
              <a:rPr lang="en-US" sz="1800" i="1" dirty="0" smtClean="0">
                <a:latin typeface="Franklin Gothic Demi Cond"/>
              </a:rPr>
              <a:t> </a:t>
            </a:r>
            <a:r>
              <a:rPr lang="ru-RU" sz="1800" i="1" dirty="0" err="1" smtClean="0">
                <a:latin typeface="Franklin Gothic Demi Cond"/>
              </a:rPr>
              <a:t>саморегуляции</a:t>
            </a:r>
            <a:r>
              <a:rPr lang="en-US" sz="1800" i="1" dirty="0" smtClean="0">
                <a:latin typeface="Franklin Gothic Demi Cond"/>
              </a:rPr>
              <a:t> </a:t>
            </a:r>
            <a:r>
              <a:rPr lang="ru-RU" sz="1800" i="1" dirty="0" smtClean="0">
                <a:latin typeface="Franklin Gothic Demi Cond"/>
              </a:rPr>
              <a:t>и управления собственным </a:t>
            </a:r>
            <a:r>
              <a:rPr lang="ru-RU" sz="1800" i="1" dirty="0" err="1" smtClean="0">
                <a:latin typeface="Franklin Gothic Demi Cond"/>
              </a:rPr>
              <a:t>психоэмоциональным</a:t>
            </a:r>
            <a:r>
              <a:rPr lang="ru-RU" sz="1800" i="1" dirty="0" smtClean="0">
                <a:latin typeface="Franklin Gothic Demi Cond"/>
              </a:rPr>
              <a:t> состоянием</a:t>
            </a:r>
            <a:r>
              <a:rPr lang="en-US" sz="1800" i="1" dirty="0" smtClean="0">
                <a:latin typeface="Franklin Gothic Demi Cond"/>
              </a:rPr>
              <a:t> </a:t>
            </a:r>
            <a:r>
              <a:rPr lang="ru-RU" sz="1800" i="1" dirty="0" smtClean="0">
                <a:latin typeface="Franklin Gothic Demi Cond"/>
              </a:rPr>
              <a:t>,что будет способствовать профилактике неблагоприятных состояний и заболеваний, связанных с профессиональной деятельностью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17832" y="381696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95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00712" y="702504"/>
            <a:ext cx="5938010" cy="449814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r>
              <a:rPr lang="ru-RU" i="1" dirty="0" smtClean="0">
                <a:latin typeface="Franklin Gothic Demi Cond"/>
              </a:rPr>
              <a:t> </a:t>
            </a:r>
            <a:endParaRPr lang="en-US" i="1" dirty="0" smtClean="0">
              <a:latin typeface="Franklin Gothic Demi Cond"/>
            </a:endParaRPr>
          </a:p>
          <a:p>
            <a:pPr marL="0" indent="0">
              <a:buNone/>
            </a:pPr>
            <a:r>
              <a:rPr lang="ru-RU" i="1" dirty="0" smtClean="0">
                <a:latin typeface="Franklin Gothic Demi Cond"/>
              </a:rPr>
              <a:t>Формирование у работников желания заботиться о своем психологическом  здоровье, потребности в эмоциональном благополучии как залоге успешности в трудовой деятельности</a:t>
            </a:r>
            <a:endParaRPr lang="ru-RU" i="1" dirty="0">
              <a:latin typeface="Franklin Gothic Demi Cond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820343" y="1170176"/>
            <a:ext cx="6222417" cy="458173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9995" y="2764997"/>
            <a:ext cx="2219260" cy="644624"/>
          </a:xfrm>
          <a:solidFill>
            <a:srgbClr val="D6876F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ru-RU" cap="all" dirty="0" smtClean="0">
                <a:solidFill>
                  <a:schemeClr val="bg1"/>
                </a:solidFill>
                <a:latin typeface="Franklin Gothic Medium Cond" panose="020B0606030402020204" pitchFamily="34" charset="0"/>
              </a:rPr>
              <a:t>Цель</a:t>
            </a:r>
            <a:endParaRPr lang="ru-RU" cap="all" dirty="0">
              <a:solidFill>
                <a:schemeClr val="bg1"/>
              </a:solidFill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68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75036" y="1181100"/>
            <a:ext cx="5998018" cy="49022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Освоить навыки и умения в области сохранения и укрепления здоровья</a:t>
            </a:r>
            <a:endParaRPr lang="en-US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Снизить риски развития эмоционального выгорания</a:t>
            </a:r>
            <a:endParaRPr lang="ru-RU" dirty="0" smtClean="0">
              <a:latin typeface="Franklin Gothic Medium Cond" panose="020B06060304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Организовать мероприятия по профилактике стресса,</a:t>
            </a:r>
            <a:r>
              <a:rPr lang="en-US" dirty="0" smtClean="0"/>
              <a:t> </a:t>
            </a:r>
            <a:r>
              <a:rPr lang="ru-RU" dirty="0" smtClean="0"/>
              <a:t>тревожных расстройств</a:t>
            </a:r>
          </a:p>
          <a:p>
            <a:pPr>
              <a:buNone/>
            </a:pPr>
            <a:r>
              <a:rPr lang="en-US" dirty="0" smtClean="0"/>
              <a:t>     </a:t>
            </a:r>
            <a:endParaRPr lang="ru-RU" dirty="0" smtClean="0"/>
          </a:p>
          <a:p>
            <a:pPr marL="0" indent="0"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0" y="0"/>
            <a:ext cx="2997421" cy="6858000"/>
          </a:xfrm>
          <a:prstGeom prst="rect">
            <a:avLst/>
          </a:prstGeom>
          <a:solidFill>
            <a:srgbClr val="00A69C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cap="all" dirty="0" smtClean="0">
                <a:latin typeface="Franklin Gothic Medium Cond" panose="020B0606030402020204" pitchFamily="34" charset="0"/>
              </a:rPr>
              <a:t>  </a:t>
            </a:r>
            <a:endParaRPr lang="ru-RU" cap="all" dirty="0">
              <a:latin typeface="Franklin Gothic Medium Cond" panose="020B06060304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1762" y="721487"/>
            <a:ext cx="2704878" cy="660400"/>
          </a:xfrm>
          <a:solidFill>
            <a:srgbClr val="D6876F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cap="all" dirty="0" smtClean="0">
                <a:latin typeface="Franklin Gothic Medium Cond" panose="020B0606030402020204" pitchFamily="34" charset="0"/>
              </a:rPr>
              <a:t>  Задачи</a:t>
            </a:r>
            <a:endParaRPr lang="ru-RU" cap="all" dirty="0">
              <a:latin typeface="Franklin Gothic Medium Cond" panose="020B0606030402020204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299742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031762" y="710374"/>
            <a:ext cx="1965659" cy="111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031762" y="1370774"/>
            <a:ext cx="2008331" cy="111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031761" y="710374"/>
            <a:ext cx="0" cy="6604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490" y="2081150"/>
            <a:ext cx="3444765" cy="344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98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2486347" y="4222679"/>
            <a:ext cx="7219306" cy="198811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312505" y="2044557"/>
            <a:ext cx="5725385" cy="19212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70615" y="2044557"/>
            <a:ext cx="5725385" cy="1921268"/>
          </a:xfrm>
          <a:prstGeom prst="roundRect">
            <a:avLst/>
          </a:prstGeom>
          <a:solidFill>
            <a:srgbClr val="8ED1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615" y="2147686"/>
            <a:ext cx="5725385" cy="168441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3600" dirty="0">
                <a:latin typeface="Franklin Gothic Medium Cond" pitchFamily="34" charset="0"/>
              </a:rPr>
              <a:t>Диагностический модуль</a:t>
            </a:r>
          </a:p>
          <a:p>
            <a:pPr algn="just"/>
            <a:r>
              <a:rPr lang="ru-RU" dirty="0">
                <a:latin typeface="Franklin Gothic Medium Cond" pitchFamily="34" charset="0"/>
              </a:rPr>
              <a:t>исследования </a:t>
            </a:r>
            <a:r>
              <a:rPr lang="ru-RU" dirty="0" smtClean="0">
                <a:latin typeface="Franklin Gothic Medium Cond" pitchFamily="34" charset="0"/>
              </a:rPr>
              <a:t>психологического </a:t>
            </a:r>
            <a:r>
              <a:rPr lang="ru-RU" dirty="0">
                <a:latin typeface="Franklin Gothic Medium Cond" pitchFamily="34" charset="0"/>
              </a:rPr>
              <a:t>здоровья </a:t>
            </a:r>
            <a:r>
              <a:rPr lang="ru-RU" dirty="0" smtClean="0">
                <a:latin typeface="Franklin Gothic Medium Cond" pitchFamily="34" charset="0"/>
              </a:rPr>
              <a:t>работников</a:t>
            </a:r>
            <a:endParaRPr lang="ru-RU" dirty="0">
              <a:latin typeface="Franklin Gothic Medium Cond" pitchFamily="34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307272" y="2167846"/>
            <a:ext cx="5559380" cy="195208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ru-RU" sz="4200" dirty="0">
                <a:latin typeface="Franklin Gothic Medium Cond" pitchFamily="34" charset="0"/>
              </a:rPr>
              <a:t>Информационно-познавательный модуль</a:t>
            </a:r>
          </a:p>
          <a:p>
            <a:pPr algn="just"/>
            <a:r>
              <a:rPr lang="ru-RU" sz="3200" dirty="0">
                <a:latin typeface="Franklin Gothic Medium Cond" pitchFamily="34" charset="0"/>
              </a:rPr>
              <a:t>информирование о проблемах </a:t>
            </a:r>
            <a:r>
              <a:rPr lang="ru-RU" sz="3200" dirty="0" smtClean="0">
                <a:latin typeface="Franklin Gothic Medium Cond" pitchFamily="34" charset="0"/>
              </a:rPr>
              <a:t>состояния психологического </a:t>
            </a:r>
            <a:r>
              <a:rPr lang="ru-RU" sz="3200" dirty="0">
                <a:latin typeface="Franklin Gothic Medium Cond" pitchFamily="34" charset="0"/>
              </a:rPr>
              <a:t>здоровья </a:t>
            </a:r>
            <a:r>
              <a:rPr lang="ru-RU" sz="3200" dirty="0" smtClean="0">
                <a:latin typeface="Franklin Gothic Medium Cond" pitchFamily="34" charset="0"/>
              </a:rPr>
              <a:t>работников по результатам психодиагностики и предоставление практических рекомендаций о методах  его сохранения и укрепления.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dirty="0"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>
              <a:latin typeface="Franklin Gothic Medium Cond" panose="020B0606030402020204" pitchFamily="34" charset="0"/>
            </a:endParaRPr>
          </a:p>
          <a:p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785708" y="4222679"/>
            <a:ext cx="6758983" cy="18898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Franklin Gothic Medium Cond" pitchFamily="34" charset="0"/>
              </a:rPr>
              <a:t>Практический </a:t>
            </a:r>
            <a:r>
              <a:rPr lang="ru-RU" sz="2000" dirty="0">
                <a:latin typeface="Franklin Gothic Medium Cond" pitchFamily="34" charset="0"/>
              </a:rPr>
              <a:t>модуль</a:t>
            </a:r>
          </a:p>
          <a:p>
            <a:pPr algn="just"/>
            <a:r>
              <a:rPr lang="ru-RU" sz="2000" dirty="0" smtClean="0">
                <a:latin typeface="Franklin Gothic Medium Cond" pitchFamily="34" charset="0"/>
              </a:rPr>
              <a:t>Психопрофилактические мероприятия </a:t>
            </a:r>
            <a:r>
              <a:rPr lang="ru-RU" sz="2000" dirty="0">
                <a:latin typeface="Franklin Gothic Medium Cond" pitchFamily="34" charset="0"/>
              </a:rPr>
              <a:t>по снятию эмоционального </a:t>
            </a:r>
            <a:r>
              <a:rPr lang="ru-RU" sz="2000" dirty="0" smtClean="0">
                <a:latin typeface="Franklin Gothic Medium Cond" pitchFamily="34" charset="0"/>
              </a:rPr>
              <a:t>напряжения и развитию рефлексии у работников </a:t>
            </a:r>
            <a:r>
              <a:rPr lang="ru-RU" sz="2000" dirty="0">
                <a:latin typeface="Franklin Gothic Medium Cond" pitchFamily="34" charset="0"/>
              </a:rPr>
              <a:t>посредством тренингов, мастер-классов, комнат психологической </a:t>
            </a:r>
            <a:r>
              <a:rPr lang="ru-RU" sz="2000" dirty="0" smtClean="0">
                <a:latin typeface="Franklin Gothic Medium Cond" pitchFamily="34" charset="0"/>
              </a:rPr>
              <a:t>разгрузки, психологических консультаций</a:t>
            </a:r>
            <a:endParaRPr lang="ru-RU" sz="2000" dirty="0">
              <a:latin typeface="Franklin Gothic Medium Cond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r="17839"/>
          <a:stretch/>
        </p:blipFill>
        <p:spPr>
          <a:xfrm>
            <a:off x="370615" y="1"/>
            <a:ext cx="10714961" cy="15902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764" y="399572"/>
            <a:ext cx="4976135" cy="673853"/>
          </a:xfrm>
        </p:spPr>
        <p:txBody>
          <a:bodyPr>
            <a:normAutofit fontScale="90000"/>
          </a:bodyPr>
          <a:lstStyle/>
          <a:p>
            <a:r>
              <a:rPr lang="ru-RU" cap="all" dirty="0" smtClean="0">
                <a:solidFill>
                  <a:schemeClr val="bg1"/>
                </a:solidFill>
                <a:latin typeface="Franklin Gothic Medium Cond" panose="020B0606030402020204" pitchFamily="34" charset="0"/>
              </a:rPr>
              <a:t>Мероприятия</a:t>
            </a:r>
            <a:endParaRPr lang="ru-RU" cap="all" dirty="0">
              <a:solidFill>
                <a:schemeClr val="bg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27032" y="776005"/>
            <a:ext cx="939565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26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 txBox="1">
            <a:spLocks/>
          </p:cNvSpPr>
          <p:nvPr/>
        </p:nvSpPr>
        <p:spPr>
          <a:xfrm>
            <a:off x="890154" y="5013602"/>
            <a:ext cx="4151376" cy="1414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r="17839"/>
          <a:stretch/>
        </p:blipFill>
        <p:spPr>
          <a:xfrm>
            <a:off x="370615" y="0"/>
            <a:ext cx="10714961" cy="227442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521" y="496956"/>
            <a:ext cx="6643070" cy="1282147"/>
          </a:xfrm>
        </p:spPr>
        <p:txBody>
          <a:bodyPr>
            <a:normAutofit/>
          </a:bodyPr>
          <a:lstStyle/>
          <a:p>
            <a:pPr algn="ctr"/>
            <a:r>
              <a:rPr lang="ru-RU" cap="all" dirty="0" smtClean="0">
                <a:solidFill>
                  <a:schemeClr val="bg1"/>
                </a:solidFill>
                <a:latin typeface="Franklin Gothic Medium Cond" panose="020B0606030402020204" pitchFamily="34" charset="0"/>
              </a:rPr>
              <a:t>Диагностический модуль </a:t>
            </a:r>
            <a:endParaRPr lang="ru-RU" cap="all" dirty="0">
              <a:solidFill>
                <a:schemeClr val="bg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27033" y="776005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27015" y="2129247"/>
          <a:ext cx="11116492" cy="3525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5225"/>
                <a:gridCol w="5251267"/>
              </a:tblGrid>
              <a:tr h="59770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977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 pitchFamily="34" charset="0"/>
                          <a:ea typeface="+mn-ea"/>
                          <a:cs typeface="+mn-cs"/>
                        </a:rPr>
                        <a:t>Мониторинг </a:t>
                      </a:r>
                      <a:r>
                        <a:rPr kumimoji="0" lang="ru-RU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 pitchFamily="34" charset="0"/>
                          <a:ea typeface="+mn-ea"/>
                          <a:cs typeface="+mn-cs"/>
                        </a:rPr>
                        <a:t>психоэмоционального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 pitchFamily="34" charset="0"/>
                          <a:ea typeface="+mn-ea"/>
                          <a:cs typeface="+mn-cs"/>
                        </a:rPr>
                        <a:t> состояния работников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Franklin Gothic Demi Cond" pitchFamily="34" charset="0"/>
                        </a:rPr>
                        <a:t>Самодиагностика</a:t>
                      </a:r>
                      <a:endParaRPr lang="ru-RU" sz="2000" b="1" dirty="0">
                        <a:latin typeface="Franklin Gothic Demi Cond" pitchFamily="34" charset="0"/>
                      </a:endParaRPr>
                    </a:p>
                  </a:txBody>
                  <a:tcPr/>
                </a:tc>
              </a:tr>
              <a:tr h="1031652">
                <a:tc>
                  <a:txBody>
                    <a:bodyPr/>
                    <a:lstStyle/>
                    <a:p>
                      <a:r>
                        <a:rPr lang="ru-RU" dirty="0" smtClean="0"/>
                        <a:t>Первичная</a:t>
                      </a:r>
                      <a:r>
                        <a:rPr lang="ru-RU" baseline="0" dirty="0" smtClean="0"/>
                        <a:t> диагностика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1 раз в месяц  с обратной связью психолога (индивидуальная</a:t>
                      </a:r>
                      <a:r>
                        <a:rPr lang="ru-RU" baseline="0" dirty="0" smtClean="0"/>
                        <a:t> консультация)</a:t>
                      </a:r>
                      <a:endParaRPr lang="ru-RU" dirty="0"/>
                    </a:p>
                  </a:txBody>
                  <a:tcPr/>
                </a:tc>
              </a:tr>
              <a:tr h="597704">
                <a:tc>
                  <a:txBody>
                    <a:bodyPr/>
                    <a:lstStyle/>
                    <a:p>
                      <a:r>
                        <a:rPr lang="ru-RU" dirty="0" smtClean="0"/>
                        <a:t>Промежуточная</a:t>
                      </a:r>
                      <a:r>
                        <a:rPr lang="ru-RU" baseline="0" dirty="0" smtClean="0"/>
                        <a:t> диагностика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97704">
                <a:tc>
                  <a:txBody>
                    <a:bodyPr/>
                    <a:lstStyle/>
                    <a:p>
                      <a:r>
                        <a:rPr lang="ru-RU" dirty="0" smtClean="0"/>
                        <a:t>Повторная диагностика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626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 txBox="1">
            <a:spLocks/>
          </p:cNvSpPr>
          <p:nvPr/>
        </p:nvSpPr>
        <p:spPr>
          <a:xfrm>
            <a:off x="890154" y="5013602"/>
            <a:ext cx="4151376" cy="1414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r="17839"/>
          <a:stretch/>
        </p:blipFill>
        <p:spPr>
          <a:xfrm>
            <a:off x="370615" y="0"/>
            <a:ext cx="10714961" cy="227442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270" y="477078"/>
            <a:ext cx="7772399" cy="1490870"/>
          </a:xfrm>
        </p:spPr>
        <p:txBody>
          <a:bodyPr>
            <a:normAutofit/>
          </a:bodyPr>
          <a:lstStyle/>
          <a:p>
            <a:pPr algn="ctr"/>
            <a:r>
              <a:rPr lang="ru-RU" cap="all" dirty="0" smtClean="0">
                <a:solidFill>
                  <a:schemeClr val="bg1"/>
                </a:solidFill>
                <a:latin typeface="Franklin Gothic Medium Cond" panose="020B0606030402020204" pitchFamily="34" charset="0"/>
              </a:rPr>
              <a:t>Информационно-познавательный модуль</a:t>
            </a:r>
            <a:endParaRPr lang="ru-RU" cap="all" dirty="0">
              <a:solidFill>
                <a:schemeClr val="bg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27033" y="776005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387626" y="1858617"/>
          <a:ext cx="10663551" cy="3562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3551"/>
              </a:tblGrid>
              <a:tr h="35624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Demi Cond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Проведение Дня  психологии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Demi Cond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Demi Cond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День психологии- мероприятия, проходящие на территории организации.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Задачами мероприятия являются: информировать работников об основах </a:t>
                      </a:r>
                      <a:r>
                        <a:rPr kumimoji="0" lang="ru-RU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психоэмоциональной</a:t>
                      </a:r>
                      <a:r>
                        <a:rPr kumimoji="0" 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 гигиены, обеспечить доступность консультации и поддержки психолога,  ознакомить с информацией о психологических навыках  управления стрессом, о профилактике профессионального выгорания.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626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 txBox="1">
            <a:spLocks/>
          </p:cNvSpPr>
          <p:nvPr/>
        </p:nvSpPr>
        <p:spPr>
          <a:xfrm>
            <a:off x="890154" y="5013602"/>
            <a:ext cx="4151376" cy="1414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r="17839"/>
          <a:stretch/>
        </p:blipFill>
        <p:spPr>
          <a:xfrm>
            <a:off x="370615" y="0"/>
            <a:ext cx="10714961" cy="227442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270" y="477078"/>
            <a:ext cx="7772399" cy="1490870"/>
          </a:xfrm>
        </p:spPr>
        <p:txBody>
          <a:bodyPr>
            <a:normAutofit/>
          </a:bodyPr>
          <a:lstStyle/>
          <a:p>
            <a:pPr algn="ctr"/>
            <a:r>
              <a:rPr lang="ru-RU" cap="all" dirty="0" smtClean="0">
                <a:solidFill>
                  <a:schemeClr val="bg1"/>
                </a:solidFill>
                <a:latin typeface="Franklin Gothic Medium Cond" panose="020B0606030402020204" pitchFamily="34" charset="0"/>
              </a:rPr>
              <a:t>Информационно-познавательный модуль</a:t>
            </a:r>
            <a:endParaRPr lang="ru-RU" cap="all" dirty="0">
              <a:solidFill>
                <a:schemeClr val="bg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27033" y="776005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387626" y="1858617"/>
          <a:ext cx="10663551" cy="3562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3551"/>
              </a:tblGrid>
              <a:tr h="35624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Demi Cond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Просветительская работа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Demi Cond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Demi Cond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Еженедельное наполнение </a:t>
                      </a:r>
                      <a:r>
                        <a:rPr kumimoji="0" lang="ru-RU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контента</a:t>
                      </a: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 сайта и  социальных сетей организации  информацией по сохранению психологического здоровья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626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 txBox="1">
            <a:spLocks/>
          </p:cNvSpPr>
          <p:nvPr/>
        </p:nvSpPr>
        <p:spPr>
          <a:xfrm>
            <a:off x="890154" y="5013602"/>
            <a:ext cx="4151376" cy="1414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r="17839"/>
          <a:stretch/>
        </p:blipFill>
        <p:spPr>
          <a:xfrm>
            <a:off x="370615" y="0"/>
            <a:ext cx="10714961" cy="227442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270" y="477078"/>
            <a:ext cx="7772399" cy="1490870"/>
          </a:xfrm>
        </p:spPr>
        <p:txBody>
          <a:bodyPr>
            <a:normAutofit/>
          </a:bodyPr>
          <a:lstStyle/>
          <a:p>
            <a:pPr algn="ctr"/>
            <a:r>
              <a:rPr lang="ru-RU" cap="all" dirty="0" smtClean="0">
                <a:solidFill>
                  <a:schemeClr val="bg1"/>
                </a:solidFill>
                <a:latin typeface="Franklin Gothic Medium Cond" panose="020B0606030402020204" pitchFamily="34" charset="0"/>
              </a:rPr>
              <a:t>Практический  модуль</a:t>
            </a:r>
            <a:endParaRPr lang="ru-RU" cap="all" dirty="0">
              <a:solidFill>
                <a:schemeClr val="bg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27033" y="776005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387626" y="1858616"/>
          <a:ext cx="10684565" cy="47903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1178"/>
                <a:gridCol w="5023387"/>
              </a:tblGrid>
              <a:tr h="47903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Demi Cond"/>
                          <a:ea typeface="Calibri" pitchFamily="34" charset="0"/>
                          <a:cs typeface="Times New Roman" pitchFamily="18" charset="0"/>
                        </a:rPr>
                        <a:t>Проведение психопрофилактических мероприятий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Demi Cond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Demi Cond"/>
                          <a:ea typeface="Calibri" pitchFamily="34" charset="0"/>
                          <a:cs typeface="Times New Roman" pitchFamily="18" charset="0"/>
                        </a:rPr>
                        <a:t>Программы, направленные на профилактику стресса на рабочем месте, повышение уровня благополучия. Сопровождение по управлению эмоциями; профилактика депрессии, выгорания, тревожных расстройств; аутогенная тренировка, практики медитации и осознанности,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Demi Cond"/>
                          <a:ea typeface="Calibri" pitchFamily="34" charset="0"/>
                          <a:cs typeface="Times New Roman" pitchFamily="18" charset="0"/>
                        </a:rPr>
                        <a:t>арт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Demi Cond"/>
                          <a:ea typeface="Calibri" pitchFamily="34" charset="0"/>
                          <a:cs typeface="Times New Roman" pitchFamily="18" charset="0"/>
                        </a:rPr>
                        <a:t> -терапевтические   и проективные методики, дыхательные практики,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Demi Cond"/>
                          <a:ea typeface="Calibri" pitchFamily="34" charset="0"/>
                          <a:cs typeface="Times New Roman" pitchFamily="18" charset="0"/>
                        </a:rPr>
                        <a:t>досуговые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Demi Cond"/>
                          <a:ea typeface="Calibri" pitchFamily="34" charset="0"/>
                          <a:cs typeface="Times New Roman" pitchFamily="18" charset="0"/>
                        </a:rPr>
                        <a:t> мероприятия, корпоративное общение.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Комната психологической разгрузки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Demi Cond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Комната </a:t>
                      </a:r>
                      <a:r>
                        <a:rPr kumimoji="0" lang="ru-RU" sz="18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психоэмоциональной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 разгрузки–отдельное помещение, оснащенное современным оборудованием для профилактики и коррекции неблагоприятных психофизиологических состояний, устранения </a:t>
                      </a:r>
                      <a:r>
                        <a:rPr kumimoji="0" lang="ru-RU" sz="18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психоэмоциональных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Demi Cond"/>
                          <a:ea typeface="+mn-ea"/>
                          <a:cs typeface="+mn-cs"/>
                        </a:rPr>
                        <a:t> рисков у работников. 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latin typeface="Franklin Gothic Demi Cond"/>
                        </a:rPr>
                        <a:t>Профилактика утомляемости работников на рабочем месте и как результат повышение производительности труда, уменьшение восприимчивости к стрессу, уменьшение числа ошибок.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latin typeface="Franklin Gothic Demi Cond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626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925" y="250825"/>
            <a:ext cx="9929813" cy="1192213"/>
          </a:xfrm>
          <a:solidFill>
            <a:schemeClr val="bg1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>Необходимые ресурсы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20686"/>
            <a:ext cx="10383078" cy="425398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>
                <a:latin typeface="Franklin Gothic Medium Cond" panose="020B0606030402020204" pitchFamily="34" charset="0"/>
              </a:rPr>
              <a:t>Человеческие:</a:t>
            </a:r>
            <a:r>
              <a:rPr lang="ru-RU" dirty="0" smtClean="0">
                <a:latin typeface="Franklin Gothic Medium Cond" panose="020B0606030402020204" pitchFamily="34" charset="0"/>
              </a:rPr>
              <a:t>  психолог, «лидер общественного мнения», кадровый работник</a:t>
            </a:r>
          </a:p>
          <a:p>
            <a:pPr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>
                <a:latin typeface="Franklin Gothic Medium Cond" panose="020B0606030402020204" pitchFamily="34" charset="0"/>
              </a:rPr>
              <a:t>Материально-технические:</a:t>
            </a:r>
            <a:r>
              <a:rPr lang="ru-RU" dirty="0" smtClean="0">
                <a:latin typeface="Franklin Gothic Medium Cond" panose="020B0606030402020204" pitchFamily="34" charset="0"/>
              </a:rPr>
              <a:t> плакаты, буклеты, тесты, оборудование и оснащение для кабинета психологической разгрузки, приобретение сертифицированных компьютеризированных методов психологического тестирования</a:t>
            </a:r>
          </a:p>
          <a:p>
            <a:pPr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>
                <a:latin typeface="Franklin Gothic Medium Cond" panose="020B0606030402020204" pitchFamily="34" charset="0"/>
              </a:rPr>
              <a:t>Информационные: </a:t>
            </a:r>
            <a:r>
              <a:rPr lang="ru-RU" dirty="0" smtClean="0">
                <a:latin typeface="Franklin Gothic Medium Cond" panose="020B0606030402020204" pitchFamily="34" charset="0"/>
              </a:rPr>
              <a:t>социальные сети, </a:t>
            </a:r>
            <a:r>
              <a:rPr lang="ru-RU" dirty="0" err="1" smtClean="0">
                <a:latin typeface="Franklin Gothic Medium Cond" panose="020B0606030402020204" pitchFamily="34" charset="0"/>
              </a:rPr>
              <a:t>мессенджеры</a:t>
            </a:r>
            <a:r>
              <a:rPr lang="ru-RU" dirty="0" smtClean="0">
                <a:latin typeface="Franklin Gothic Medium Cond" panose="020B0606030402020204" pitchFamily="34" charset="0"/>
              </a:rPr>
              <a:t>, корпоративный интернет сайт</a:t>
            </a:r>
            <a:endParaRPr lang="ru-RU" dirty="0">
              <a:latin typeface="Franklin Gothic Medium Cond" panose="020B06060304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94786" y="846931"/>
            <a:ext cx="755904" cy="722410"/>
          </a:xfrm>
          <a:prstGeom prst="rect">
            <a:avLst/>
          </a:prstGeom>
          <a:solidFill>
            <a:srgbClr val="D6876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21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548" y="391350"/>
            <a:ext cx="11171428" cy="1632521"/>
          </a:xfrm>
          <a:solidFill>
            <a:srgbClr val="8ED1DF"/>
          </a:solidFill>
        </p:spPr>
        <p:txBody>
          <a:bodyPr>
            <a:normAutofit/>
          </a:bodyPr>
          <a:lstStyle/>
          <a:p>
            <a:r>
              <a:rPr lang="ru-RU" cap="all" dirty="0" smtClean="0">
                <a:solidFill>
                  <a:srgbClr val="D6876F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cap="all" dirty="0" smtClean="0">
                <a:solidFill>
                  <a:schemeClr val="bg1"/>
                </a:solidFill>
                <a:latin typeface="Franklin Gothic Medium Cond" panose="020B0606030402020204" pitchFamily="34" charset="0"/>
              </a:rPr>
              <a:t>    </a:t>
            </a:r>
            <a:r>
              <a:rPr lang="ru-RU" cap="all" dirty="0" smtClean="0">
                <a:solidFill>
                  <a:schemeClr val="bg2">
                    <a:lumMod val="10000"/>
                  </a:schemeClr>
                </a:solidFill>
                <a:latin typeface="Franklin Gothic Medium Cond" panose="020B0606030402020204" pitchFamily="34" charset="0"/>
              </a:rPr>
              <a:t>Результат </a:t>
            </a:r>
            <a:endParaRPr lang="ru-RU" cap="all" dirty="0">
              <a:solidFill>
                <a:schemeClr val="bg2">
                  <a:lumMod val="10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7276" y="2704465"/>
            <a:ext cx="10059924" cy="36310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Franklin Gothic Medium Cond" panose="020B0606030402020204" pitchFamily="34" charset="0"/>
              </a:rPr>
              <a:t>•</a:t>
            </a:r>
            <a:r>
              <a:rPr lang="en-US" dirty="0" smtClean="0">
                <a:latin typeface="Franklin Gothic Medium Cond" panose="020B0606030402020204" pitchFamily="34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Повышение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уровня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психологического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здоровья среди работников, повышение уровня качества жизни</a:t>
            </a:r>
            <a:endParaRPr lang="en-US" dirty="0" smtClean="0">
              <a:solidFill>
                <a:srgbClr val="000000"/>
              </a:solidFill>
              <a:latin typeface="Franklin Gothic Demi Cond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Franklin Gothic Demi Cond"/>
              </a:rPr>
              <a:t>•</a:t>
            </a:r>
            <a:r>
              <a:rPr lang="ru-RU" dirty="0" smtClean="0">
                <a:solidFill>
                  <a:srgbClr val="000000"/>
                </a:solidFill>
              </a:rPr>
              <a:t> </a:t>
            </a:r>
            <a:r>
              <a:rPr lang="en-US" dirty="0" smtClean="0">
                <a:solidFill>
                  <a:srgbClr val="000000"/>
                </a:solidFill>
              </a:rPr>
              <a:t>C</a:t>
            </a:r>
            <a:r>
              <a:rPr lang="ru-RU" dirty="0" err="1" smtClean="0">
                <a:solidFill>
                  <a:srgbClr val="000000"/>
                </a:solidFill>
              </a:rPr>
              <a:t>нижение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рисков развития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профессионального выгорания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 smtClean="0">
              <a:solidFill>
                <a:srgbClr val="000000"/>
              </a:solidFill>
              <a:latin typeface="Franklin Gothic Demi Cond"/>
            </a:endParaRPr>
          </a:p>
          <a:p>
            <a:pPr marL="0" indent="0">
              <a:buNone/>
            </a:pPr>
            <a:r>
              <a:rPr lang="ru-RU" dirty="0" smtClean="0"/>
              <a:t>•</a:t>
            </a:r>
            <a:r>
              <a:rPr lang="en-US" dirty="0" smtClean="0"/>
              <a:t> </a:t>
            </a:r>
            <a:r>
              <a:rPr lang="ru-RU" dirty="0" smtClean="0"/>
              <a:t>Улучшение качества трудового процесса</a:t>
            </a:r>
          </a:p>
          <a:p>
            <a:pPr marL="0" indent="0">
              <a:buNone/>
            </a:pPr>
            <a:r>
              <a:rPr lang="ru-RU" dirty="0" smtClean="0"/>
              <a:t>•Улучшение психологического микроклимата в коллективе</a:t>
            </a: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  <a:latin typeface="Franklin Gothic Demi Cond"/>
            </a:endParaRPr>
          </a:p>
          <a:p>
            <a:pPr marL="0" indent="0">
              <a:buNone/>
            </a:pPr>
            <a:endParaRPr lang="ru-RU" dirty="0">
              <a:latin typeface="Franklin Gothic Medium Cond" panose="020B06060304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083153" y="158555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29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2209</TotalTime>
  <Words>430</Words>
  <Application>Microsoft Office PowerPoint</Application>
  <PresentationFormat>Широкоэкранный</PresentationFormat>
  <Paragraphs>80</Paragraphs>
  <Slides>11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Franklin Gothic Demi Cond</vt:lpstr>
      <vt:lpstr>Franklin Gothic Medium Cond</vt:lpstr>
      <vt:lpstr>Times New Roman</vt:lpstr>
      <vt:lpstr>Wingdings</vt:lpstr>
      <vt:lpstr>Тема Office</vt:lpstr>
      <vt:lpstr>«Психологическое и эмоциональное благополучие»</vt:lpstr>
      <vt:lpstr>Актуальность </vt:lpstr>
      <vt:lpstr>Цель</vt:lpstr>
      <vt:lpstr>  Задачи</vt:lpstr>
      <vt:lpstr>Мероприятия</vt:lpstr>
      <vt:lpstr>Диагностический модуль </vt:lpstr>
      <vt:lpstr>Информационно-познавательный модуль</vt:lpstr>
      <vt:lpstr>Информационно-познавательный модуль</vt:lpstr>
      <vt:lpstr>Практический  модуль</vt:lpstr>
      <vt:lpstr>Необходимые ресурсы </vt:lpstr>
      <vt:lpstr>     Результат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Наименование программы</dc:title>
  <dc:creator>Мацедон Е.В.</dc:creator>
  <cp:lastModifiedBy>Кульменева О.В.</cp:lastModifiedBy>
  <cp:revision>210</cp:revision>
  <dcterms:created xsi:type="dcterms:W3CDTF">2020-10-12T08:21:53Z</dcterms:created>
  <dcterms:modified xsi:type="dcterms:W3CDTF">2021-05-26T05:07:36Z</dcterms:modified>
</cp:coreProperties>
</file>