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9" r:id="rId4"/>
    <p:sldId id="263" r:id="rId5"/>
    <p:sldId id="258" r:id="rId6"/>
    <p:sldId id="261" r:id="rId7"/>
    <p:sldId id="262" r:id="rId8"/>
    <p:sldId id="264" r:id="rId9"/>
    <p:sldId id="26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-9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103BDA-0EB4-4E77-9784-3BF6018EDDC9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729D6C0-C693-407B-A144-17D3DE763D6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mailto:psihoterapiya@rambler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88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8800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88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8800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88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8800" dirty="0" smtClean="0">
                <a:solidFill>
                  <a:schemeClr val="accent4">
                    <a:lumMod val="75000"/>
                  </a:schemeClr>
                </a:solidFill>
              </a:rPr>
              <a:t>Стресс-менеджмент</a:t>
            </a:r>
            <a:endParaRPr lang="ru-RU" sz="88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32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196752"/>
            <a:ext cx="8424936" cy="497200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b="1" dirty="0"/>
              <a:t>70% болезней </a:t>
            </a:r>
            <a:r>
              <a:rPr lang="ru-RU" dirty="0"/>
              <a:t>связано с эмоциональным стрессом</a:t>
            </a:r>
          </a:p>
          <a:p>
            <a:pPr lvl="0"/>
            <a:r>
              <a:rPr lang="ru-RU" b="1" dirty="0"/>
              <a:t>96% заболеваний </a:t>
            </a:r>
            <a:r>
              <a:rPr lang="ru-RU" dirty="0"/>
              <a:t>– психосоматической природы</a:t>
            </a:r>
          </a:p>
          <a:p>
            <a:pPr lvl="0"/>
            <a:r>
              <a:rPr lang="ru-RU" dirty="0"/>
              <a:t>в Европе умирает ежегодно </a:t>
            </a:r>
            <a:r>
              <a:rPr lang="ru-RU" b="1" dirty="0"/>
              <a:t>1 миллион человек </a:t>
            </a:r>
            <a:r>
              <a:rPr lang="ru-RU" dirty="0"/>
              <a:t>– как следствие </a:t>
            </a:r>
            <a:r>
              <a:rPr lang="ru-RU" dirty="0" err="1"/>
              <a:t>стрессогенных</a:t>
            </a:r>
            <a:r>
              <a:rPr lang="ru-RU" dirty="0"/>
              <a:t> нарушений сердечно-сосудистой системы</a:t>
            </a:r>
          </a:p>
          <a:p>
            <a:pPr lvl="0"/>
            <a:r>
              <a:rPr lang="ru-RU" b="1" dirty="0"/>
              <a:t>85,5% невротических  расстройств </a:t>
            </a:r>
            <a:r>
              <a:rPr lang="ru-RU" dirty="0"/>
              <a:t>– </a:t>
            </a:r>
            <a:endParaRPr lang="ru-RU" dirty="0" smtClean="0"/>
          </a:p>
          <a:p>
            <a:pPr lvl="0"/>
            <a:r>
              <a:rPr lang="ru-RU" dirty="0" smtClean="0"/>
              <a:t>результат </a:t>
            </a:r>
            <a:r>
              <a:rPr lang="ru-RU" dirty="0"/>
              <a:t>хронического стресса, стресса повседневной жизни</a:t>
            </a:r>
          </a:p>
          <a:p>
            <a:pPr lvl="0"/>
            <a:r>
              <a:rPr lang="ru-RU" b="1" dirty="0"/>
              <a:t>синдром хронической усталости </a:t>
            </a:r>
            <a:r>
              <a:rPr lang="ru-RU" dirty="0"/>
              <a:t>- следствие длительного психического перенапряжения, </a:t>
            </a:r>
          </a:p>
          <a:p>
            <a:pPr lvl="0"/>
            <a:r>
              <a:rPr lang="ru-RU" b="1" dirty="0"/>
              <a:t>снижение </a:t>
            </a:r>
            <a:r>
              <a:rPr lang="ru-RU" dirty="0"/>
              <a:t>профессионального долголетия</a:t>
            </a:r>
          </a:p>
          <a:p>
            <a:pPr lvl="0"/>
            <a:r>
              <a:rPr lang="ru-RU" b="1" dirty="0"/>
              <a:t>старение</a:t>
            </a:r>
            <a:r>
              <a:rPr lang="ru-RU" dirty="0"/>
              <a:t> – рассматривается как фаза истощения </a:t>
            </a:r>
            <a:r>
              <a:rPr lang="ru-RU" dirty="0" smtClean="0"/>
              <a:t>стресса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Актуальность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3310" y="2564904"/>
            <a:ext cx="1710690" cy="1436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260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579296" cy="4683976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Физиологические</a:t>
            </a:r>
            <a:r>
              <a:rPr lang="ru-RU" dirty="0" smtClean="0"/>
              <a:t>: головные боли, утомление, частые простудные заболевания </a:t>
            </a:r>
            <a:r>
              <a:rPr lang="ru-RU" dirty="0" err="1" smtClean="0"/>
              <a:t>заболевания</a:t>
            </a:r>
            <a:endParaRPr lang="ru-RU" dirty="0" smtClean="0"/>
          </a:p>
          <a:p>
            <a:r>
              <a:rPr lang="ru-RU" b="1" dirty="0" smtClean="0"/>
              <a:t>Интеллектуальные</a:t>
            </a:r>
            <a:r>
              <a:rPr lang="ru-RU" dirty="0" smtClean="0"/>
              <a:t>: ослабление памяти, отвлекаемость, ошибочные действия</a:t>
            </a:r>
          </a:p>
          <a:p>
            <a:r>
              <a:rPr lang="ru-RU" b="1" dirty="0" smtClean="0"/>
              <a:t>Эмоциональные</a:t>
            </a:r>
            <a:r>
              <a:rPr lang="ru-RU" dirty="0" smtClean="0"/>
              <a:t>: суетливость, ощущение напряжения, цинизм, потеря уверенности, неудовлетворенность работой </a:t>
            </a:r>
          </a:p>
          <a:p>
            <a:r>
              <a:rPr lang="ru-RU" b="1" dirty="0" smtClean="0"/>
              <a:t>Поведенческие</a:t>
            </a:r>
            <a:r>
              <a:rPr lang="ru-RU" dirty="0" smtClean="0"/>
              <a:t>: потеря аппетита, переедание, увеличение проблем в семье, антисоциальное поведение, нарушение сна, избегание отношений 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Симптомы стресса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300984"/>
            <a:ext cx="2339179" cy="1557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2843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507288" cy="4900000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ru-RU" dirty="0" smtClean="0"/>
              <a:t>Многие </a:t>
            </a:r>
            <a:r>
              <a:rPr lang="ru-RU" dirty="0"/>
              <a:t>факторы, вызывающие стресс, являются важнейшими </a:t>
            </a:r>
            <a:r>
              <a:rPr lang="ru-RU" dirty="0" err="1"/>
              <a:t>активизаторами</a:t>
            </a:r>
            <a:r>
              <a:rPr lang="ru-RU" dirty="0"/>
              <a:t> в жизни каждого </a:t>
            </a:r>
            <a:r>
              <a:rPr lang="ru-RU" dirty="0" smtClean="0"/>
              <a:t>человека.</a:t>
            </a:r>
            <a:endParaRPr lang="ru-RU" dirty="0"/>
          </a:p>
          <a:p>
            <a:pPr fontAlgn="base"/>
            <a:r>
              <a:rPr lang="ru-RU" dirty="0" smtClean="0"/>
              <a:t>Стресс </a:t>
            </a:r>
            <a:r>
              <a:rPr lang="ru-RU" dirty="0"/>
              <a:t>сопровождает почти любую </a:t>
            </a:r>
            <a:r>
              <a:rPr lang="ru-RU" dirty="0" smtClean="0"/>
              <a:t>деятельность. </a:t>
            </a:r>
          </a:p>
          <a:p>
            <a:pPr fontAlgn="base"/>
            <a:r>
              <a:rPr lang="ru-RU" dirty="0" smtClean="0"/>
              <a:t>Стресс </a:t>
            </a:r>
            <a:r>
              <a:rPr lang="ru-RU" dirty="0"/>
              <a:t>— это «аромат и вкус жизни» </a:t>
            </a:r>
            <a:r>
              <a:rPr lang="ru-RU" dirty="0" smtClean="0"/>
              <a:t>(Ганс </a:t>
            </a:r>
            <a:r>
              <a:rPr lang="ru-RU" dirty="0" err="1"/>
              <a:t>Селье</a:t>
            </a:r>
            <a:r>
              <a:rPr lang="ru-RU" dirty="0" smtClean="0"/>
              <a:t>).</a:t>
            </a:r>
          </a:p>
          <a:p>
            <a:pPr fontAlgn="base"/>
            <a:r>
              <a:rPr lang="ru-RU" dirty="0"/>
              <a:t>П</a:t>
            </a:r>
            <a:r>
              <a:rPr lang="ru-RU" dirty="0" smtClean="0"/>
              <a:t>олностью </a:t>
            </a:r>
            <a:r>
              <a:rPr lang="ru-RU" dirty="0"/>
              <a:t>избежать его может лишь тот, кто ничего не делает. </a:t>
            </a:r>
            <a:endParaRPr lang="ru-RU" dirty="0" smtClean="0"/>
          </a:p>
          <a:p>
            <a:pPr fontAlgn="base"/>
            <a:r>
              <a:rPr lang="ru-RU" dirty="0" smtClean="0"/>
              <a:t>Стресс </a:t>
            </a:r>
            <a:r>
              <a:rPr lang="ru-RU" dirty="0"/>
              <a:t>— это повод изменить то, что давно собирались изменить, но никак не доходили руки. </a:t>
            </a:r>
            <a:endParaRPr lang="ru-RU" dirty="0" smtClean="0"/>
          </a:p>
          <a:p>
            <a:pPr fontAlgn="base"/>
            <a:r>
              <a:rPr lang="ru-RU" dirty="0" smtClean="0"/>
              <a:t>Непродолжительный </a:t>
            </a:r>
            <a:r>
              <a:rPr lang="ru-RU" dirty="0"/>
              <a:t>стресс также способствует улучшению мозговой деятельности,  благотворно действует на психическое состояние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Стресс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15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Понимание проблемы стресса</a:t>
            </a:r>
          </a:p>
          <a:p>
            <a:r>
              <a:rPr lang="ru-RU" sz="3200" dirty="0" smtClean="0"/>
              <a:t>Установка на </a:t>
            </a:r>
            <a:r>
              <a:rPr lang="ru-RU" sz="3200" dirty="0" err="1" smtClean="0"/>
              <a:t>самоменеджмент</a:t>
            </a:r>
            <a:r>
              <a:rPr lang="ru-RU" sz="3200" dirty="0" smtClean="0"/>
              <a:t> стресса</a:t>
            </a:r>
          </a:p>
          <a:p>
            <a:r>
              <a:rPr lang="ru-RU" sz="3200" dirty="0" smtClean="0"/>
              <a:t>Осознание симптомов стресса</a:t>
            </a:r>
          </a:p>
          <a:p>
            <a:r>
              <a:rPr lang="ru-RU" sz="3200" dirty="0" smtClean="0"/>
              <a:t>Управление стрессом как проявление самоорганизации</a:t>
            </a:r>
          </a:p>
          <a:p>
            <a:r>
              <a:rPr lang="ru-RU" sz="3200" dirty="0" err="1" smtClean="0"/>
              <a:t>Антидистрессовый</a:t>
            </a:r>
            <a:r>
              <a:rPr lang="ru-RU" sz="3200" dirty="0" smtClean="0"/>
              <a:t> образ жизни, восстановление ресурса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Задачи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008866"/>
            <a:ext cx="2771800" cy="1703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758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5698976" cy="4525963"/>
          </a:xfrm>
        </p:spPr>
        <p:txBody>
          <a:bodyPr>
            <a:normAutofit lnSpcReduction="10000"/>
          </a:bodyPr>
          <a:lstStyle/>
          <a:p>
            <a:r>
              <a:rPr lang="ru-RU" sz="3200" dirty="0" smtClean="0"/>
              <a:t>Нервно-мышечная релаксация  (</a:t>
            </a:r>
            <a:r>
              <a:rPr lang="ru-RU" sz="3200" dirty="0" err="1" smtClean="0"/>
              <a:t>Э.Джекобсон</a:t>
            </a:r>
            <a:r>
              <a:rPr lang="ru-RU" sz="3200" dirty="0" smtClean="0"/>
              <a:t>),</a:t>
            </a:r>
            <a:endParaRPr lang="ru-RU" sz="3200" dirty="0"/>
          </a:p>
          <a:p>
            <a:r>
              <a:rPr lang="ru-RU" sz="3200" dirty="0" smtClean="0"/>
              <a:t>Метод </a:t>
            </a:r>
            <a:r>
              <a:rPr lang="ru-RU" sz="3200" dirty="0"/>
              <a:t>аутогенной </a:t>
            </a:r>
            <a:r>
              <a:rPr lang="ru-RU" sz="3200" dirty="0" smtClean="0"/>
              <a:t>тренировки (И.Г</a:t>
            </a:r>
            <a:r>
              <a:rPr lang="ru-RU" sz="3200" dirty="0"/>
              <a:t>. </a:t>
            </a:r>
            <a:r>
              <a:rPr lang="ru-RU" sz="3200" dirty="0" smtClean="0"/>
              <a:t>Шульц), </a:t>
            </a:r>
          </a:p>
          <a:p>
            <a:r>
              <a:rPr lang="ru-RU" sz="3200" dirty="0"/>
              <a:t>П</a:t>
            </a:r>
            <a:r>
              <a:rPr lang="ru-RU" sz="3200" dirty="0" smtClean="0"/>
              <a:t>риемы </a:t>
            </a:r>
            <a:r>
              <a:rPr lang="ru-RU" sz="3200" dirty="0"/>
              <a:t>самогипноза, </a:t>
            </a:r>
            <a:endParaRPr lang="ru-RU" sz="3200" dirty="0" smtClean="0"/>
          </a:p>
          <a:p>
            <a:r>
              <a:rPr lang="ru-RU" sz="3200" dirty="0" smtClean="0"/>
              <a:t>Медитация,</a:t>
            </a:r>
          </a:p>
          <a:p>
            <a:r>
              <a:rPr lang="ru-RU" sz="3200" dirty="0"/>
              <a:t>И</a:t>
            </a:r>
            <a:r>
              <a:rPr lang="ru-RU" sz="3200" dirty="0" smtClean="0"/>
              <a:t>деомоторная тренировка.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Методы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саморегуляции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008137"/>
            <a:ext cx="2929507" cy="3193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413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Позитивный способ мышления</a:t>
            </a:r>
          </a:p>
          <a:p>
            <a:r>
              <a:rPr lang="ru-RU" sz="3200" dirty="0" smtClean="0"/>
              <a:t>Умение отвлекаться на другое, хобби, друзья, семья</a:t>
            </a:r>
          </a:p>
          <a:p>
            <a:r>
              <a:rPr lang="ru-RU" sz="3200" dirty="0" smtClean="0"/>
              <a:t>Снижение значимости событий</a:t>
            </a:r>
          </a:p>
          <a:p>
            <a:r>
              <a:rPr lang="ru-RU" sz="3200" dirty="0" smtClean="0"/>
              <a:t>Действовать</a:t>
            </a:r>
          </a:p>
          <a:p>
            <a:r>
              <a:rPr lang="ru-RU" sz="3200" dirty="0" smtClean="0"/>
              <a:t>Расслабляться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Антидистрессовый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 образ жизни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674392"/>
            <a:ext cx="4067944" cy="3183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9620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«Мы – есть то, что мы едим»</a:t>
            </a:r>
          </a:p>
          <a:p>
            <a:r>
              <a:rPr lang="ru-RU" sz="3200" dirty="0"/>
              <a:t>Работа по снижению </a:t>
            </a:r>
            <a:endParaRPr lang="ru-RU" sz="3200" dirty="0" smtClean="0"/>
          </a:p>
          <a:p>
            <a:pPr marL="109728" indent="0">
              <a:buNone/>
            </a:pPr>
            <a:r>
              <a:rPr lang="ru-RU" sz="3200" dirty="0" smtClean="0"/>
              <a:t>мышечных </a:t>
            </a:r>
            <a:r>
              <a:rPr lang="ru-RU" sz="3200" dirty="0"/>
              <a:t>зажимов</a:t>
            </a:r>
          </a:p>
          <a:p>
            <a:r>
              <a:rPr lang="ru-RU" sz="3200" dirty="0"/>
              <a:t>Закаливание</a:t>
            </a:r>
          </a:p>
          <a:p>
            <a:r>
              <a:rPr lang="ru-RU" sz="3200" dirty="0" smtClean="0"/>
              <a:t>Повышение </a:t>
            </a:r>
            <a:r>
              <a:rPr lang="ru-RU" sz="3200" dirty="0"/>
              <a:t>энергии</a:t>
            </a:r>
          </a:p>
          <a:p>
            <a:r>
              <a:rPr lang="ru-RU" sz="3200" dirty="0"/>
              <a:t>Координировать темп жизни</a:t>
            </a:r>
          </a:p>
          <a:p>
            <a:r>
              <a:rPr lang="ru-RU" sz="3200" dirty="0"/>
              <a:t>20 минут в сутки проводить в тишине, молчать, стараться ни о чем не </a:t>
            </a:r>
            <a:r>
              <a:rPr lang="ru-RU" sz="3200" dirty="0" smtClean="0"/>
              <a:t>думать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Антидистрессовый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образ жизни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052736"/>
            <a:ext cx="2345570" cy="328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949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ru-RU" sz="3200" b="1" dirty="0" smtClean="0"/>
              <a:t>Кафедра психотерапии и психологического консультирования ТГУ</a:t>
            </a:r>
          </a:p>
          <a:p>
            <a:pPr marL="109728" indent="0">
              <a:buNone/>
            </a:pPr>
            <a:r>
              <a:rPr lang="en-US" sz="3200" dirty="0" smtClean="0"/>
              <a:t>E-mail: </a:t>
            </a:r>
            <a:r>
              <a:rPr lang="en-US" sz="3200" dirty="0" smtClean="0">
                <a:hlinkClick r:id="rId2"/>
              </a:rPr>
              <a:t>psihoterapiya@rambler.ru</a:t>
            </a:r>
            <a:endParaRPr lang="en-US" sz="3200" dirty="0" smtClean="0"/>
          </a:p>
          <a:p>
            <a:pPr marL="109728" indent="0">
              <a:buNone/>
            </a:pPr>
            <a:r>
              <a:rPr lang="ru-RU" sz="3200" dirty="0" smtClean="0"/>
              <a:t>Тел. 529-566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Контакты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387" y="3707804"/>
            <a:ext cx="5027613" cy="3143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212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96</TotalTime>
  <Words>306</Words>
  <Application>Microsoft Office PowerPoint</Application>
  <PresentationFormat>Экран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   Стресс-менеджмент</vt:lpstr>
      <vt:lpstr>Актуальность</vt:lpstr>
      <vt:lpstr>Симптомы стресса</vt:lpstr>
      <vt:lpstr>Стресс</vt:lpstr>
      <vt:lpstr>Задачи</vt:lpstr>
      <vt:lpstr>Методы саморегуляции</vt:lpstr>
      <vt:lpstr>Антидистрессовый образ жизни</vt:lpstr>
      <vt:lpstr>Антидистрессовый образ жизни</vt:lpstr>
      <vt:lpstr>Контакты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Стресс</dc:title>
  <dc:creator>Обычный пользователь</dc:creator>
  <cp:lastModifiedBy>Денисова Татьяна Николаевна</cp:lastModifiedBy>
  <cp:revision>8</cp:revision>
  <dcterms:created xsi:type="dcterms:W3CDTF">2016-04-11T07:56:53Z</dcterms:created>
  <dcterms:modified xsi:type="dcterms:W3CDTF">2017-10-31T02:29:10Z</dcterms:modified>
</cp:coreProperties>
</file>