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0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4" r:id="rId1"/>
  </p:sldMasterIdLst>
  <p:notesMasterIdLst>
    <p:notesMasterId r:id="rId46"/>
  </p:notesMasterIdLst>
  <p:handoutMasterIdLst>
    <p:handoutMasterId r:id="rId47"/>
  </p:handoutMasterIdLst>
  <p:sldIdLst>
    <p:sldId id="322" r:id="rId2"/>
    <p:sldId id="297" r:id="rId3"/>
    <p:sldId id="311" r:id="rId4"/>
    <p:sldId id="323" r:id="rId5"/>
    <p:sldId id="325" r:id="rId6"/>
    <p:sldId id="326" r:id="rId7"/>
    <p:sldId id="327" r:id="rId8"/>
    <p:sldId id="328" r:id="rId9"/>
    <p:sldId id="333" r:id="rId10"/>
    <p:sldId id="337" r:id="rId11"/>
    <p:sldId id="338" r:id="rId12"/>
    <p:sldId id="339" r:id="rId13"/>
    <p:sldId id="340" r:id="rId14"/>
    <p:sldId id="341" r:id="rId15"/>
    <p:sldId id="342" r:id="rId16"/>
    <p:sldId id="334" r:id="rId17"/>
    <p:sldId id="335" r:id="rId18"/>
    <p:sldId id="336" r:id="rId19"/>
    <p:sldId id="343" r:id="rId20"/>
    <p:sldId id="344" r:id="rId21"/>
    <p:sldId id="345" r:id="rId22"/>
    <p:sldId id="346" r:id="rId23"/>
    <p:sldId id="347" r:id="rId24"/>
    <p:sldId id="348" r:id="rId25"/>
    <p:sldId id="349" r:id="rId26"/>
    <p:sldId id="369" r:id="rId27"/>
    <p:sldId id="350" r:id="rId28"/>
    <p:sldId id="365" r:id="rId29"/>
    <p:sldId id="366" r:id="rId30"/>
    <p:sldId id="367" r:id="rId31"/>
    <p:sldId id="368" r:id="rId32"/>
    <p:sldId id="351" r:id="rId33"/>
    <p:sldId id="354" r:id="rId34"/>
    <p:sldId id="356" r:id="rId35"/>
    <p:sldId id="357" r:id="rId36"/>
    <p:sldId id="358" r:id="rId37"/>
    <p:sldId id="352" r:id="rId38"/>
    <p:sldId id="359" r:id="rId39"/>
    <p:sldId id="360" r:id="rId40"/>
    <p:sldId id="361" r:id="rId41"/>
    <p:sldId id="353" r:id="rId42"/>
    <p:sldId id="362" r:id="rId43"/>
    <p:sldId id="363" r:id="rId44"/>
    <p:sldId id="364" r:id="rId45"/>
  </p:sldIdLst>
  <p:sldSz cx="9906000" cy="6858000" type="A4"/>
  <p:notesSz cx="6797675" cy="987425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816">
          <p15:clr>
            <a:srgbClr val="A4A3A4"/>
          </p15:clr>
        </p15:guide>
        <p15:guide id="2" pos="147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808080"/>
    <a:srgbClr val="99CC00"/>
    <a:srgbClr val="E5F2F2"/>
    <a:srgbClr val="F58A1F"/>
    <a:srgbClr val="C00000"/>
    <a:srgbClr val="FFC00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6405" autoAdjust="0"/>
  </p:normalViewPr>
  <p:slideViewPr>
    <p:cSldViewPr snapToGrid="0">
      <p:cViewPr>
        <p:scale>
          <a:sx n="98" d="100"/>
          <a:sy n="98" d="100"/>
        </p:scale>
        <p:origin x="-132" y="-228"/>
      </p:cViewPr>
      <p:guideLst>
        <p:guide orient="horz" pos="3816"/>
        <p:guide pos="147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-3924" y="-84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Требуемый уровень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dLbls>
            <c:dLbl>
              <c:idx val="0"/>
              <c:layout>
                <c:manualLayout>
                  <c:x val="2.8360748723766311E-3"/>
                  <c:y val="-0.246882793017456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418037436188316E-2"/>
                  <c:y val="-0.23441396508728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672149744753263E-3"/>
                  <c:y val="-0.21945137157107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2541123085649462E-3"/>
                  <c:y val="-0.224438902743142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4180374361883157E-3"/>
                  <c:y val="-0.23441396508728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4180374361883157E-3"/>
                  <c:y val="-0.239401496259351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5.1994105353229735E-17"/>
                  <c:y val="-0.251870324189526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8360748723766311E-3"/>
                  <c:y val="-0.289276807980050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8360748723766311E-3"/>
                  <c:y val="-0.264339152119700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"/>
                  <c:y val="-0.261845386533665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1.4180374361883157E-3"/>
                  <c:y val="-0.226932864688672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2.8360748723766311E-3"/>
                  <c:y val="-0.231920199501246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4180374361883157E-3"/>
                  <c:y val="-0.244389027431421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0"/>
                  <c:y val="-0.229426433915212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9.926262053318315E-3"/>
                  <c:y val="-0.239401496259351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4.2541123085649462E-3"/>
                  <c:y val="-0.2568578553615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4.2541123085648421E-3"/>
                  <c:y val="-0.249376558603491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1.4180374361883157E-3"/>
                  <c:y val="-0.239401496259351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accent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Лист1!$A$2:$A$19</c:f>
              <c:strCache>
                <c:ptCount val="18"/>
                <c:pt idx="0">
                  <c:v>1.Политика и лидерство.</c:v>
                </c:pt>
                <c:pt idx="1">
                  <c:v>2.Организация СУ ОТ, ПБ и ООС</c:v>
                </c:pt>
                <c:pt idx="2">
                  <c:v>3.Оценка опасностей и управление рисками.</c:v>
                </c:pt>
                <c:pt idx="3">
                  <c:v>4.Соблюдение законодательных требований.</c:v>
                </c:pt>
                <c:pt idx="4">
                  <c:v>5.Правила, стандарты и инструкции.</c:v>
                </c:pt>
                <c:pt idx="5">
                  <c:v>6.Проектирование, строительство и р….</c:v>
                </c:pt>
                <c:pt idx="6">
                  <c:v>7.Готовность к нештатным ситуациям. </c:v>
                </c:pt>
                <c:pt idx="7">
                  <c:v>8.Охрана здоровья</c:v>
                </c:pt>
                <c:pt idx="8">
                  <c:v>9.Безопасность и защищенность объектов. </c:v>
                </c:pt>
                <c:pt idx="9">
                  <c:v>10.Охрана окружающей среды.</c:v>
                </c:pt>
                <c:pt idx="10">
                  <c:v>11.Транспортная безопасность</c:v>
                </c:pt>
                <c:pt idx="11">
                  <c:v>12.Вовлечение и мотивация работников. </c:v>
                </c:pt>
                <c:pt idx="12">
                  <c:v>13.Обучение и развитие компетенций. </c:v>
                </c:pt>
                <c:pt idx="13">
                  <c:v>14.Взаимодействие с подрядчиками. </c:v>
                </c:pt>
                <c:pt idx="14">
                  <c:v>15.Оповещение и расследование происшествий.</c:v>
                </c:pt>
                <c:pt idx="15">
                  <c:v>16.Эффективный обмен информацией.</c:v>
                </c:pt>
                <c:pt idx="16">
                  <c:v>18.Управление документацией ОТ, ПБ и ООС.</c:v>
                </c:pt>
                <c:pt idx="17">
                  <c:v>ИСС</c:v>
                </c:pt>
              </c:strCache>
            </c:strRef>
          </c:cat>
          <c:val>
            <c:numRef>
              <c:f>Лист1!$B$2:$B$19</c:f>
              <c:numCache>
                <c:formatCode>#,##0.00_р_.</c:formatCode>
                <c:ptCount val="18"/>
                <c:pt idx="0">
                  <c:v>3</c:v>
                </c:pt>
                <c:pt idx="1">
                  <c:v>2.75</c:v>
                </c:pt>
                <c:pt idx="2">
                  <c:v>2.48</c:v>
                </c:pt>
                <c:pt idx="3">
                  <c:v>2.67</c:v>
                </c:pt>
                <c:pt idx="4">
                  <c:v>2.8</c:v>
                </c:pt>
                <c:pt idx="5">
                  <c:v>2.75</c:v>
                </c:pt>
                <c:pt idx="6">
                  <c:v>3.04</c:v>
                </c:pt>
                <c:pt idx="7">
                  <c:v>2.84</c:v>
                </c:pt>
                <c:pt idx="8">
                  <c:v>3.15</c:v>
                </c:pt>
                <c:pt idx="9">
                  <c:v>3.19</c:v>
                </c:pt>
                <c:pt idx="10">
                  <c:v>2.69</c:v>
                </c:pt>
                <c:pt idx="11">
                  <c:v>2.71</c:v>
                </c:pt>
                <c:pt idx="12">
                  <c:v>2.91</c:v>
                </c:pt>
                <c:pt idx="13">
                  <c:v>2.62</c:v>
                </c:pt>
                <c:pt idx="14">
                  <c:v>2.94</c:v>
                </c:pt>
                <c:pt idx="15">
                  <c:v>3.17</c:v>
                </c:pt>
                <c:pt idx="16">
                  <c:v>3.05</c:v>
                </c:pt>
                <c:pt idx="17">
                  <c:v>2.868235294117647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9162880"/>
        <c:axId val="109164416"/>
      </c:areaChart>
      <c:barChart>
        <c:barDir val="col"/>
        <c:grouping val="clustered"/>
        <c:varyColors val="0"/>
        <c:ser>
          <c:idx val="2"/>
          <c:order val="2"/>
          <c:tx>
            <c:strRef>
              <c:f>Лист1!$D$1</c:f>
              <c:strCache>
                <c:ptCount val="1"/>
                <c:pt idx="0">
                  <c:v>Аудит 10.2015г.</c:v>
                </c:pt>
              </c:strCache>
            </c:strRef>
          </c:tx>
          <c:spPr>
            <a:solidFill>
              <a:schemeClr val="accent1"/>
            </a:solidFill>
            <a:ln w="25400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5"/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7.0901405254602751E-3"/>
                  <c:y val="0.332953474324503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05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Лист1!$A$2:$A$19</c:f>
              <c:strCache>
                <c:ptCount val="18"/>
                <c:pt idx="0">
                  <c:v>1.Политика и лидерство.</c:v>
                </c:pt>
                <c:pt idx="1">
                  <c:v>2.Организация СУ ОТ, ПБ и ООС</c:v>
                </c:pt>
                <c:pt idx="2">
                  <c:v>3.Оценка опасностей и управление рисками.</c:v>
                </c:pt>
                <c:pt idx="3">
                  <c:v>4.Соблюдение законодательных требований.</c:v>
                </c:pt>
                <c:pt idx="4">
                  <c:v>5.Правила, стандарты и инструкции.</c:v>
                </c:pt>
                <c:pt idx="5">
                  <c:v>6.Проектирование, строительство и р….</c:v>
                </c:pt>
                <c:pt idx="6">
                  <c:v>7.Готовность к нештатным ситуациям. </c:v>
                </c:pt>
                <c:pt idx="7">
                  <c:v>8.Охрана здоровья</c:v>
                </c:pt>
                <c:pt idx="8">
                  <c:v>9.Безопасность и защищенность объектов. </c:v>
                </c:pt>
                <c:pt idx="9">
                  <c:v>10.Охрана окружающей среды.</c:v>
                </c:pt>
                <c:pt idx="10">
                  <c:v>11.Транспортная безопасность</c:v>
                </c:pt>
                <c:pt idx="11">
                  <c:v>12.Вовлечение и мотивация работников. </c:v>
                </c:pt>
                <c:pt idx="12">
                  <c:v>13.Обучение и развитие компетенций. </c:v>
                </c:pt>
                <c:pt idx="13">
                  <c:v>14.Взаимодействие с подрядчиками. </c:v>
                </c:pt>
                <c:pt idx="14">
                  <c:v>15.Оповещение и расследование происшествий.</c:v>
                </c:pt>
                <c:pt idx="15">
                  <c:v>16.Эффективный обмен информацией.</c:v>
                </c:pt>
                <c:pt idx="16">
                  <c:v>18.Управление документацией ОТ, ПБ и ООС.</c:v>
                </c:pt>
                <c:pt idx="17">
                  <c:v>ИСС</c:v>
                </c:pt>
              </c:strCache>
            </c:strRef>
          </c:cat>
          <c:val>
            <c:numRef>
              <c:f>Лист1!$D$2:$D$19</c:f>
              <c:numCache>
                <c:formatCode>0.00</c:formatCode>
                <c:ptCount val="18"/>
                <c:pt idx="0">
                  <c:v>2.78</c:v>
                </c:pt>
                <c:pt idx="1">
                  <c:v>2.75</c:v>
                </c:pt>
                <c:pt idx="2">
                  <c:v>2.17</c:v>
                </c:pt>
                <c:pt idx="3">
                  <c:v>2.73</c:v>
                </c:pt>
                <c:pt idx="4">
                  <c:v>2.62</c:v>
                </c:pt>
                <c:pt idx="5">
                  <c:v>2.81</c:v>
                </c:pt>
                <c:pt idx="6">
                  <c:v>2.4300000000000002</c:v>
                </c:pt>
                <c:pt idx="7">
                  <c:v>3.06</c:v>
                </c:pt>
                <c:pt idx="8">
                  <c:v>2.77</c:v>
                </c:pt>
                <c:pt idx="9">
                  <c:v>2.52</c:v>
                </c:pt>
                <c:pt idx="10">
                  <c:v>2.23</c:v>
                </c:pt>
                <c:pt idx="11">
                  <c:v>2.75</c:v>
                </c:pt>
                <c:pt idx="12">
                  <c:v>2.71</c:v>
                </c:pt>
                <c:pt idx="13">
                  <c:v>2.4</c:v>
                </c:pt>
                <c:pt idx="14">
                  <c:v>2.5</c:v>
                </c:pt>
                <c:pt idx="15">
                  <c:v>2.5</c:v>
                </c:pt>
                <c:pt idx="16">
                  <c:v>2.68</c:v>
                </c:pt>
                <c:pt idx="17" formatCode="#,##0.00_р_.">
                  <c:v>2.6123529411764705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Самооценка 01.01.2016г.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7.0901405254602751E-3"/>
                  <c:y val="0.18251469686596167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7178771213267412E-3"/>
                  <c:y val="0.18209403072223088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357542426534825E-3"/>
                  <c:y val="0.1489510803059225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2,30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2540843152761654E-3"/>
                  <c:y val="0.17668481828482072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7.3264987031750137E-3"/>
                  <c:y val="0.193129841753961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2,67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1935120285023287E-2"/>
                  <c:y val="0.18072094620158624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7.2085615367103928E-3"/>
                  <c:y val="0.181477389572618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7.4449197144251305E-3"/>
                  <c:y val="0.2040162785202829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4180374361883157E-3"/>
                  <c:y val="0.2209833683507766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</a:t>
                    </a:r>
                    <a:r>
                      <a:rPr lang="ru-RU" dirty="0" smtClean="0"/>
                      <a:t>85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1.7725653716641624E-3"/>
                  <c:y val="0.2033613491947140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2,74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1816699273773169E-3"/>
                  <c:y val="0.1616174134624249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5.6721124203682203E-3"/>
                  <c:y val="0.2022023761843515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2,75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8.6263477194096997E-3"/>
                  <c:y val="0.1996902184290059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</a:t>
                    </a:r>
                    <a:r>
                      <a:rPr lang="ru-RU" dirty="0" smtClean="0"/>
                      <a:t>71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7.0902614866566495E-3"/>
                  <c:y val="0.18833827804974138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7.3264987031750137E-3"/>
                  <c:y val="0.16201994310175535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4.254205276472427E-3"/>
                  <c:y val="0.1817857101474245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7.3264987031750137E-3"/>
                  <c:y val="0.16718028239544938"/>
                </c:manualLayout>
              </c:layout>
              <c:spPr>
                <a:solidFill>
                  <a:srgbClr val="00B050"/>
                </a:solidFill>
              </c:spPr>
              <c:txPr>
                <a:bodyPr/>
                <a:lstStyle/>
                <a:p>
                  <a:pPr>
                    <a:defRPr sz="1050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5.6721124203681075E-3"/>
                  <c:y val="0.1998040753732971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2,71  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05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Лист1!$A$2:$A$19</c:f>
              <c:strCache>
                <c:ptCount val="18"/>
                <c:pt idx="0">
                  <c:v>1.Политика и лидерство.</c:v>
                </c:pt>
                <c:pt idx="1">
                  <c:v>2.Организация СУ ОТ, ПБ и ООС</c:v>
                </c:pt>
                <c:pt idx="2">
                  <c:v>3.Оценка опасностей и управление рисками.</c:v>
                </c:pt>
                <c:pt idx="3">
                  <c:v>4.Соблюдение законодательных требований.</c:v>
                </c:pt>
                <c:pt idx="4">
                  <c:v>5.Правила, стандарты и инструкции.</c:v>
                </c:pt>
                <c:pt idx="5">
                  <c:v>6.Проектирование, строительство и р….</c:v>
                </c:pt>
                <c:pt idx="6">
                  <c:v>7.Готовность к нештатным ситуациям. </c:v>
                </c:pt>
                <c:pt idx="7">
                  <c:v>8.Охрана здоровья</c:v>
                </c:pt>
                <c:pt idx="8">
                  <c:v>9.Безопасность и защищенность объектов. </c:v>
                </c:pt>
                <c:pt idx="9">
                  <c:v>10.Охрана окружающей среды.</c:v>
                </c:pt>
                <c:pt idx="10">
                  <c:v>11.Транспортная безопасность</c:v>
                </c:pt>
                <c:pt idx="11">
                  <c:v>12.Вовлечение и мотивация работников. </c:v>
                </c:pt>
                <c:pt idx="12">
                  <c:v>13.Обучение и развитие компетенций. </c:v>
                </c:pt>
                <c:pt idx="13">
                  <c:v>14.Взаимодействие с подрядчиками. </c:v>
                </c:pt>
                <c:pt idx="14">
                  <c:v>15.Оповещение и расследование происшествий.</c:v>
                </c:pt>
                <c:pt idx="15">
                  <c:v>16.Эффективный обмен информацией.</c:v>
                </c:pt>
                <c:pt idx="16">
                  <c:v>18.Управление документацией ОТ, ПБ и ООС.</c:v>
                </c:pt>
                <c:pt idx="17">
                  <c:v>ИСС</c:v>
                </c:pt>
              </c:strCache>
            </c:strRef>
          </c:cat>
          <c:val>
            <c:numRef>
              <c:f>Лист1!$C$2:$C$19</c:f>
              <c:numCache>
                <c:formatCode>0.00</c:formatCode>
                <c:ptCount val="18"/>
                <c:pt idx="0">
                  <c:v>2.87</c:v>
                </c:pt>
                <c:pt idx="1">
                  <c:v>2.88</c:v>
                </c:pt>
                <c:pt idx="2">
                  <c:v>2.2999999999999998</c:v>
                </c:pt>
                <c:pt idx="3">
                  <c:v>2.82</c:v>
                </c:pt>
                <c:pt idx="4">
                  <c:v>2.67</c:v>
                </c:pt>
                <c:pt idx="5">
                  <c:v>2.85</c:v>
                </c:pt>
                <c:pt idx="6">
                  <c:v>2.57</c:v>
                </c:pt>
                <c:pt idx="7">
                  <c:v>3.06</c:v>
                </c:pt>
                <c:pt idx="8">
                  <c:v>2.85</c:v>
                </c:pt>
                <c:pt idx="9">
                  <c:v>2.74</c:v>
                </c:pt>
                <c:pt idx="10">
                  <c:v>2.41</c:v>
                </c:pt>
                <c:pt idx="11">
                  <c:v>2.75</c:v>
                </c:pt>
                <c:pt idx="12">
                  <c:v>2.71</c:v>
                </c:pt>
                <c:pt idx="13">
                  <c:v>2.62</c:v>
                </c:pt>
                <c:pt idx="14">
                  <c:v>2.71</c:v>
                </c:pt>
                <c:pt idx="15">
                  <c:v>2.58</c:v>
                </c:pt>
                <c:pt idx="16">
                  <c:v>2.74</c:v>
                </c:pt>
                <c:pt idx="17" formatCode="#,##0.00_р_.">
                  <c:v>2.7135294117647057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% роста</c:v>
                </c:pt>
              </c:strCache>
            </c:strRef>
          </c:tx>
          <c:spPr>
            <a:noFill/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-2.2688598979013045E-2"/>
                  <c:y val="-7.730673316708229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410663641520136E-2"/>
                  <c:y val="-6.73316708229426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8434598326939139E-2"/>
                  <c:y val="-6.98254364089775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9852524106636415E-2"/>
                  <c:y val="-7.481296758104738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127056154282473E-2"/>
                  <c:y val="-7.730673316708229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2688598979013045E-2"/>
                  <c:y val="-7.73067331670822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2.2688710635504032E-2"/>
                  <c:y val="-6.733186718243755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1.9852524106636366E-2"/>
                  <c:y val="-7.73069295265772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127056154282473E-2"/>
                  <c:y val="-7.481277122155241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1.9852524106636415E-2"/>
                  <c:y val="-6.982543640897755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9852524106636415E-2"/>
                  <c:y val="-6.73316708229426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2.694271128757799E-2"/>
                  <c:y val="-7.980030239362224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2.694271128757799E-2"/>
                  <c:y val="-7.73065368075873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1.9852747419618393E-2"/>
                  <c:y val="-5.985057042433288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8,4%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1.9852524106636415E-2"/>
                  <c:y val="-6.23441396508728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1.8434598326939139E-2"/>
                  <c:y val="-7.481296758104742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9852524106636415E-2"/>
                  <c:y val="-7.73067331670822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1.9852524106636418E-2"/>
                  <c:y val="-7.2319201995012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/>
              <a:lstStyle/>
              <a:p>
                <a:pPr>
                  <a:defRPr sz="10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Лист1!$A$2:$A$19</c:f>
              <c:strCache>
                <c:ptCount val="18"/>
                <c:pt idx="0">
                  <c:v>1.Политика и лидерство.</c:v>
                </c:pt>
                <c:pt idx="1">
                  <c:v>2.Организация СУ ОТ, ПБ и ООС</c:v>
                </c:pt>
                <c:pt idx="2">
                  <c:v>3.Оценка опасностей и управление рисками.</c:v>
                </c:pt>
                <c:pt idx="3">
                  <c:v>4.Соблюдение законодательных требований.</c:v>
                </c:pt>
                <c:pt idx="4">
                  <c:v>5.Правила, стандарты и инструкции.</c:v>
                </c:pt>
                <c:pt idx="5">
                  <c:v>6.Проектирование, строительство и р….</c:v>
                </c:pt>
                <c:pt idx="6">
                  <c:v>7.Готовность к нештатным ситуациям. </c:v>
                </c:pt>
                <c:pt idx="7">
                  <c:v>8.Охрана здоровья</c:v>
                </c:pt>
                <c:pt idx="8">
                  <c:v>9.Безопасность и защищенность объектов. </c:v>
                </c:pt>
                <c:pt idx="9">
                  <c:v>10.Охрана окружающей среды.</c:v>
                </c:pt>
                <c:pt idx="10">
                  <c:v>11.Транспортная безопасность</c:v>
                </c:pt>
                <c:pt idx="11">
                  <c:v>12.Вовлечение и мотивация работников. </c:v>
                </c:pt>
                <c:pt idx="12">
                  <c:v>13.Обучение и развитие компетенций. </c:v>
                </c:pt>
                <c:pt idx="13">
                  <c:v>14.Взаимодействие с подрядчиками. </c:v>
                </c:pt>
                <c:pt idx="14">
                  <c:v>15.Оповещение и расследование происшествий.</c:v>
                </c:pt>
                <c:pt idx="15">
                  <c:v>16.Эффективный обмен информацией.</c:v>
                </c:pt>
                <c:pt idx="16">
                  <c:v>18.Управление документацией ОТ, ПБ и ООС.</c:v>
                </c:pt>
                <c:pt idx="17">
                  <c:v>ИСС</c:v>
                </c:pt>
              </c:strCache>
            </c:strRef>
          </c:cat>
          <c:val>
            <c:numRef>
              <c:f>Лист1!$E$2:$E$19</c:f>
              <c:numCache>
                <c:formatCode>0.0%</c:formatCode>
                <c:ptCount val="18"/>
                <c:pt idx="0">
                  <c:v>3.2374100719424481E-2</c:v>
                </c:pt>
                <c:pt idx="1">
                  <c:v>4.7272727272727133E-2</c:v>
                </c:pt>
                <c:pt idx="2">
                  <c:v>5.990783410138234E-2</c:v>
                </c:pt>
                <c:pt idx="3">
                  <c:v>3.296703296703285E-2</c:v>
                </c:pt>
                <c:pt idx="4">
                  <c:v>1.9083969465648831E-2</c:v>
                </c:pt>
                <c:pt idx="5">
                  <c:v>1.4234875444839812E-2</c:v>
                </c:pt>
                <c:pt idx="6">
                  <c:v>5.7613168724279795E-2</c:v>
                </c:pt>
                <c:pt idx="7">
                  <c:v>0</c:v>
                </c:pt>
                <c:pt idx="8">
                  <c:v>2.8880866425992746E-2</c:v>
                </c:pt>
                <c:pt idx="9">
                  <c:v>8.7301587301587436E-2</c:v>
                </c:pt>
                <c:pt idx="10">
                  <c:v>8.0717488789237679E-2</c:v>
                </c:pt>
                <c:pt idx="11">
                  <c:v>0</c:v>
                </c:pt>
                <c:pt idx="12">
                  <c:v>0</c:v>
                </c:pt>
                <c:pt idx="13">
                  <c:v>9.1666666666666785E-2</c:v>
                </c:pt>
                <c:pt idx="14">
                  <c:v>8.4000000000000075E-2</c:v>
                </c:pt>
                <c:pt idx="15">
                  <c:v>3.2000000000000028E-2</c:v>
                </c:pt>
                <c:pt idx="16">
                  <c:v>2.2388059701492491E-2</c:v>
                </c:pt>
                <c:pt idx="17">
                  <c:v>3.8730015762215686E-2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09162880"/>
        <c:axId val="109164416"/>
      </c:barChart>
      <c:catAx>
        <c:axId val="109162880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solidFill>
            <a:schemeClr val="bg1"/>
          </a:solidFill>
        </c:spPr>
        <c:txPr>
          <a:bodyPr/>
          <a:lstStyle/>
          <a:p>
            <a:pPr>
              <a:defRPr sz="900">
                <a:solidFill>
                  <a:schemeClr val="accent1"/>
                </a:solidFill>
              </a:defRPr>
            </a:pPr>
            <a:endParaRPr lang="ru-RU"/>
          </a:p>
        </c:txPr>
        <c:crossAx val="109164416"/>
        <c:crosses val="autoZero"/>
        <c:auto val="1"/>
        <c:lblAlgn val="ctr"/>
        <c:lblOffset val="100"/>
        <c:noMultiLvlLbl val="0"/>
      </c:catAx>
      <c:valAx>
        <c:axId val="109164416"/>
        <c:scaling>
          <c:orientation val="minMax"/>
        </c:scaling>
        <c:delete val="0"/>
        <c:axPos val="l"/>
        <c:majorGridlines/>
        <c:numFmt formatCode="#,##0.00_р_." sourceLinked="1"/>
        <c:majorTickMark val="none"/>
        <c:min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700"/>
            </a:pPr>
            <a:endParaRPr lang="ru-RU"/>
          </a:p>
        </c:txPr>
        <c:crossAx val="1091628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80115854214663063"/>
          <c:y val="0.65230755036767718"/>
          <c:w val="0.19884145785336937"/>
          <c:h val="0.26709830825526132"/>
        </c:manualLayout>
      </c:layout>
      <c:overlay val="0"/>
      <c:txPr>
        <a:bodyPr/>
        <a:lstStyle/>
        <a:p>
          <a:pPr>
            <a:defRPr sz="8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038893-A543-47F1-8DF9-70B5893C77E7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325EC3-7718-4F1D-9EC0-5608774502B6}">
      <dgm:prSet phldrT="[Текст]" custT="1"/>
      <dgm:spPr/>
      <dgm:t>
        <a:bodyPr anchor="b" anchorCtr="1"/>
        <a:lstStyle/>
        <a:p>
          <a:pPr algn="l">
            <a:spcAft>
              <a:spcPts val="0"/>
            </a:spcAft>
            <a:tabLst>
              <a:tab pos="0" algn="l"/>
            </a:tabLst>
          </a:pPr>
          <a:r>
            <a:rPr lang="en-US" sz="1400" b="1" dirty="0" smtClean="0"/>
            <a:t>DO</a:t>
          </a:r>
          <a:r>
            <a:rPr lang="ru-RU" sz="1000" b="1" dirty="0" smtClean="0"/>
            <a:t>-выполняй</a:t>
          </a:r>
          <a:endParaRPr lang="ru-RU" sz="1000" b="1" dirty="0"/>
        </a:p>
      </dgm:t>
    </dgm:pt>
    <dgm:pt modelId="{99F84F92-5A1E-4C7F-B220-BC7B4F04589E}" type="parTrans" cxnId="{ADA8046D-06AB-4FB7-BAED-058EB8E9C575}">
      <dgm:prSet/>
      <dgm:spPr/>
      <dgm:t>
        <a:bodyPr/>
        <a:lstStyle/>
        <a:p>
          <a:endParaRPr lang="ru-RU"/>
        </a:p>
      </dgm:t>
    </dgm:pt>
    <dgm:pt modelId="{927C67AC-98BA-4F88-807D-BF9AEC7D6960}" type="sibTrans" cxnId="{ADA8046D-06AB-4FB7-BAED-058EB8E9C575}">
      <dgm:prSet/>
      <dgm:spPr/>
      <dgm:t>
        <a:bodyPr/>
        <a:lstStyle/>
        <a:p>
          <a:endParaRPr lang="ru-RU"/>
        </a:p>
      </dgm:t>
    </dgm:pt>
    <dgm:pt modelId="{30B3066D-65E8-44FB-80AF-F5CBF4615F45}">
      <dgm:prSet custT="1"/>
      <dgm:spPr/>
      <dgm:t>
        <a:bodyPr anchor="b" anchorCtr="1"/>
        <a:lstStyle/>
        <a:p>
          <a:pPr algn="l"/>
          <a:r>
            <a:rPr lang="en-US" sz="1400" b="1" dirty="0" smtClean="0"/>
            <a:t>CHEK</a:t>
          </a:r>
          <a:r>
            <a:rPr lang="ru-RU" sz="1400" b="1" dirty="0" smtClean="0"/>
            <a:t>-</a:t>
          </a:r>
          <a:r>
            <a:rPr lang="ru-RU" sz="1000" b="1" dirty="0" smtClean="0"/>
            <a:t>проверяй</a:t>
          </a:r>
          <a:endParaRPr lang="ru-RU" altLang="ru-RU" sz="1400" b="1" dirty="0"/>
        </a:p>
      </dgm:t>
    </dgm:pt>
    <dgm:pt modelId="{4662AFB8-FF83-4904-849E-A64E3F544210}" type="parTrans" cxnId="{5684F52D-7448-4C1F-B653-3FA7F004634C}">
      <dgm:prSet/>
      <dgm:spPr/>
      <dgm:t>
        <a:bodyPr/>
        <a:lstStyle/>
        <a:p>
          <a:endParaRPr lang="ru-RU"/>
        </a:p>
      </dgm:t>
    </dgm:pt>
    <dgm:pt modelId="{01A7F6B7-6273-484B-BA0D-C0F06D25BADF}" type="sibTrans" cxnId="{5684F52D-7448-4C1F-B653-3FA7F004634C}">
      <dgm:prSet/>
      <dgm:spPr/>
      <dgm:t>
        <a:bodyPr/>
        <a:lstStyle/>
        <a:p>
          <a:endParaRPr lang="ru-RU"/>
        </a:p>
      </dgm:t>
    </dgm:pt>
    <dgm:pt modelId="{BF3130A6-9397-4E56-AD56-FF94B0095A52}">
      <dgm:prSet custT="1"/>
      <dgm:spPr/>
      <dgm:t>
        <a:bodyPr anchor="t" anchorCtr="1"/>
        <a:lstStyle/>
        <a:p>
          <a:pPr algn="l"/>
          <a:r>
            <a:rPr lang="en-US" altLang="ru-RU" sz="1400" b="1" dirty="0" smtClean="0"/>
            <a:t>ACT</a:t>
          </a:r>
          <a:r>
            <a:rPr lang="ru-RU" altLang="ru-RU" sz="1000" b="1" dirty="0" smtClean="0"/>
            <a:t>-действуй</a:t>
          </a:r>
          <a:endParaRPr lang="ru-RU" altLang="ru-RU" sz="1000" b="1" dirty="0"/>
        </a:p>
      </dgm:t>
    </dgm:pt>
    <dgm:pt modelId="{F7AB0A2D-D2A6-4879-B997-65BE2C6CEF18}" type="parTrans" cxnId="{5FCC7A80-FA93-4C85-9E2B-5B0F0F920DB9}">
      <dgm:prSet/>
      <dgm:spPr/>
      <dgm:t>
        <a:bodyPr/>
        <a:lstStyle/>
        <a:p>
          <a:endParaRPr lang="ru-RU"/>
        </a:p>
      </dgm:t>
    </dgm:pt>
    <dgm:pt modelId="{865A2812-AA8C-4354-9E58-106524A86F0C}" type="sibTrans" cxnId="{5FCC7A80-FA93-4C85-9E2B-5B0F0F920DB9}">
      <dgm:prSet/>
      <dgm:spPr/>
      <dgm:t>
        <a:bodyPr/>
        <a:lstStyle/>
        <a:p>
          <a:endParaRPr lang="ru-RU"/>
        </a:p>
      </dgm:t>
    </dgm:pt>
    <dgm:pt modelId="{95EB9ABA-0402-4CDB-B308-C18A28303318}">
      <dgm:prSet phldrT="[Текст]" custT="1"/>
      <dgm:spPr/>
      <dgm:t>
        <a:bodyPr anchor="t" anchorCtr="1"/>
        <a:lstStyle/>
        <a:p>
          <a:pPr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0" algn="l"/>
            </a:tabLst>
          </a:pPr>
          <a:r>
            <a:rPr lang="en-US" sz="1400" b="1" dirty="0" smtClean="0"/>
            <a:t>PLAN-</a:t>
          </a:r>
          <a:r>
            <a:rPr lang="ru-RU" sz="1000" b="1" dirty="0" smtClean="0"/>
            <a:t>планируй</a:t>
          </a:r>
          <a:endParaRPr lang="ru-RU" sz="1400" b="1" dirty="0"/>
        </a:p>
      </dgm:t>
    </dgm:pt>
    <dgm:pt modelId="{4EA676C3-4AC5-4DCC-B282-93EAAC6AB24A}" type="parTrans" cxnId="{DF4E67B2-EF2A-4A2C-AD39-EB019CF594C5}">
      <dgm:prSet/>
      <dgm:spPr/>
      <dgm:t>
        <a:bodyPr/>
        <a:lstStyle/>
        <a:p>
          <a:endParaRPr lang="ru-RU"/>
        </a:p>
      </dgm:t>
    </dgm:pt>
    <dgm:pt modelId="{1A778D8D-2C9F-4CE9-9578-C7C65942D1CC}" type="sibTrans" cxnId="{DF4E67B2-EF2A-4A2C-AD39-EB019CF594C5}">
      <dgm:prSet/>
      <dgm:spPr/>
      <dgm:t>
        <a:bodyPr/>
        <a:lstStyle/>
        <a:p>
          <a:endParaRPr lang="ru-RU"/>
        </a:p>
      </dgm:t>
    </dgm:pt>
    <dgm:pt modelId="{D17A1434-80C1-443D-9605-80CF4BED6354}" type="pres">
      <dgm:prSet presAssocID="{96038893-A543-47F1-8DF9-70B5893C77E7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E6E27-F887-4BC6-9E82-26647B74BE18}" type="pres">
      <dgm:prSet presAssocID="{96038893-A543-47F1-8DF9-70B5893C77E7}" presName="wedge1" presStyleLbl="node1" presStyleIdx="0" presStyleCnt="4"/>
      <dgm:spPr/>
      <dgm:t>
        <a:bodyPr/>
        <a:lstStyle/>
        <a:p>
          <a:endParaRPr lang="ru-RU"/>
        </a:p>
      </dgm:t>
    </dgm:pt>
    <dgm:pt modelId="{BEF4F0DC-325E-45B5-950B-823C6A45F8A3}" type="pres">
      <dgm:prSet presAssocID="{96038893-A543-47F1-8DF9-70B5893C77E7}" presName="dummy1a" presStyleCnt="0"/>
      <dgm:spPr/>
    </dgm:pt>
    <dgm:pt modelId="{3F6B6BC8-D58D-4443-B637-0A06457D16DA}" type="pres">
      <dgm:prSet presAssocID="{96038893-A543-47F1-8DF9-70B5893C77E7}" presName="dummy1b" presStyleCnt="0"/>
      <dgm:spPr/>
    </dgm:pt>
    <dgm:pt modelId="{D41669E6-F77C-4BB3-8FCB-6BA364B4384F}" type="pres">
      <dgm:prSet presAssocID="{96038893-A543-47F1-8DF9-70B5893C77E7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346FF9-B67A-4075-9368-FE7B4E7ED983}" type="pres">
      <dgm:prSet presAssocID="{96038893-A543-47F1-8DF9-70B5893C77E7}" presName="wedge2" presStyleLbl="node1" presStyleIdx="1" presStyleCnt="4"/>
      <dgm:spPr/>
      <dgm:t>
        <a:bodyPr/>
        <a:lstStyle/>
        <a:p>
          <a:endParaRPr lang="ru-RU"/>
        </a:p>
      </dgm:t>
    </dgm:pt>
    <dgm:pt modelId="{116CF821-7A08-4DC5-B5E8-A6036DE88602}" type="pres">
      <dgm:prSet presAssocID="{96038893-A543-47F1-8DF9-70B5893C77E7}" presName="dummy2a" presStyleCnt="0"/>
      <dgm:spPr/>
    </dgm:pt>
    <dgm:pt modelId="{2474D601-B06D-41EC-BA23-64B145CD8E64}" type="pres">
      <dgm:prSet presAssocID="{96038893-A543-47F1-8DF9-70B5893C77E7}" presName="dummy2b" presStyleCnt="0"/>
      <dgm:spPr/>
    </dgm:pt>
    <dgm:pt modelId="{D6D39ADC-56F9-47D5-BB24-89735CC2302D}" type="pres">
      <dgm:prSet presAssocID="{96038893-A543-47F1-8DF9-70B5893C77E7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F2440C-2657-445A-8CEC-C5F3CBD67BF9}" type="pres">
      <dgm:prSet presAssocID="{96038893-A543-47F1-8DF9-70B5893C77E7}" presName="wedge3" presStyleLbl="node1" presStyleIdx="2" presStyleCnt="4"/>
      <dgm:spPr/>
      <dgm:t>
        <a:bodyPr/>
        <a:lstStyle/>
        <a:p>
          <a:endParaRPr lang="ru-RU"/>
        </a:p>
      </dgm:t>
    </dgm:pt>
    <dgm:pt modelId="{62F04FC3-25F7-4450-ACB4-B1C2E4B349A6}" type="pres">
      <dgm:prSet presAssocID="{96038893-A543-47F1-8DF9-70B5893C77E7}" presName="dummy3a" presStyleCnt="0"/>
      <dgm:spPr/>
    </dgm:pt>
    <dgm:pt modelId="{C7F235F3-3338-42A0-984E-8F7B63C863B6}" type="pres">
      <dgm:prSet presAssocID="{96038893-A543-47F1-8DF9-70B5893C77E7}" presName="dummy3b" presStyleCnt="0"/>
      <dgm:spPr/>
    </dgm:pt>
    <dgm:pt modelId="{88F31AAF-7FB5-41E2-B0DE-ED7E22F24195}" type="pres">
      <dgm:prSet presAssocID="{96038893-A543-47F1-8DF9-70B5893C77E7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A3921-7811-4B1A-A493-ECE6E2A28F6E}" type="pres">
      <dgm:prSet presAssocID="{96038893-A543-47F1-8DF9-70B5893C77E7}" presName="wedge4" presStyleLbl="node1" presStyleIdx="3" presStyleCnt="4" custLinFactNeighborX="-625" custLinFactNeighborY="0"/>
      <dgm:spPr/>
      <dgm:t>
        <a:bodyPr/>
        <a:lstStyle/>
        <a:p>
          <a:endParaRPr lang="ru-RU"/>
        </a:p>
      </dgm:t>
    </dgm:pt>
    <dgm:pt modelId="{6808BC05-13CE-4A1E-A731-1E83C8FCE432}" type="pres">
      <dgm:prSet presAssocID="{96038893-A543-47F1-8DF9-70B5893C77E7}" presName="dummy4a" presStyleCnt="0"/>
      <dgm:spPr/>
    </dgm:pt>
    <dgm:pt modelId="{D48F7E70-6E39-4185-A5A0-7C33F5176A4F}" type="pres">
      <dgm:prSet presAssocID="{96038893-A543-47F1-8DF9-70B5893C77E7}" presName="dummy4b" presStyleCnt="0"/>
      <dgm:spPr/>
    </dgm:pt>
    <dgm:pt modelId="{32C9E16D-6DC8-4A4F-935A-45113FE67728}" type="pres">
      <dgm:prSet presAssocID="{96038893-A543-47F1-8DF9-70B5893C77E7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B64D27-68C5-40B3-BF7E-9C14988A7538}" type="pres">
      <dgm:prSet presAssocID="{1A778D8D-2C9F-4CE9-9578-C7C65942D1CC}" presName="arrowWedge1" presStyleLbl="fgSibTrans2D1" presStyleIdx="0" presStyleCnt="4"/>
      <dgm:spPr/>
    </dgm:pt>
    <dgm:pt modelId="{05602521-E409-4889-901A-4BC18BD10253}" type="pres">
      <dgm:prSet presAssocID="{927C67AC-98BA-4F88-807D-BF9AEC7D6960}" presName="arrowWedge2" presStyleLbl="fgSibTrans2D1" presStyleIdx="1" presStyleCnt="4"/>
      <dgm:spPr/>
    </dgm:pt>
    <dgm:pt modelId="{2BDF53E3-0600-431B-8FBD-A0255E839A3A}" type="pres">
      <dgm:prSet presAssocID="{01A7F6B7-6273-484B-BA0D-C0F06D25BADF}" presName="arrowWedge3" presStyleLbl="fgSibTrans2D1" presStyleIdx="2" presStyleCnt="4"/>
      <dgm:spPr/>
    </dgm:pt>
    <dgm:pt modelId="{AE2BA77A-FF2D-4930-9473-801470780378}" type="pres">
      <dgm:prSet presAssocID="{865A2812-AA8C-4354-9E58-106524A86F0C}" presName="arrowWedge4" presStyleLbl="fgSibTrans2D1" presStyleIdx="3" presStyleCnt="4"/>
      <dgm:spPr/>
    </dgm:pt>
  </dgm:ptLst>
  <dgm:cxnLst>
    <dgm:cxn modelId="{5556C356-9655-415B-B6CB-7243C2372B68}" type="presOf" srcId="{96038893-A543-47F1-8DF9-70B5893C77E7}" destId="{D17A1434-80C1-443D-9605-80CF4BED6354}" srcOrd="0" destOrd="0" presId="urn:microsoft.com/office/officeart/2005/8/layout/cycle8"/>
    <dgm:cxn modelId="{2433346B-1B46-49D6-A04B-B3B6A7274DEE}" type="presOf" srcId="{30B3066D-65E8-44FB-80AF-F5CBF4615F45}" destId="{88F31AAF-7FB5-41E2-B0DE-ED7E22F24195}" srcOrd="1" destOrd="0" presId="urn:microsoft.com/office/officeart/2005/8/layout/cycle8"/>
    <dgm:cxn modelId="{DF4E67B2-EF2A-4A2C-AD39-EB019CF594C5}" srcId="{96038893-A543-47F1-8DF9-70B5893C77E7}" destId="{95EB9ABA-0402-4CDB-B308-C18A28303318}" srcOrd="0" destOrd="0" parTransId="{4EA676C3-4AC5-4DCC-B282-93EAAC6AB24A}" sibTransId="{1A778D8D-2C9F-4CE9-9578-C7C65942D1CC}"/>
    <dgm:cxn modelId="{210A3C0A-3A60-47EF-B5AF-510059D04CFC}" type="presOf" srcId="{C8325EC3-7718-4F1D-9EC0-5608774502B6}" destId="{D6D39ADC-56F9-47D5-BB24-89735CC2302D}" srcOrd="1" destOrd="0" presId="urn:microsoft.com/office/officeart/2005/8/layout/cycle8"/>
    <dgm:cxn modelId="{4DE82E32-336A-4D86-8F32-CE1A35589555}" type="presOf" srcId="{C8325EC3-7718-4F1D-9EC0-5608774502B6}" destId="{4D346FF9-B67A-4075-9368-FE7B4E7ED983}" srcOrd="0" destOrd="0" presId="urn:microsoft.com/office/officeart/2005/8/layout/cycle8"/>
    <dgm:cxn modelId="{3F731D77-EF60-4B68-A230-78AA4BA9A5A7}" type="presOf" srcId="{30B3066D-65E8-44FB-80AF-F5CBF4615F45}" destId="{ADF2440C-2657-445A-8CEC-C5F3CBD67BF9}" srcOrd="0" destOrd="0" presId="urn:microsoft.com/office/officeart/2005/8/layout/cycle8"/>
    <dgm:cxn modelId="{9713B288-6286-4C83-A5E6-2497971282BA}" type="presOf" srcId="{95EB9ABA-0402-4CDB-B308-C18A28303318}" destId="{D41669E6-F77C-4BB3-8FCB-6BA364B4384F}" srcOrd="1" destOrd="0" presId="urn:microsoft.com/office/officeart/2005/8/layout/cycle8"/>
    <dgm:cxn modelId="{5FCC7A80-FA93-4C85-9E2B-5B0F0F920DB9}" srcId="{96038893-A543-47F1-8DF9-70B5893C77E7}" destId="{BF3130A6-9397-4E56-AD56-FF94B0095A52}" srcOrd="3" destOrd="0" parTransId="{F7AB0A2D-D2A6-4879-B997-65BE2C6CEF18}" sibTransId="{865A2812-AA8C-4354-9E58-106524A86F0C}"/>
    <dgm:cxn modelId="{A303FA10-93FF-40F6-B41F-91185AFB5ADA}" type="presOf" srcId="{95EB9ABA-0402-4CDB-B308-C18A28303318}" destId="{245E6E27-F887-4BC6-9E82-26647B74BE18}" srcOrd="0" destOrd="0" presId="urn:microsoft.com/office/officeart/2005/8/layout/cycle8"/>
    <dgm:cxn modelId="{DF7799E1-FA81-4709-9EDD-F272F7047E12}" type="presOf" srcId="{BF3130A6-9397-4E56-AD56-FF94B0095A52}" destId="{CD0A3921-7811-4B1A-A493-ECE6E2A28F6E}" srcOrd="0" destOrd="0" presId="urn:microsoft.com/office/officeart/2005/8/layout/cycle8"/>
    <dgm:cxn modelId="{ADA8046D-06AB-4FB7-BAED-058EB8E9C575}" srcId="{96038893-A543-47F1-8DF9-70B5893C77E7}" destId="{C8325EC3-7718-4F1D-9EC0-5608774502B6}" srcOrd="1" destOrd="0" parTransId="{99F84F92-5A1E-4C7F-B220-BC7B4F04589E}" sibTransId="{927C67AC-98BA-4F88-807D-BF9AEC7D6960}"/>
    <dgm:cxn modelId="{5684F52D-7448-4C1F-B653-3FA7F004634C}" srcId="{96038893-A543-47F1-8DF9-70B5893C77E7}" destId="{30B3066D-65E8-44FB-80AF-F5CBF4615F45}" srcOrd="2" destOrd="0" parTransId="{4662AFB8-FF83-4904-849E-A64E3F544210}" sibTransId="{01A7F6B7-6273-484B-BA0D-C0F06D25BADF}"/>
    <dgm:cxn modelId="{E558E558-F819-4FB5-B02E-BD1F02773F6E}" type="presOf" srcId="{BF3130A6-9397-4E56-AD56-FF94B0095A52}" destId="{32C9E16D-6DC8-4A4F-935A-45113FE67728}" srcOrd="1" destOrd="0" presId="urn:microsoft.com/office/officeart/2005/8/layout/cycle8"/>
    <dgm:cxn modelId="{93D6A922-0E6E-4066-AA83-94AE694A6F06}" type="presParOf" srcId="{D17A1434-80C1-443D-9605-80CF4BED6354}" destId="{245E6E27-F887-4BC6-9E82-26647B74BE18}" srcOrd="0" destOrd="0" presId="urn:microsoft.com/office/officeart/2005/8/layout/cycle8"/>
    <dgm:cxn modelId="{7FA4F743-F1F5-42B1-9933-F73CA60343F0}" type="presParOf" srcId="{D17A1434-80C1-443D-9605-80CF4BED6354}" destId="{BEF4F0DC-325E-45B5-950B-823C6A45F8A3}" srcOrd="1" destOrd="0" presId="urn:microsoft.com/office/officeart/2005/8/layout/cycle8"/>
    <dgm:cxn modelId="{CBAB9071-927A-42E9-960E-7C7E82FE1AFE}" type="presParOf" srcId="{D17A1434-80C1-443D-9605-80CF4BED6354}" destId="{3F6B6BC8-D58D-4443-B637-0A06457D16DA}" srcOrd="2" destOrd="0" presId="urn:microsoft.com/office/officeart/2005/8/layout/cycle8"/>
    <dgm:cxn modelId="{59D29216-3440-445D-AADC-BF7DA41A293F}" type="presParOf" srcId="{D17A1434-80C1-443D-9605-80CF4BED6354}" destId="{D41669E6-F77C-4BB3-8FCB-6BA364B4384F}" srcOrd="3" destOrd="0" presId="urn:microsoft.com/office/officeart/2005/8/layout/cycle8"/>
    <dgm:cxn modelId="{C8B0A34F-246A-4ADC-A452-21CA4389C1E5}" type="presParOf" srcId="{D17A1434-80C1-443D-9605-80CF4BED6354}" destId="{4D346FF9-B67A-4075-9368-FE7B4E7ED983}" srcOrd="4" destOrd="0" presId="urn:microsoft.com/office/officeart/2005/8/layout/cycle8"/>
    <dgm:cxn modelId="{BB0C173B-1519-4D01-946A-D9FC19DD2198}" type="presParOf" srcId="{D17A1434-80C1-443D-9605-80CF4BED6354}" destId="{116CF821-7A08-4DC5-B5E8-A6036DE88602}" srcOrd="5" destOrd="0" presId="urn:microsoft.com/office/officeart/2005/8/layout/cycle8"/>
    <dgm:cxn modelId="{A08638A6-9649-4D24-88F5-70FA84267C6F}" type="presParOf" srcId="{D17A1434-80C1-443D-9605-80CF4BED6354}" destId="{2474D601-B06D-41EC-BA23-64B145CD8E64}" srcOrd="6" destOrd="0" presId="urn:microsoft.com/office/officeart/2005/8/layout/cycle8"/>
    <dgm:cxn modelId="{A68A5FF5-534D-4697-9088-9D1E0DCFCF32}" type="presParOf" srcId="{D17A1434-80C1-443D-9605-80CF4BED6354}" destId="{D6D39ADC-56F9-47D5-BB24-89735CC2302D}" srcOrd="7" destOrd="0" presId="urn:microsoft.com/office/officeart/2005/8/layout/cycle8"/>
    <dgm:cxn modelId="{007771C5-D2B0-4731-8609-F37A94E29404}" type="presParOf" srcId="{D17A1434-80C1-443D-9605-80CF4BED6354}" destId="{ADF2440C-2657-445A-8CEC-C5F3CBD67BF9}" srcOrd="8" destOrd="0" presId="urn:microsoft.com/office/officeart/2005/8/layout/cycle8"/>
    <dgm:cxn modelId="{1FF43637-5E31-4CFB-B262-D25F03705063}" type="presParOf" srcId="{D17A1434-80C1-443D-9605-80CF4BED6354}" destId="{62F04FC3-25F7-4450-ACB4-B1C2E4B349A6}" srcOrd="9" destOrd="0" presId="urn:microsoft.com/office/officeart/2005/8/layout/cycle8"/>
    <dgm:cxn modelId="{357B22C1-D746-4530-A425-35DF716BB45D}" type="presParOf" srcId="{D17A1434-80C1-443D-9605-80CF4BED6354}" destId="{C7F235F3-3338-42A0-984E-8F7B63C863B6}" srcOrd="10" destOrd="0" presId="urn:microsoft.com/office/officeart/2005/8/layout/cycle8"/>
    <dgm:cxn modelId="{A36C78A3-7101-4B22-90EE-5198C21FB299}" type="presParOf" srcId="{D17A1434-80C1-443D-9605-80CF4BED6354}" destId="{88F31AAF-7FB5-41E2-B0DE-ED7E22F24195}" srcOrd="11" destOrd="0" presId="urn:microsoft.com/office/officeart/2005/8/layout/cycle8"/>
    <dgm:cxn modelId="{A425483E-4BB1-4755-A4DB-7B8F8D62C447}" type="presParOf" srcId="{D17A1434-80C1-443D-9605-80CF4BED6354}" destId="{CD0A3921-7811-4B1A-A493-ECE6E2A28F6E}" srcOrd="12" destOrd="0" presId="urn:microsoft.com/office/officeart/2005/8/layout/cycle8"/>
    <dgm:cxn modelId="{6296F7E4-9AB9-4B71-A928-54C8E817475B}" type="presParOf" srcId="{D17A1434-80C1-443D-9605-80CF4BED6354}" destId="{6808BC05-13CE-4A1E-A731-1E83C8FCE432}" srcOrd="13" destOrd="0" presId="urn:microsoft.com/office/officeart/2005/8/layout/cycle8"/>
    <dgm:cxn modelId="{A027689C-6D49-4A79-B466-94B56899F08F}" type="presParOf" srcId="{D17A1434-80C1-443D-9605-80CF4BED6354}" destId="{D48F7E70-6E39-4185-A5A0-7C33F5176A4F}" srcOrd="14" destOrd="0" presId="urn:microsoft.com/office/officeart/2005/8/layout/cycle8"/>
    <dgm:cxn modelId="{EF055F49-8B01-496C-8715-2ED12F7E0054}" type="presParOf" srcId="{D17A1434-80C1-443D-9605-80CF4BED6354}" destId="{32C9E16D-6DC8-4A4F-935A-45113FE67728}" srcOrd="15" destOrd="0" presId="urn:microsoft.com/office/officeart/2005/8/layout/cycle8"/>
    <dgm:cxn modelId="{2376EEC1-2080-492B-BB3F-F63D6B97DC58}" type="presParOf" srcId="{D17A1434-80C1-443D-9605-80CF4BED6354}" destId="{79B64D27-68C5-40B3-BF7E-9C14988A7538}" srcOrd="16" destOrd="0" presId="urn:microsoft.com/office/officeart/2005/8/layout/cycle8"/>
    <dgm:cxn modelId="{8C361E24-92A3-4FE5-9810-6FDB218B7BDF}" type="presParOf" srcId="{D17A1434-80C1-443D-9605-80CF4BED6354}" destId="{05602521-E409-4889-901A-4BC18BD10253}" srcOrd="17" destOrd="0" presId="urn:microsoft.com/office/officeart/2005/8/layout/cycle8"/>
    <dgm:cxn modelId="{C2EF5093-A31F-4323-B6AE-DA2C39546139}" type="presParOf" srcId="{D17A1434-80C1-443D-9605-80CF4BED6354}" destId="{2BDF53E3-0600-431B-8FBD-A0255E839A3A}" srcOrd="18" destOrd="0" presId="urn:microsoft.com/office/officeart/2005/8/layout/cycle8"/>
    <dgm:cxn modelId="{3DBF68AC-3707-496A-A3B9-FFBAB0167A15}" type="presParOf" srcId="{D17A1434-80C1-443D-9605-80CF4BED6354}" destId="{AE2BA77A-FF2D-4930-9473-801470780378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F0B20A-48A8-42F6-9B30-51D2162CD6C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6496C788-236D-4F0D-BB7D-141A1FA3061F}">
      <dgm:prSet phldrT="[Текст]"/>
      <dgm:spPr/>
      <dgm:t>
        <a:bodyPr/>
        <a:lstStyle/>
        <a:p>
          <a:r>
            <a:rPr lang="ru-RU" dirty="0" smtClean="0"/>
            <a:t>Политика</a:t>
          </a:r>
          <a:endParaRPr lang="ru-RU" dirty="0"/>
        </a:p>
      </dgm:t>
    </dgm:pt>
    <dgm:pt modelId="{533D0256-A46C-405B-BB46-72CA8DAE1FA8}" type="parTrans" cxnId="{74F87D49-223C-4CAE-A8B2-2CF642EBB402}">
      <dgm:prSet/>
      <dgm:spPr/>
      <dgm:t>
        <a:bodyPr/>
        <a:lstStyle/>
        <a:p>
          <a:endParaRPr lang="ru-RU"/>
        </a:p>
      </dgm:t>
    </dgm:pt>
    <dgm:pt modelId="{709D9D26-13AB-4023-99AD-C8B6FA4E9EAF}" type="sibTrans" cxnId="{74F87D49-223C-4CAE-A8B2-2CF642EBB402}">
      <dgm:prSet/>
      <dgm:spPr/>
      <dgm:t>
        <a:bodyPr/>
        <a:lstStyle/>
        <a:p>
          <a:endParaRPr lang="ru-RU"/>
        </a:p>
      </dgm:t>
    </dgm:pt>
    <dgm:pt modelId="{D4A9AADB-3BAE-4BB9-8A63-7B9CB19DFBCD}">
      <dgm:prSet phldrT="[Текст]"/>
      <dgm:spPr/>
      <dgm:t>
        <a:bodyPr/>
        <a:lstStyle/>
        <a:p>
          <a:r>
            <a:rPr lang="ru-RU" b="1" dirty="0" smtClean="0">
              <a:solidFill>
                <a:srgbClr val="F58A1F"/>
              </a:solidFill>
            </a:rPr>
            <a:t>Кодекс</a:t>
          </a:r>
        </a:p>
        <a:p>
          <a:r>
            <a:rPr lang="ru-RU" b="1" dirty="0" smtClean="0">
              <a:solidFill>
                <a:srgbClr val="F58A1F"/>
              </a:solidFill>
            </a:rPr>
            <a:t>СУ ОТ, ПБ и ООС</a:t>
          </a:r>
          <a:endParaRPr lang="ru-RU" b="1" dirty="0">
            <a:solidFill>
              <a:srgbClr val="F58A1F"/>
            </a:solidFill>
          </a:endParaRPr>
        </a:p>
      </dgm:t>
    </dgm:pt>
    <dgm:pt modelId="{2212C89A-1A60-46CE-A698-372DDBC9C5D1}" type="parTrans" cxnId="{95E8723C-7B0B-45AB-A293-A1B26D5873FA}">
      <dgm:prSet/>
      <dgm:spPr/>
      <dgm:t>
        <a:bodyPr/>
        <a:lstStyle/>
        <a:p>
          <a:endParaRPr lang="ru-RU"/>
        </a:p>
      </dgm:t>
    </dgm:pt>
    <dgm:pt modelId="{AFF8D3DD-D7CF-4A6E-8A1B-0674516EB846}" type="sibTrans" cxnId="{95E8723C-7B0B-45AB-A293-A1B26D5873FA}">
      <dgm:prSet/>
      <dgm:spPr/>
      <dgm:t>
        <a:bodyPr/>
        <a:lstStyle/>
        <a:p>
          <a:endParaRPr lang="ru-RU"/>
        </a:p>
      </dgm:t>
    </dgm:pt>
    <dgm:pt modelId="{8F16481D-5E0C-4AE7-8738-46C3236E3267}">
      <dgm:prSet/>
      <dgm:spPr/>
      <dgm:t>
        <a:bodyPr/>
        <a:lstStyle/>
        <a:p>
          <a:r>
            <a:rPr lang="ru-RU" dirty="0" smtClean="0"/>
            <a:t>Корпоративные стандарты</a:t>
          </a:r>
          <a:endParaRPr lang="ru-RU" dirty="0"/>
        </a:p>
      </dgm:t>
    </dgm:pt>
    <dgm:pt modelId="{219D1785-B7FA-48D3-A6A5-9B75CA8261AD}" type="parTrans" cxnId="{3191C7BC-298A-4572-8351-2750F7636522}">
      <dgm:prSet/>
      <dgm:spPr/>
      <dgm:t>
        <a:bodyPr/>
        <a:lstStyle/>
        <a:p>
          <a:endParaRPr lang="ru-RU"/>
        </a:p>
      </dgm:t>
    </dgm:pt>
    <dgm:pt modelId="{320A1A2E-2EF8-44CC-9553-21D22A540E9C}" type="sibTrans" cxnId="{3191C7BC-298A-4572-8351-2750F7636522}">
      <dgm:prSet/>
      <dgm:spPr/>
      <dgm:t>
        <a:bodyPr/>
        <a:lstStyle/>
        <a:p>
          <a:endParaRPr lang="ru-RU"/>
        </a:p>
      </dgm:t>
    </dgm:pt>
    <dgm:pt modelId="{CFC19057-A9A8-439B-8F96-FBF3F88EE69F}">
      <dgm:prSet/>
      <dgm:spPr/>
      <dgm:t>
        <a:bodyPr/>
        <a:lstStyle/>
        <a:p>
          <a:r>
            <a:rPr lang="ru-RU" dirty="0" smtClean="0">
              <a:latin typeface="Arial" pitchFamily="34" charset="0"/>
              <a:ea typeface="+mn-ea"/>
              <a:cs typeface="Arial" pitchFamily="34" charset="0"/>
            </a:rPr>
            <a:t>Формы и записи предприятий, реестры, перечни и отчетность</a:t>
          </a:r>
          <a:endParaRPr lang="ru-RU" dirty="0"/>
        </a:p>
      </dgm:t>
    </dgm:pt>
    <dgm:pt modelId="{8B7099C6-9319-4DAE-B5AA-051841F37B87}" type="parTrans" cxnId="{EB2681A1-3191-4402-A78F-8DA92ABED49E}">
      <dgm:prSet/>
      <dgm:spPr/>
      <dgm:t>
        <a:bodyPr/>
        <a:lstStyle/>
        <a:p>
          <a:endParaRPr lang="ru-RU"/>
        </a:p>
      </dgm:t>
    </dgm:pt>
    <dgm:pt modelId="{3FD0C70D-1C26-49C5-A38A-E50D6DE7C825}" type="sibTrans" cxnId="{EB2681A1-3191-4402-A78F-8DA92ABED49E}">
      <dgm:prSet/>
      <dgm:spPr/>
      <dgm:t>
        <a:bodyPr/>
        <a:lstStyle/>
        <a:p>
          <a:endParaRPr lang="ru-RU"/>
        </a:p>
      </dgm:t>
    </dgm:pt>
    <dgm:pt modelId="{505D27A7-F778-4843-8AE8-174EF1E8CEE6}">
      <dgm:prSet/>
      <dgm:spPr/>
      <dgm:t>
        <a:bodyPr/>
        <a:lstStyle/>
        <a:p>
          <a:r>
            <a:rPr lang="ru-RU" dirty="0" smtClean="0">
              <a:latin typeface="Arial" pitchFamily="34" charset="0"/>
              <a:ea typeface="+mn-ea"/>
              <a:cs typeface="Arial" pitchFamily="34" charset="0"/>
            </a:rPr>
            <a:t>Нормативные требования, Процедуры и рабочие инструкции предприятий</a:t>
          </a:r>
          <a:endParaRPr lang="ru-RU" dirty="0"/>
        </a:p>
      </dgm:t>
    </dgm:pt>
    <dgm:pt modelId="{00A63571-4AC5-4453-B209-7D39F70A3FD0}" type="parTrans" cxnId="{8ABC5054-1E63-4467-AA05-9F1DB4A98B03}">
      <dgm:prSet/>
      <dgm:spPr/>
      <dgm:t>
        <a:bodyPr/>
        <a:lstStyle/>
        <a:p>
          <a:endParaRPr lang="ru-RU"/>
        </a:p>
      </dgm:t>
    </dgm:pt>
    <dgm:pt modelId="{340C7EF1-1975-48A8-9983-45630FF7D2E8}" type="sibTrans" cxnId="{8ABC5054-1E63-4467-AA05-9F1DB4A98B03}">
      <dgm:prSet/>
      <dgm:spPr/>
      <dgm:t>
        <a:bodyPr/>
        <a:lstStyle/>
        <a:p>
          <a:endParaRPr lang="ru-RU"/>
        </a:p>
      </dgm:t>
    </dgm:pt>
    <dgm:pt modelId="{7D9185B4-98BD-4F9E-91A1-D5CB23B3141F}" type="pres">
      <dgm:prSet presAssocID="{A5F0B20A-48A8-42F6-9B30-51D2162CD6C0}" presName="Name0" presStyleCnt="0">
        <dgm:presLayoutVars>
          <dgm:dir/>
          <dgm:animLvl val="lvl"/>
          <dgm:resizeHandles val="exact"/>
        </dgm:presLayoutVars>
      </dgm:prSet>
      <dgm:spPr/>
    </dgm:pt>
    <dgm:pt modelId="{0C5FB5F3-5CD1-4FBC-AD08-FD1F470A79AD}" type="pres">
      <dgm:prSet presAssocID="{6496C788-236D-4F0D-BB7D-141A1FA3061F}" presName="Name8" presStyleCnt="0"/>
      <dgm:spPr/>
    </dgm:pt>
    <dgm:pt modelId="{3103D552-148B-4F15-920A-2096AECFFA79}" type="pres">
      <dgm:prSet presAssocID="{6496C788-236D-4F0D-BB7D-141A1FA3061F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A0C4C-4BF6-4B1A-B7A0-6146AB2A38C4}" type="pres">
      <dgm:prSet presAssocID="{6496C788-236D-4F0D-BB7D-141A1FA306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581A9-61BB-45EC-B016-6FE5A38D3BC0}" type="pres">
      <dgm:prSet presAssocID="{D4A9AADB-3BAE-4BB9-8A63-7B9CB19DFBCD}" presName="Name8" presStyleCnt="0"/>
      <dgm:spPr/>
    </dgm:pt>
    <dgm:pt modelId="{CD5013CD-0EEC-4665-BA20-4DD4D21A3391}" type="pres">
      <dgm:prSet presAssocID="{D4A9AADB-3BAE-4BB9-8A63-7B9CB19DFBCD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F167E5-D09B-4884-8ED0-7E850BA2CCDF}" type="pres">
      <dgm:prSet presAssocID="{D4A9AADB-3BAE-4BB9-8A63-7B9CB19DFB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E9195-5721-4C88-8430-116AC92C0CCF}" type="pres">
      <dgm:prSet presAssocID="{8F16481D-5E0C-4AE7-8738-46C3236E3267}" presName="Name8" presStyleCnt="0"/>
      <dgm:spPr/>
    </dgm:pt>
    <dgm:pt modelId="{7DBE1B98-6277-46E9-989F-8C7BED856D32}" type="pres">
      <dgm:prSet presAssocID="{8F16481D-5E0C-4AE7-8738-46C3236E3267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C3527-07E8-43D4-A5AE-16113EDC646F}" type="pres">
      <dgm:prSet presAssocID="{8F16481D-5E0C-4AE7-8738-46C3236E326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2BF52-A302-4D5D-A4D2-AF47619AB452}" type="pres">
      <dgm:prSet presAssocID="{505D27A7-F778-4843-8AE8-174EF1E8CEE6}" presName="Name8" presStyleCnt="0"/>
      <dgm:spPr/>
    </dgm:pt>
    <dgm:pt modelId="{79E1A7CC-C9E9-4B54-AA4B-FFD697D95185}" type="pres">
      <dgm:prSet presAssocID="{505D27A7-F778-4843-8AE8-174EF1E8CEE6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5C6E0C-648B-44F0-81AB-432954A69E1C}" type="pres">
      <dgm:prSet presAssocID="{505D27A7-F778-4843-8AE8-174EF1E8CEE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F92AC-36B9-4379-9D02-B6ED9DBC8C7C}" type="pres">
      <dgm:prSet presAssocID="{CFC19057-A9A8-439B-8F96-FBF3F88EE69F}" presName="Name8" presStyleCnt="0"/>
      <dgm:spPr/>
    </dgm:pt>
    <dgm:pt modelId="{BAF053E5-1343-4B2B-8862-98FDDC1BB4C9}" type="pres">
      <dgm:prSet presAssocID="{CFC19057-A9A8-439B-8F96-FBF3F88EE69F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55AE2B-4DB8-44F5-91D1-2B79C04259DE}" type="pres">
      <dgm:prSet presAssocID="{CFC19057-A9A8-439B-8F96-FBF3F88EE69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BC5054-1E63-4467-AA05-9F1DB4A98B03}" srcId="{A5F0B20A-48A8-42F6-9B30-51D2162CD6C0}" destId="{505D27A7-F778-4843-8AE8-174EF1E8CEE6}" srcOrd="3" destOrd="0" parTransId="{00A63571-4AC5-4453-B209-7D39F70A3FD0}" sibTransId="{340C7EF1-1975-48A8-9983-45630FF7D2E8}"/>
    <dgm:cxn modelId="{D030A5DB-42D5-46F3-8814-EA81A2E53F03}" type="presOf" srcId="{CFC19057-A9A8-439B-8F96-FBF3F88EE69F}" destId="{5A55AE2B-4DB8-44F5-91D1-2B79C04259DE}" srcOrd="1" destOrd="0" presId="urn:microsoft.com/office/officeart/2005/8/layout/pyramid1"/>
    <dgm:cxn modelId="{FF4130A9-2A55-4809-A077-69A4D4C85552}" type="presOf" srcId="{505D27A7-F778-4843-8AE8-174EF1E8CEE6}" destId="{79E1A7CC-C9E9-4B54-AA4B-FFD697D95185}" srcOrd="0" destOrd="0" presId="urn:microsoft.com/office/officeart/2005/8/layout/pyramid1"/>
    <dgm:cxn modelId="{43125586-9D45-423F-AC8E-251182062E48}" type="presOf" srcId="{8F16481D-5E0C-4AE7-8738-46C3236E3267}" destId="{7DBE1B98-6277-46E9-989F-8C7BED856D32}" srcOrd="0" destOrd="0" presId="urn:microsoft.com/office/officeart/2005/8/layout/pyramid1"/>
    <dgm:cxn modelId="{74F87D49-223C-4CAE-A8B2-2CF642EBB402}" srcId="{A5F0B20A-48A8-42F6-9B30-51D2162CD6C0}" destId="{6496C788-236D-4F0D-BB7D-141A1FA3061F}" srcOrd="0" destOrd="0" parTransId="{533D0256-A46C-405B-BB46-72CA8DAE1FA8}" sibTransId="{709D9D26-13AB-4023-99AD-C8B6FA4E9EAF}"/>
    <dgm:cxn modelId="{981188BF-9256-43F5-A53E-89B432B00A0B}" type="presOf" srcId="{6496C788-236D-4F0D-BB7D-141A1FA3061F}" destId="{A8DA0C4C-4BF6-4B1A-B7A0-6146AB2A38C4}" srcOrd="1" destOrd="0" presId="urn:microsoft.com/office/officeart/2005/8/layout/pyramid1"/>
    <dgm:cxn modelId="{9A1E0313-3457-40D9-9A43-F0E9DAC972F3}" type="presOf" srcId="{D4A9AADB-3BAE-4BB9-8A63-7B9CB19DFBCD}" destId="{CD5013CD-0EEC-4665-BA20-4DD4D21A3391}" srcOrd="0" destOrd="0" presId="urn:microsoft.com/office/officeart/2005/8/layout/pyramid1"/>
    <dgm:cxn modelId="{3191C7BC-298A-4572-8351-2750F7636522}" srcId="{A5F0B20A-48A8-42F6-9B30-51D2162CD6C0}" destId="{8F16481D-5E0C-4AE7-8738-46C3236E3267}" srcOrd="2" destOrd="0" parTransId="{219D1785-B7FA-48D3-A6A5-9B75CA8261AD}" sibTransId="{320A1A2E-2EF8-44CC-9553-21D22A540E9C}"/>
    <dgm:cxn modelId="{EB2681A1-3191-4402-A78F-8DA92ABED49E}" srcId="{A5F0B20A-48A8-42F6-9B30-51D2162CD6C0}" destId="{CFC19057-A9A8-439B-8F96-FBF3F88EE69F}" srcOrd="4" destOrd="0" parTransId="{8B7099C6-9319-4DAE-B5AA-051841F37B87}" sibTransId="{3FD0C70D-1C26-49C5-A38A-E50D6DE7C825}"/>
    <dgm:cxn modelId="{236BF8CA-0F58-4409-9F69-6BFF74F32AC7}" type="presOf" srcId="{505D27A7-F778-4843-8AE8-174EF1E8CEE6}" destId="{D55C6E0C-648B-44F0-81AB-432954A69E1C}" srcOrd="1" destOrd="0" presId="urn:microsoft.com/office/officeart/2005/8/layout/pyramid1"/>
    <dgm:cxn modelId="{D8A2AF25-6362-4C96-9537-D7A3ED51CB65}" type="presOf" srcId="{CFC19057-A9A8-439B-8F96-FBF3F88EE69F}" destId="{BAF053E5-1343-4B2B-8862-98FDDC1BB4C9}" srcOrd="0" destOrd="0" presId="urn:microsoft.com/office/officeart/2005/8/layout/pyramid1"/>
    <dgm:cxn modelId="{5AAAE2AE-F1EC-4E95-9893-910B504326B8}" type="presOf" srcId="{A5F0B20A-48A8-42F6-9B30-51D2162CD6C0}" destId="{7D9185B4-98BD-4F9E-91A1-D5CB23B3141F}" srcOrd="0" destOrd="0" presId="urn:microsoft.com/office/officeart/2005/8/layout/pyramid1"/>
    <dgm:cxn modelId="{BA20839B-C9E1-4AB1-9606-D63879541F58}" type="presOf" srcId="{8F16481D-5E0C-4AE7-8738-46C3236E3267}" destId="{F24C3527-07E8-43D4-A5AE-16113EDC646F}" srcOrd="1" destOrd="0" presId="urn:microsoft.com/office/officeart/2005/8/layout/pyramid1"/>
    <dgm:cxn modelId="{FC1B18BD-D665-48B0-8978-0508C9F5BA19}" type="presOf" srcId="{D4A9AADB-3BAE-4BB9-8A63-7B9CB19DFBCD}" destId="{55F167E5-D09B-4884-8ED0-7E850BA2CCDF}" srcOrd="1" destOrd="0" presId="urn:microsoft.com/office/officeart/2005/8/layout/pyramid1"/>
    <dgm:cxn modelId="{F47C681B-4DB4-47C4-8B54-F3F242CF1B83}" type="presOf" srcId="{6496C788-236D-4F0D-BB7D-141A1FA3061F}" destId="{3103D552-148B-4F15-920A-2096AECFFA79}" srcOrd="0" destOrd="0" presId="urn:microsoft.com/office/officeart/2005/8/layout/pyramid1"/>
    <dgm:cxn modelId="{95E8723C-7B0B-45AB-A293-A1B26D5873FA}" srcId="{A5F0B20A-48A8-42F6-9B30-51D2162CD6C0}" destId="{D4A9AADB-3BAE-4BB9-8A63-7B9CB19DFBCD}" srcOrd="1" destOrd="0" parTransId="{2212C89A-1A60-46CE-A698-372DDBC9C5D1}" sibTransId="{AFF8D3DD-D7CF-4A6E-8A1B-0674516EB846}"/>
    <dgm:cxn modelId="{21685F1B-8EC4-425B-A50D-651FE0EAAD94}" type="presParOf" srcId="{7D9185B4-98BD-4F9E-91A1-D5CB23B3141F}" destId="{0C5FB5F3-5CD1-4FBC-AD08-FD1F470A79AD}" srcOrd="0" destOrd="0" presId="urn:microsoft.com/office/officeart/2005/8/layout/pyramid1"/>
    <dgm:cxn modelId="{8B59BE20-F3A1-4C62-A2B3-F45274ACBDB3}" type="presParOf" srcId="{0C5FB5F3-5CD1-4FBC-AD08-FD1F470A79AD}" destId="{3103D552-148B-4F15-920A-2096AECFFA79}" srcOrd="0" destOrd="0" presId="urn:microsoft.com/office/officeart/2005/8/layout/pyramid1"/>
    <dgm:cxn modelId="{A26A685A-F42B-40CC-B663-37AF45032572}" type="presParOf" srcId="{0C5FB5F3-5CD1-4FBC-AD08-FD1F470A79AD}" destId="{A8DA0C4C-4BF6-4B1A-B7A0-6146AB2A38C4}" srcOrd="1" destOrd="0" presId="urn:microsoft.com/office/officeart/2005/8/layout/pyramid1"/>
    <dgm:cxn modelId="{90EBF214-BAC7-45D6-8CF6-BBF078317B41}" type="presParOf" srcId="{7D9185B4-98BD-4F9E-91A1-D5CB23B3141F}" destId="{6CB581A9-61BB-45EC-B016-6FE5A38D3BC0}" srcOrd="1" destOrd="0" presId="urn:microsoft.com/office/officeart/2005/8/layout/pyramid1"/>
    <dgm:cxn modelId="{A4B90660-4B18-4B6A-8147-1261E8DA244E}" type="presParOf" srcId="{6CB581A9-61BB-45EC-B016-6FE5A38D3BC0}" destId="{CD5013CD-0EEC-4665-BA20-4DD4D21A3391}" srcOrd="0" destOrd="0" presId="urn:microsoft.com/office/officeart/2005/8/layout/pyramid1"/>
    <dgm:cxn modelId="{55E86B8B-BEFF-4786-A8A9-523E70B989C9}" type="presParOf" srcId="{6CB581A9-61BB-45EC-B016-6FE5A38D3BC0}" destId="{55F167E5-D09B-4884-8ED0-7E850BA2CCDF}" srcOrd="1" destOrd="0" presId="urn:microsoft.com/office/officeart/2005/8/layout/pyramid1"/>
    <dgm:cxn modelId="{352B9CCE-364D-491A-ADCA-8000C444A74C}" type="presParOf" srcId="{7D9185B4-98BD-4F9E-91A1-D5CB23B3141F}" destId="{536E9195-5721-4C88-8430-116AC92C0CCF}" srcOrd="2" destOrd="0" presId="urn:microsoft.com/office/officeart/2005/8/layout/pyramid1"/>
    <dgm:cxn modelId="{CB2984CB-F54D-44E6-8A9C-85ADF7C97186}" type="presParOf" srcId="{536E9195-5721-4C88-8430-116AC92C0CCF}" destId="{7DBE1B98-6277-46E9-989F-8C7BED856D32}" srcOrd="0" destOrd="0" presId="urn:microsoft.com/office/officeart/2005/8/layout/pyramid1"/>
    <dgm:cxn modelId="{FCB6F5A7-3778-4BB2-BCF0-7DF2CFE0E8E0}" type="presParOf" srcId="{536E9195-5721-4C88-8430-116AC92C0CCF}" destId="{F24C3527-07E8-43D4-A5AE-16113EDC646F}" srcOrd="1" destOrd="0" presId="urn:microsoft.com/office/officeart/2005/8/layout/pyramid1"/>
    <dgm:cxn modelId="{9A526A4A-081A-42BF-B782-769B9FE518EA}" type="presParOf" srcId="{7D9185B4-98BD-4F9E-91A1-D5CB23B3141F}" destId="{02C2BF52-A302-4D5D-A4D2-AF47619AB452}" srcOrd="3" destOrd="0" presId="urn:microsoft.com/office/officeart/2005/8/layout/pyramid1"/>
    <dgm:cxn modelId="{B01B4710-50BC-430A-8E96-AAE1CF0D3AB5}" type="presParOf" srcId="{02C2BF52-A302-4D5D-A4D2-AF47619AB452}" destId="{79E1A7CC-C9E9-4B54-AA4B-FFD697D95185}" srcOrd="0" destOrd="0" presId="urn:microsoft.com/office/officeart/2005/8/layout/pyramid1"/>
    <dgm:cxn modelId="{B60979B6-19E4-4EDF-A965-27EB357D98E1}" type="presParOf" srcId="{02C2BF52-A302-4D5D-A4D2-AF47619AB452}" destId="{D55C6E0C-648B-44F0-81AB-432954A69E1C}" srcOrd="1" destOrd="0" presId="urn:microsoft.com/office/officeart/2005/8/layout/pyramid1"/>
    <dgm:cxn modelId="{2A385584-F9DB-4D26-8D9E-DC59D503644C}" type="presParOf" srcId="{7D9185B4-98BD-4F9E-91A1-D5CB23B3141F}" destId="{C84F92AC-36B9-4379-9D02-B6ED9DBC8C7C}" srcOrd="4" destOrd="0" presId="urn:microsoft.com/office/officeart/2005/8/layout/pyramid1"/>
    <dgm:cxn modelId="{FF273A06-A5F7-4644-AE19-712878475BC3}" type="presParOf" srcId="{C84F92AC-36B9-4379-9D02-B6ED9DBC8C7C}" destId="{BAF053E5-1343-4B2B-8862-98FDDC1BB4C9}" srcOrd="0" destOrd="0" presId="urn:microsoft.com/office/officeart/2005/8/layout/pyramid1"/>
    <dgm:cxn modelId="{CCB7307D-8ED8-4C0C-BA11-8071C04C25DA}" type="presParOf" srcId="{C84F92AC-36B9-4379-9D02-B6ED9DBC8C7C}" destId="{5A55AE2B-4DB8-44F5-91D1-2B79C04259DE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FBD0ED-851D-474C-A851-4C7A79532064}" type="doc">
      <dgm:prSet loTypeId="urn:microsoft.com/office/officeart/2005/8/layout/radial3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24C511-B10E-42F1-B8DB-DDD51421F6F1}">
      <dgm:prSet phldrT="[Текст]"/>
      <dgm:spPr/>
      <dgm:t>
        <a:bodyPr/>
        <a:lstStyle/>
        <a:p>
          <a:r>
            <a:rPr lang="ru-RU" smtClean="0">
              <a:ln/>
            </a:rPr>
            <a:t>Управление рисками</a:t>
          </a:r>
          <a:endParaRPr lang="ru-RU" dirty="0">
            <a:ln/>
          </a:endParaRPr>
        </a:p>
      </dgm:t>
    </dgm:pt>
    <dgm:pt modelId="{29FA7A60-4565-45EB-AEE8-34627ED85E4E}" type="parTrans" cxnId="{4F19ED1C-AE5A-4385-A775-C42C399637CA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AE595E07-F30E-4368-B38A-24D85A88AEAD}" type="sibTrans" cxnId="{4F19ED1C-AE5A-4385-A775-C42C399637CA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0384A35A-9BF0-4C20-B9AC-E6359DCD67E5}">
      <dgm:prSet phldrT="[Текст]"/>
      <dgm:spPr/>
      <dgm:t>
        <a:bodyPr/>
        <a:lstStyle/>
        <a:p>
          <a:r>
            <a:rPr lang="ru-RU" smtClean="0">
              <a:ln/>
            </a:rPr>
            <a:t>Идентификация факторов риска</a:t>
          </a:r>
          <a:endParaRPr lang="ru-RU" dirty="0">
            <a:ln/>
          </a:endParaRPr>
        </a:p>
      </dgm:t>
    </dgm:pt>
    <dgm:pt modelId="{E70C236C-D2E5-4507-87C2-05DADDEE2429}" type="parTrans" cxnId="{EFBC7857-EC3C-4877-BE9A-11C63D2B7135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81C4234C-551B-4665-A5B4-9F6B34B8A5FE}" type="sibTrans" cxnId="{EFBC7857-EC3C-4877-BE9A-11C63D2B7135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C502863B-50AB-478F-A0C2-654FEED66AA7}">
      <dgm:prSet phldrT="[Текст]"/>
      <dgm:spPr/>
      <dgm:t>
        <a:bodyPr/>
        <a:lstStyle/>
        <a:p>
          <a:r>
            <a:rPr lang="ru-RU" smtClean="0">
              <a:ln/>
            </a:rPr>
            <a:t>Оценка риска</a:t>
          </a:r>
          <a:endParaRPr lang="ru-RU" dirty="0">
            <a:ln/>
          </a:endParaRPr>
        </a:p>
      </dgm:t>
    </dgm:pt>
    <dgm:pt modelId="{AD193C16-4D65-4D73-89BE-78DD411F4409}" type="parTrans" cxnId="{42821791-EB40-45C8-8871-1878A81CFA5F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4FA38673-709C-48E9-B708-942C94E972A4}" type="sibTrans" cxnId="{42821791-EB40-45C8-8871-1878A81CFA5F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EBE5D8B4-D5AF-41E8-B678-09C47BC90C93}">
      <dgm:prSet phldrT="[Текст]"/>
      <dgm:spPr/>
      <dgm:t>
        <a:bodyPr/>
        <a:lstStyle/>
        <a:p>
          <a:r>
            <a:rPr lang="ru-RU" smtClean="0">
              <a:ln/>
            </a:rPr>
            <a:t>Разработка мероприятий</a:t>
          </a:r>
          <a:endParaRPr lang="ru-RU" dirty="0">
            <a:ln/>
          </a:endParaRPr>
        </a:p>
      </dgm:t>
    </dgm:pt>
    <dgm:pt modelId="{FED4DF9A-883E-4EDC-969B-B767E8DEBF79}" type="parTrans" cxnId="{E3EBA1D7-04A0-4865-BD7A-1FE89CE867E8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13F5693B-EA20-435A-ADC6-17685BC61B25}" type="sibTrans" cxnId="{E3EBA1D7-04A0-4865-BD7A-1FE89CE867E8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126446DE-E336-4ACD-8003-469DD55F102B}">
      <dgm:prSet phldrT="[Текст]"/>
      <dgm:spPr/>
      <dgm:t>
        <a:bodyPr/>
        <a:lstStyle/>
        <a:p>
          <a:r>
            <a:rPr lang="ru-RU" smtClean="0">
              <a:ln/>
            </a:rPr>
            <a:t>Мониторинг и контроль</a:t>
          </a:r>
          <a:endParaRPr lang="ru-RU" dirty="0">
            <a:ln/>
          </a:endParaRPr>
        </a:p>
      </dgm:t>
    </dgm:pt>
    <dgm:pt modelId="{1114AFCF-D383-4B27-8AD8-559800C1F88F}" type="parTrans" cxnId="{97EAED7A-C7D1-4FE9-A9AF-35B671AAA4F2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FF1A900E-C500-46C7-8EDC-D8A02CE924D9}" type="sibTrans" cxnId="{97EAED7A-C7D1-4FE9-A9AF-35B671AAA4F2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78DBDF8C-7273-4214-872C-C0603D66A38A}">
      <dgm:prSet phldrT="[Текст]"/>
      <dgm:spPr/>
      <dgm:t>
        <a:bodyPr/>
        <a:lstStyle/>
        <a:p>
          <a:r>
            <a:rPr lang="ru-RU" dirty="0" smtClean="0">
              <a:ln/>
            </a:rPr>
            <a:t>Планирование управления рисками</a:t>
          </a:r>
          <a:endParaRPr lang="ru-RU" dirty="0">
            <a:ln/>
          </a:endParaRPr>
        </a:p>
      </dgm:t>
    </dgm:pt>
    <dgm:pt modelId="{5C455009-CE06-4E1A-99BD-8F03C973B172}" type="parTrans" cxnId="{B3BF631A-F17F-4646-9E68-046FED9B7941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5FE26F89-E6F5-4895-912D-F4E55511BC9C}" type="sibTrans" cxnId="{B3BF631A-F17F-4646-9E68-046FED9B7941}">
      <dgm:prSet/>
      <dgm:spPr/>
      <dgm:t>
        <a:bodyPr/>
        <a:lstStyle/>
        <a:p>
          <a:endParaRPr lang="ru-RU">
            <a:ln>
              <a:solidFill>
                <a:schemeClr val="accent1">
                  <a:lumMod val="75000"/>
                </a:schemeClr>
              </a:solidFill>
            </a:ln>
          </a:endParaRPr>
        </a:p>
      </dgm:t>
    </dgm:pt>
    <dgm:pt modelId="{094B1F1D-44EF-4B6D-9EA6-53579AE5618E}" type="pres">
      <dgm:prSet presAssocID="{B5FBD0ED-851D-474C-A851-4C7A7953206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406FB9-7168-4D07-AB11-ADE74FEA7B50}" type="pres">
      <dgm:prSet presAssocID="{B5FBD0ED-851D-474C-A851-4C7A79532064}" presName="radial" presStyleCnt="0">
        <dgm:presLayoutVars>
          <dgm:animLvl val="ctr"/>
        </dgm:presLayoutVars>
      </dgm:prSet>
      <dgm:spPr/>
    </dgm:pt>
    <dgm:pt modelId="{32B0CD18-587C-4E10-854B-291E9216D58A}" type="pres">
      <dgm:prSet presAssocID="{6324C511-B10E-42F1-B8DB-DDD51421F6F1}" presName="centerShape" presStyleLbl="vennNode1" presStyleIdx="0" presStyleCnt="6"/>
      <dgm:spPr/>
      <dgm:t>
        <a:bodyPr/>
        <a:lstStyle/>
        <a:p>
          <a:endParaRPr lang="ru-RU"/>
        </a:p>
      </dgm:t>
    </dgm:pt>
    <dgm:pt modelId="{83A14AE8-25CA-464E-8ED3-8EC37B3542CE}" type="pres">
      <dgm:prSet presAssocID="{0384A35A-9BF0-4C20-B9AC-E6359DCD67E5}" presName="node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A3E05-D4EF-488F-AB8F-A6A748B32531}" type="pres">
      <dgm:prSet presAssocID="{C502863B-50AB-478F-A0C2-654FEED66AA7}" presName="node" presStyleLbl="venn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3F7F40-5B24-427D-BCC7-99A8EFB7907E}" type="pres">
      <dgm:prSet presAssocID="{EBE5D8B4-D5AF-41E8-B678-09C47BC90C93}" presName="node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D37CA-1A8B-4597-994C-41D996998598}" type="pres">
      <dgm:prSet presAssocID="{126446DE-E336-4ACD-8003-469DD55F102B}" presName="node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308D49-1A46-4456-BF0A-0E46F82532A5}" type="pres">
      <dgm:prSet presAssocID="{78DBDF8C-7273-4214-872C-C0603D66A38A}" presName="node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821791-EB40-45C8-8871-1878A81CFA5F}" srcId="{6324C511-B10E-42F1-B8DB-DDD51421F6F1}" destId="{C502863B-50AB-478F-A0C2-654FEED66AA7}" srcOrd="1" destOrd="0" parTransId="{AD193C16-4D65-4D73-89BE-78DD411F4409}" sibTransId="{4FA38673-709C-48E9-B708-942C94E972A4}"/>
    <dgm:cxn modelId="{E3EBA1D7-04A0-4865-BD7A-1FE89CE867E8}" srcId="{6324C511-B10E-42F1-B8DB-DDD51421F6F1}" destId="{EBE5D8B4-D5AF-41E8-B678-09C47BC90C93}" srcOrd="2" destOrd="0" parTransId="{FED4DF9A-883E-4EDC-969B-B767E8DEBF79}" sibTransId="{13F5693B-EA20-435A-ADC6-17685BC61B25}"/>
    <dgm:cxn modelId="{CE50A29A-CB2B-4F54-9DC6-1AE96E281A85}" type="presOf" srcId="{C502863B-50AB-478F-A0C2-654FEED66AA7}" destId="{056A3E05-D4EF-488F-AB8F-A6A748B32531}" srcOrd="0" destOrd="0" presId="urn:microsoft.com/office/officeart/2005/8/layout/radial3"/>
    <dgm:cxn modelId="{4F19ED1C-AE5A-4385-A775-C42C399637CA}" srcId="{B5FBD0ED-851D-474C-A851-4C7A79532064}" destId="{6324C511-B10E-42F1-B8DB-DDD51421F6F1}" srcOrd="0" destOrd="0" parTransId="{29FA7A60-4565-45EB-AEE8-34627ED85E4E}" sibTransId="{AE595E07-F30E-4368-B38A-24D85A88AEAD}"/>
    <dgm:cxn modelId="{68903FE0-3830-464B-8754-6BA79F6FB6B4}" type="presOf" srcId="{78DBDF8C-7273-4214-872C-C0603D66A38A}" destId="{87308D49-1A46-4456-BF0A-0E46F82532A5}" srcOrd="0" destOrd="0" presId="urn:microsoft.com/office/officeart/2005/8/layout/radial3"/>
    <dgm:cxn modelId="{EFBC7857-EC3C-4877-BE9A-11C63D2B7135}" srcId="{6324C511-B10E-42F1-B8DB-DDD51421F6F1}" destId="{0384A35A-9BF0-4C20-B9AC-E6359DCD67E5}" srcOrd="0" destOrd="0" parTransId="{E70C236C-D2E5-4507-87C2-05DADDEE2429}" sibTransId="{81C4234C-551B-4665-A5B4-9F6B34B8A5FE}"/>
    <dgm:cxn modelId="{B3BF631A-F17F-4646-9E68-046FED9B7941}" srcId="{6324C511-B10E-42F1-B8DB-DDD51421F6F1}" destId="{78DBDF8C-7273-4214-872C-C0603D66A38A}" srcOrd="4" destOrd="0" parTransId="{5C455009-CE06-4E1A-99BD-8F03C973B172}" sibTransId="{5FE26F89-E6F5-4895-912D-F4E55511BC9C}"/>
    <dgm:cxn modelId="{97EAED7A-C7D1-4FE9-A9AF-35B671AAA4F2}" srcId="{6324C511-B10E-42F1-B8DB-DDD51421F6F1}" destId="{126446DE-E336-4ACD-8003-469DD55F102B}" srcOrd="3" destOrd="0" parTransId="{1114AFCF-D383-4B27-8AD8-559800C1F88F}" sibTransId="{FF1A900E-C500-46C7-8EDC-D8A02CE924D9}"/>
    <dgm:cxn modelId="{F87404D9-DD8F-4849-A59C-16AC67C16B6E}" type="presOf" srcId="{EBE5D8B4-D5AF-41E8-B678-09C47BC90C93}" destId="{3C3F7F40-5B24-427D-BCC7-99A8EFB7907E}" srcOrd="0" destOrd="0" presId="urn:microsoft.com/office/officeart/2005/8/layout/radial3"/>
    <dgm:cxn modelId="{ACC18C8A-46E9-4ECA-842A-66E8EBCA0D37}" type="presOf" srcId="{126446DE-E336-4ACD-8003-469DD55F102B}" destId="{D3BD37CA-1A8B-4597-994C-41D996998598}" srcOrd="0" destOrd="0" presId="urn:microsoft.com/office/officeart/2005/8/layout/radial3"/>
    <dgm:cxn modelId="{6E0982BB-7F43-4D3F-8FD4-563FFB80419E}" type="presOf" srcId="{B5FBD0ED-851D-474C-A851-4C7A79532064}" destId="{094B1F1D-44EF-4B6D-9EA6-53579AE5618E}" srcOrd="0" destOrd="0" presId="urn:microsoft.com/office/officeart/2005/8/layout/radial3"/>
    <dgm:cxn modelId="{3539DB70-7C3D-4696-8E19-D726000CD6C6}" type="presOf" srcId="{6324C511-B10E-42F1-B8DB-DDD51421F6F1}" destId="{32B0CD18-587C-4E10-854B-291E9216D58A}" srcOrd="0" destOrd="0" presId="urn:microsoft.com/office/officeart/2005/8/layout/radial3"/>
    <dgm:cxn modelId="{45C0AB25-59E6-401A-828C-8DAE5E6C813F}" type="presOf" srcId="{0384A35A-9BF0-4C20-B9AC-E6359DCD67E5}" destId="{83A14AE8-25CA-464E-8ED3-8EC37B3542CE}" srcOrd="0" destOrd="0" presId="urn:microsoft.com/office/officeart/2005/8/layout/radial3"/>
    <dgm:cxn modelId="{5F635E09-EC1D-4131-9097-F3C2341C7E33}" type="presParOf" srcId="{094B1F1D-44EF-4B6D-9EA6-53579AE5618E}" destId="{C3406FB9-7168-4D07-AB11-ADE74FEA7B50}" srcOrd="0" destOrd="0" presId="urn:microsoft.com/office/officeart/2005/8/layout/radial3"/>
    <dgm:cxn modelId="{E5B26B73-75D7-43C8-8FAF-0AE39B8EF369}" type="presParOf" srcId="{C3406FB9-7168-4D07-AB11-ADE74FEA7B50}" destId="{32B0CD18-587C-4E10-854B-291E9216D58A}" srcOrd="0" destOrd="0" presId="urn:microsoft.com/office/officeart/2005/8/layout/radial3"/>
    <dgm:cxn modelId="{B972DADE-1F03-412D-8F6B-F28DEA2B8801}" type="presParOf" srcId="{C3406FB9-7168-4D07-AB11-ADE74FEA7B50}" destId="{83A14AE8-25CA-464E-8ED3-8EC37B3542CE}" srcOrd="1" destOrd="0" presId="urn:microsoft.com/office/officeart/2005/8/layout/radial3"/>
    <dgm:cxn modelId="{1788E8DD-D225-496F-B7EA-1328D8DD0289}" type="presParOf" srcId="{C3406FB9-7168-4D07-AB11-ADE74FEA7B50}" destId="{056A3E05-D4EF-488F-AB8F-A6A748B32531}" srcOrd="2" destOrd="0" presId="urn:microsoft.com/office/officeart/2005/8/layout/radial3"/>
    <dgm:cxn modelId="{7ECC9400-FB53-47F4-87E6-E8D270936FF4}" type="presParOf" srcId="{C3406FB9-7168-4D07-AB11-ADE74FEA7B50}" destId="{3C3F7F40-5B24-427D-BCC7-99A8EFB7907E}" srcOrd="3" destOrd="0" presId="urn:microsoft.com/office/officeart/2005/8/layout/radial3"/>
    <dgm:cxn modelId="{18EC37AD-2F3A-488A-8FE6-A193E4956511}" type="presParOf" srcId="{C3406FB9-7168-4D07-AB11-ADE74FEA7B50}" destId="{D3BD37CA-1A8B-4597-994C-41D996998598}" srcOrd="4" destOrd="0" presId="urn:microsoft.com/office/officeart/2005/8/layout/radial3"/>
    <dgm:cxn modelId="{56510ADD-F56D-4642-8171-01944294D905}" type="presParOf" srcId="{C3406FB9-7168-4D07-AB11-ADE74FEA7B50}" destId="{87308D49-1A46-4456-BF0A-0E46F82532A5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F0B20A-48A8-42F6-9B30-51D2162CD6C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6496C788-236D-4F0D-BB7D-141A1FA3061F}">
      <dgm:prSet phldrT="[Текст]"/>
      <dgm:spPr/>
      <dgm:t>
        <a:bodyPr/>
        <a:lstStyle/>
        <a:p>
          <a:r>
            <a:rPr lang="ru-RU" dirty="0" smtClean="0"/>
            <a:t>Политика</a:t>
          </a:r>
          <a:endParaRPr lang="ru-RU" dirty="0"/>
        </a:p>
      </dgm:t>
    </dgm:pt>
    <dgm:pt modelId="{533D0256-A46C-405B-BB46-72CA8DAE1FA8}" type="parTrans" cxnId="{74F87D49-223C-4CAE-A8B2-2CF642EBB402}">
      <dgm:prSet/>
      <dgm:spPr/>
      <dgm:t>
        <a:bodyPr/>
        <a:lstStyle/>
        <a:p>
          <a:endParaRPr lang="ru-RU"/>
        </a:p>
      </dgm:t>
    </dgm:pt>
    <dgm:pt modelId="{709D9D26-13AB-4023-99AD-C8B6FA4E9EAF}" type="sibTrans" cxnId="{74F87D49-223C-4CAE-A8B2-2CF642EBB402}">
      <dgm:prSet/>
      <dgm:spPr/>
      <dgm:t>
        <a:bodyPr/>
        <a:lstStyle/>
        <a:p>
          <a:endParaRPr lang="ru-RU"/>
        </a:p>
      </dgm:t>
    </dgm:pt>
    <dgm:pt modelId="{D4A9AADB-3BAE-4BB9-8A63-7B9CB19DFBCD}">
      <dgm:prSet phldrT="[Текст]"/>
      <dgm:spPr/>
      <dgm:t>
        <a:bodyPr/>
        <a:lstStyle/>
        <a:p>
          <a:r>
            <a:rPr lang="ru-RU" b="0" dirty="0" smtClean="0">
              <a:solidFill>
                <a:schemeClr val="tx1"/>
              </a:solidFill>
            </a:rPr>
            <a:t>Кодекс</a:t>
          </a:r>
        </a:p>
        <a:p>
          <a:r>
            <a:rPr lang="ru-RU" b="0" dirty="0" smtClean="0">
              <a:solidFill>
                <a:schemeClr val="tx1"/>
              </a:solidFill>
            </a:rPr>
            <a:t>СУ ОТ, ПБ и ООС</a:t>
          </a:r>
          <a:endParaRPr lang="ru-RU" b="0" dirty="0">
            <a:solidFill>
              <a:schemeClr val="tx1"/>
            </a:solidFill>
          </a:endParaRPr>
        </a:p>
      </dgm:t>
    </dgm:pt>
    <dgm:pt modelId="{2212C89A-1A60-46CE-A698-372DDBC9C5D1}" type="parTrans" cxnId="{95E8723C-7B0B-45AB-A293-A1B26D5873FA}">
      <dgm:prSet/>
      <dgm:spPr/>
      <dgm:t>
        <a:bodyPr/>
        <a:lstStyle/>
        <a:p>
          <a:endParaRPr lang="ru-RU"/>
        </a:p>
      </dgm:t>
    </dgm:pt>
    <dgm:pt modelId="{AFF8D3DD-D7CF-4A6E-8A1B-0674516EB846}" type="sibTrans" cxnId="{95E8723C-7B0B-45AB-A293-A1B26D5873FA}">
      <dgm:prSet/>
      <dgm:spPr/>
      <dgm:t>
        <a:bodyPr/>
        <a:lstStyle/>
        <a:p>
          <a:endParaRPr lang="ru-RU"/>
        </a:p>
      </dgm:t>
    </dgm:pt>
    <dgm:pt modelId="{8F16481D-5E0C-4AE7-8738-46C3236E3267}">
      <dgm:prSet/>
      <dgm:spPr/>
      <dgm:t>
        <a:bodyPr/>
        <a:lstStyle/>
        <a:p>
          <a:r>
            <a:rPr lang="ru-RU" dirty="0" smtClean="0"/>
            <a:t>Корпоративные стандарты</a:t>
          </a:r>
          <a:endParaRPr lang="ru-RU" dirty="0"/>
        </a:p>
      </dgm:t>
    </dgm:pt>
    <dgm:pt modelId="{219D1785-B7FA-48D3-A6A5-9B75CA8261AD}" type="parTrans" cxnId="{3191C7BC-298A-4572-8351-2750F7636522}">
      <dgm:prSet/>
      <dgm:spPr/>
      <dgm:t>
        <a:bodyPr/>
        <a:lstStyle/>
        <a:p>
          <a:endParaRPr lang="ru-RU"/>
        </a:p>
      </dgm:t>
    </dgm:pt>
    <dgm:pt modelId="{320A1A2E-2EF8-44CC-9553-21D22A540E9C}" type="sibTrans" cxnId="{3191C7BC-298A-4572-8351-2750F7636522}">
      <dgm:prSet/>
      <dgm:spPr/>
      <dgm:t>
        <a:bodyPr/>
        <a:lstStyle/>
        <a:p>
          <a:endParaRPr lang="ru-RU"/>
        </a:p>
      </dgm:t>
    </dgm:pt>
    <dgm:pt modelId="{CFC19057-A9A8-439B-8F96-FBF3F88EE69F}">
      <dgm:prSet/>
      <dgm:spPr/>
      <dgm:t>
        <a:bodyPr/>
        <a:lstStyle/>
        <a:p>
          <a:r>
            <a:rPr lang="ru-RU" dirty="0" smtClean="0">
              <a:latin typeface="Arial" pitchFamily="34" charset="0"/>
              <a:ea typeface="+mn-ea"/>
              <a:cs typeface="Arial" pitchFamily="34" charset="0"/>
            </a:rPr>
            <a:t>Формы и записи предприятий, реестры, перечни и отчетность</a:t>
          </a:r>
          <a:endParaRPr lang="ru-RU" dirty="0"/>
        </a:p>
      </dgm:t>
    </dgm:pt>
    <dgm:pt modelId="{8B7099C6-9319-4DAE-B5AA-051841F37B87}" type="parTrans" cxnId="{EB2681A1-3191-4402-A78F-8DA92ABED49E}">
      <dgm:prSet/>
      <dgm:spPr/>
      <dgm:t>
        <a:bodyPr/>
        <a:lstStyle/>
        <a:p>
          <a:endParaRPr lang="ru-RU"/>
        </a:p>
      </dgm:t>
    </dgm:pt>
    <dgm:pt modelId="{3FD0C70D-1C26-49C5-A38A-E50D6DE7C825}" type="sibTrans" cxnId="{EB2681A1-3191-4402-A78F-8DA92ABED49E}">
      <dgm:prSet/>
      <dgm:spPr/>
      <dgm:t>
        <a:bodyPr/>
        <a:lstStyle/>
        <a:p>
          <a:endParaRPr lang="ru-RU"/>
        </a:p>
      </dgm:t>
    </dgm:pt>
    <dgm:pt modelId="{505D27A7-F778-4843-8AE8-174EF1E8CEE6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Нормативные требования, Процедуры и рабочие инструкции предприятий</a:t>
          </a:r>
          <a:endParaRPr lang="ru-RU" dirty="0">
            <a:solidFill>
              <a:schemeClr val="tx1"/>
            </a:solidFill>
          </a:endParaRPr>
        </a:p>
      </dgm:t>
    </dgm:pt>
    <dgm:pt modelId="{00A63571-4AC5-4453-B209-7D39F70A3FD0}" type="parTrans" cxnId="{8ABC5054-1E63-4467-AA05-9F1DB4A98B03}">
      <dgm:prSet/>
      <dgm:spPr/>
      <dgm:t>
        <a:bodyPr/>
        <a:lstStyle/>
        <a:p>
          <a:endParaRPr lang="ru-RU"/>
        </a:p>
      </dgm:t>
    </dgm:pt>
    <dgm:pt modelId="{340C7EF1-1975-48A8-9983-45630FF7D2E8}" type="sibTrans" cxnId="{8ABC5054-1E63-4467-AA05-9F1DB4A98B03}">
      <dgm:prSet/>
      <dgm:spPr/>
      <dgm:t>
        <a:bodyPr/>
        <a:lstStyle/>
        <a:p>
          <a:endParaRPr lang="ru-RU"/>
        </a:p>
      </dgm:t>
    </dgm:pt>
    <dgm:pt modelId="{7D9185B4-98BD-4F9E-91A1-D5CB23B3141F}" type="pres">
      <dgm:prSet presAssocID="{A5F0B20A-48A8-42F6-9B30-51D2162CD6C0}" presName="Name0" presStyleCnt="0">
        <dgm:presLayoutVars>
          <dgm:dir/>
          <dgm:animLvl val="lvl"/>
          <dgm:resizeHandles val="exact"/>
        </dgm:presLayoutVars>
      </dgm:prSet>
      <dgm:spPr/>
    </dgm:pt>
    <dgm:pt modelId="{0C5FB5F3-5CD1-4FBC-AD08-FD1F470A79AD}" type="pres">
      <dgm:prSet presAssocID="{6496C788-236D-4F0D-BB7D-141A1FA3061F}" presName="Name8" presStyleCnt="0"/>
      <dgm:spPr/>
    </dgm:pt>
    <dgm:pt modelId="{3103D552-148B-4F15-920A-2096AECFFA79}" type="pres">
      <dgm:prSet presAssocID="{6496C788-236D-4F0D-BB7D-141A1FA3061F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A0C4C-4BF6-4B1A-B7A0-6146AB2A38C4}" type="pres">
      <dgm:prSet presAssocID="{6496C788-236D-4F0D-BB7D-141A1FA306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581A9-61BB-45EC-B016-6FE5A38D3BC0}" type="pres">
      <dgm:prSet presAssocID="{D4A9AADB-3BAE-4BB9-8A63-7B9CB19DFBCD}" presName="Name8" presStyleCnt="0"/>
      <dgm:spPr/>
    </dgm:pt>
    <dgm:pt modelId="{CD5013CD-0EEC-4665-BA20-4DD4D21A3391}" type="pres">
      <dgm:prSet presAssocID="{D4A9AADB-3BAE-4BB9-8A63-7B9CB19DFBCD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F167E5-D09B-4884-8ED0-7E850BA2CCDF}" type="pres">
      <dgm:prSet presAssocID="{D4A9AADB-3BAE-4BB9-8A63-7B9CB19DFB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E9195-5721-4C88-8430-116AC92C0CCF}" type="pres">
      <dgm:prSet presAssocID="{8F16481D-5E0C-4AE7-8738-46C3236E3267}" presName="Name8" presStyleCnt="0"/>
      <dgm:spPr/>
    </dgm:pt>
    <dgm:pt modelId="{7DBE1B98-6277-46E9-989F-8C7BED856D32}" type="pres">
      <dgm:prSet presAssocID="{8F16481D-5E0C-4AE7-8738-46C3236E3267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C3527-07E8-43D4-A5AE-16113EDC646F}" type="pres">
      <dgm:prSet presAssocID="{8F16481D-5E0C-4AE7-8738-46C3236E326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2BF52-A302-4D5D-A4D2-AF47619AB452}" type="pres">
      <dgm:prSet presAssocID="{505D27A7-F778-4843-8AE8-174EF1E8CEE6}" presName="Name8" presStyleCnt="0"/>
      <dgm:spPr/>
    </dgm:pt>
    <dgm:pt modelId="{79E1A7CC-C9E9-4B54-AA4B-FFD697D95185}" type="pres">
      <dgm:prSet presAssocID="{505D27A7-F778-4843-8AE8-174EF1E8CEE6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5C6E0C-648B-44F0-81AB-432954A69E1C}" type="pres">
      <dgm:prSet presAssocID="{505D27A7-F778-4843-8AE8-174EF1E8CEE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F92AC-36B9-4379-9D02-B6ED9DBC8C7C}" type="pres">
      <dgm:prSet presAssocID="{CFC19057-A9A8-439B-8F96-FBF3F88EE69F}" presName="Name8" presStyleCnt="0"/>
      <dgm:spPr/>
    </dgm:pt>
    <dgm:pt modelId="{BAF053E5-1343-4B2B-8862-98FDDC1BB4C9}" type="pres">
      <dgm:prSet presAssocID="{CFC19057-A9A8-439B-8F96-FBF3F88EE69F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55AE2B-4DB8-44F5-91D1-2B79C04259DE}" type="pres">
      <dgm:prSet presAssocID="{CFC19057-A9A8-439B-8F96-FBF3F88EE69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44A7A2-CB30-4AF9-8382-27794BE5722C}" type="presOf" srcId="{D4A9AADB-3BAE-4BB9-8A63-7B9CB19DFBCD}" destId="{55F167E5-D09B-4884-8ED0-7E850BA2CCDF}" srcOrd="1" destOrd="0" presId="urn:microsoft.com/office/officeart/2005/8/layout/pyramid1"/>
    <dgm:cxn modelId="{97DFB2F4-17FD-48BE-AF0B-F002E0CE05B5}" type="presOf" srcId="{505D27A7-F778-4843-8AE8-174EF1E8CEE6}" destId="{79E1A7CC-C9E9-4B54-AA4B-FFD697D95185}" srcOrd="0" destOrd="0" presId="urn:microsoft.com/office/officeart/2005/8/layout/pyramid1"/>
    <dgm:cxn modelId="{0D8934DD-F888-4A4F-A91E-8E38160A380E}" type="presOf" srcId="{8F16481D-5E0C-4AE7-8738-46C3236E3267}" destId="{F24C3527-07E8-43D4-A5AE-16113EDC646F}" srcOrd="1" destOrd="0" presId="urn:microsoft.com/office/officeart/2005/8/layout/pyramid1"/>
    <dgm:cxn modelId="{8ABC5054-1E63-4467-AA05-9F1DB4A98B03}" srcId="{A5F0B20A-48A8-42F6-9B30-51D2162CD6C0}" destId="{505D27A7-F778-4843-8AE8-174EF1E8CEE6}" srcOrd="3" destOrd="0" parTransId="{00A63571-4AC5-4453-B209-7D39F70A3FD0}" sibTransId="{340C7EF1-1975-48A8-9983-45630FF7D2E8}"/>
    <dgm:cxn modelId="{2783A176-E271-46E5-9CCB-1E1C9B593110}" type="presOf" srcId="{D4A9AADB-3BAE-4BB9-8A63-7B9CB19DFBCD}" destId="{CD5013CD-0EEC-4665-BA20-4DD4D21A3391}" srcOrd="0" destOrd="0" presId="urn:microsoft.com/office/officeart/2005/8/layout/pyramid1"/>
    <dgm:cxn modelId="{74F87D49-223C-4CAE-A8B2-2CF642EBB402}" srcId="{A5F0B20A-48A8-42F6-9B30-51D2162CD6C0}" destId="{6496C788-236D-4F0D-BB7D-141A1FA3061F}" srcOrd="0" destOrd="0" parTransId="{533D0256-A46C-405B-BB46-72CA8DAE1FA8}" sibTransId="{709D9D26-13AB-4023-99AD-C8B6FA4E9EAF}"/>
    <dgm:cxn modelId="{3D768731-AAD9-4038-8CC9-5F3791DE0799}" type="presOf" srcId="{CFC19057-A9A8-439B-8F96-FBF3F88EE69F}" destId="{BAF053E5-1343-4B2B-8862-98FDDC1BB4C9}" srcOrd="0" destOrd="0" presId="urn:microsoft.com/office/officeart/2005/8/layout/pyramid1"/>
    <dgm:cxn modelId="{3191C7BC-298A-4572-8351-2750F7636522}" srcId="{A5F0B20A-48A8-42F6-9B30-51D2162CD6C0}" destId="{8F16481D-5E0C-4AE7-8738-46C3236E3267}" srcOrd="2" destOrd="0" parTransId="{219D1785-B7FA-48D3-A6A5-9B75CA8261AD}" sibTransId="{320A1A2E-2EF8-44CC-9553-21D22A540E9C}"/>
    <dgm:cxn modelId="{8C1430AA-72D1-4143-A917-468FED4E87A7}" type="presOf" srcId="{6496C788-236D-4F0D-BB7D-141A1FA3061F}" destId="{A8DA0C4C-4BF6-4B1A-B7A0-6146AB2A38C4}" srcOrd="1" destOrd="0" presId="urn:microsoft.com/office/officeart/2005/8/layout/pyramid1"/>
    <dgm:cxn modelId="{EB2681A1-3191-4402-A78F-8DA92ABED49E}" srcId="{A5F0B20A-48A8-42F6-9B30-51D2162CD6C0}" destId="{CFC19057-A9A8-439B-8F96-FBF3F88EE69F}" srcOrd="4" destOrd="0" parTransId="{8B7099C6-9319-4DAE-B5AA-051841F37B87}" sibTransId="{3FD0C70D-1C26-49C5-A38A-E50D6DE7C825}"/>
    <dgm:cxn modelId="{55C6F463-2974-41E9-9F8F-53B74D5DC35A}" type="presOf" srcId="{CFC19057-A9A8-439B-8F96-FBF3F88EE69F}" destId="{5A55AE2B-4DB8-44F5-91D1-2B79C04259DE}" srcOrd="1" destOrd="0" presId="urn:microsoft.com/office/officeart/2005/8/layout/pyramid1"/>
    <dgm:cxn modelId="{1B2722C6-4DAE-4928-BC4F-598DB8A1913A}" type="presOf" srcId="{8F16481D-5E0C-4AE7-8738-46C3236E3267}" destId="{7DBE1B98-6277-46E9-989F-8C7BED856D32}" srcOrd="0" destOrd="0" presId="urn:microsoft.com/office/officeart/2005/8/layout/pyramid1"/>
    <dgm:cxn modelId="{2FD432AD-4830-4D56-8959-A0399DE1B0D6}" type="presOf" srcId="{505D27A7-F778-4843-8AE8-174EF1E8CEE6}" destId="{D55C6E0C-648B-44F0-81AB-432954A69E1C}" srcOrd="1" destOrd="0" presId="urn:microsoft.com/office/officeart/2005/8/layout/pyramid1"/>
    <dgm:cxn modelId="{0A7B5A92-6232-4A69-96D5-DA73320AA7DC}" type="presOf" srcId="{A5F0B20A-48A8-42F6-9B30-51D2162CD6C0}" destId="{7D9185B4-98BD-4F9E-91A1-D5CB23B3141F}" srcOrd="0" destOrd="0" presId="urn:microsoft.com/office/officeart/2005/8/layout/pyramid1"/>
    <dgm:cxn modelId="{A00C1293-1F99-487E-8BEE-231EFCFDCD18}" type="presOf" srcId="{6496C788-236D-4F0D-BB7D-141A1FA3061F}" destId="{3103D552-148B-4F15-920A-2096AECFFA79}" srcOrd="0" destOrd="0" presId="urn:microsoft.com/office/officeart/2005/8/layout/pyramid1"/>
    <dgm:cxn modelId="{95E8723C-7B0B-45AB-A293-A1B26D5873FA}" srcId="{A5F0B20A-48A8-42F6-9B30-51D2162CD6C0}" destId="{D4A9AADB-3BAE-4BB9-8A63-7B9CB19DFBCD}" srcOrd="1" destOrd="0" parTransId="{2212C89A-1A60-46CE-A698-372DDBC9C5D1}" sibTransId="{AFF8D3DD-D7CF-4A6E-8A1B-0674516EB846}"/>
    <dgm:cxn modelId="{36085A78-C3E8-45AC-B064-BBEED447F4B9}" type="presParOf" srcId="{7D9185B4-98BD-4F9E-91A1-D5CB23B3141F}" destId="{0C5FB5F3-5CD1-4FBC-AD08-FD1F470A79AD}" srcOrd="0" destOrd="0" presId="urn:microsoft.com/office/officeart/2005/8/layout/pyramid1"/>
    <dgm:cxn modelId="{4F9D094D-12CC-4B5D-8914-D99372ECC83D}" type="presParOf" srcId="{0C5FB5F3-5CD1-4FBC-AD08-FD1F470A79AD}" destId="{3103D552-148B-4F15-920A-2096AECFFA79}" srcOrd="0" destOrd="0" presId="urn:microsoft.com/office/officeart/2005/8/layout/pyramid1"/>
    <dgm:cxn modelId="{CDE12CFF-EC1A-43F3-9620-D944C8976744}" type="presParOf" srcId="{0C5FB5F3-5CD1-4FBC-AD08-FD1F470A79AD}" destId="{A8DA0C4C-4BF6-4B1A-B7A0-6146AB2A38C4}" srcOrd="1" destOrd="0" presId="urn:microsoft.com/office/officeart/2005/8/layout/pyramid1"/>
    <dgm:cxn modelId="{F4094938-5C81-475C-BEAF-C8691B541709}" type="presParOf" srcId="{7D9185B4-98BD-4F9E-91A1-D5CB23B3141F}" destId="{6CB581A9-61BB-45EC-B016-6FE5A38D3BC0}" srcOrd="1" destOrd="0" presId="urn:microsoft.com/office/officeart/2005/8/layout/pyramid1"/>
    <dgm:cxn modelId="{127E8266-9906-44C6-9C2C-BA214139A4AA}" type="presParOf" srcId="{6CB581A9-61BB-45EC-B016-6FE5A38D3BC0}" destId="{CD5013CD-0EEC-4665-BA20-4DD4D21A3391}" srcOrd="0" destOrd="0" presId="urn:microsoft.com/office/officeart/2005/8/layout/pyramid1"/>
    <dgm:cxn modelId="{4E772B50-07F3-4E3A-BFFB-6EE73B05886D}" type="presParOf" srcId="{6CB581A9-61BB-45EC-B016-6FE5A38D3BC0}" destId="{55F167E5-D09B-4884-8ED0-7E850BA2CCDF}" srcOrd="1" destOrd="0" presId="urn:microsoft.com/office/officeart/2005/8/layout/pyramid1"/>
    <dgm:cxn modelId="{C0050133-B73F-4DBB-8C97-569FBB486B86}" type="presParOf" srcId="{7D9185B4-98BD-4F9E-91A1-D5CB23B3141F}" destId="{536E9195-5721-4C88-8430-116AC92C0CCF}" srcOrd="2" destOrd="0" presId="urn:microsoft.com/office/officeart/2005/8/layout/pyramid1"/>
    <dgm:cxn modelId="{E0E0AC9B-6FA8-4BF3-94C8-F2DC0FCBA246}" type="presParOf" srcId="{536E9195-5721-4C88-8430-116AC92C0CCF}" destId="{7DBE1B98-6277-46E9-989F-8C7BED856D32}" srcOrd="0" destOrd="0" presId="urn:microsoft.com/office/officeart/2005/8/layout/pyramid1"/>
    <dgm:cxn modelId="{22FC579A-5E0A-4DF5-A253-5D916118A155}" type="presParOf" srcId="{536E9195-5721-4C88-8430-116AC92C0CCF}" destId="{F24C3527-07E8-43D4-A5AE-16113EDC646F}" srcOrd="1" destOrd="0" presId="urn:microsoft.com/office/officeart/2005/8/layout/pyramid1"/>
    <dgm:cxn modelId="{34C11B23-D782-4671-B469-7254D1C3AAF8}" type="presParOf" srcId="{7D9185B4-98BD-4F9E-91A1-D5CB23B3141F}" destId="{02C2BF52-A302-4D5D-A4D2-AF47619AB452}" srcOrd="3" destOrd="0" presId="urn:microsoft.com/office/officeart/2005/8/layout/pyramid1"/>
    <dgm:cxn modelId="{1EEDA5A8-8D6D-40A9-9287-884E2708B85C}" type="presParOf" srcId="{02C2BF52-A302-4D5D-A4D2-AF47619AB452}" destId="{79E1A7CC-C9E9-4B54-AA4B-FFD697D95185}" srcOrd="0" destOrd="0" presId="urn:microsoft.com/office/officeart/2005/8/layout/pyramid1"/>
    <dgm:cxn modelId="{8B675FE6-44BE-4213-968A-7101C936007D}" type="presParOf" srcId="{02C2BF52-A302-4D5D-A4D2-AF47619AB452}" destId="{D55C6E0C-648B-44F0-81AB-432954A69E1C}" srcOrd="1" destOrd="0" presId="urn:microsoft.com/office/officeart/2005/8/layout/pyramid1"/>
    <dgm:cxn modelId="{A4B7EF2B-86EE-4034-875A-00302F1ECC6A}" type="presParOf" srcId="{7D9185B4-98BD-4F9E-91A1-D5CB23B3141F}" destId="{C84F92AC-36B9-4379-9D02-B6ED9DBC8C7C}" srcOrd="4" destOrd="0" presId="urn:microsoft.com/office/officeart/2005/8/layout/pyramid1"/>
    <dgm:cxn modelId="{490EB29C-1710-4D0B-AFE5-1179360A441F}" type="presParOf" srcId="{C84F92AC-36B9-4379-9D02-B6ED9DBC8C7C}" destId="{BAF053E5-1343-4B2B-8862-98FDDC1BB4C9}" srcOrd="0" destOrd="0" presId="urn:microsoft.com/office/officeart/2005/8/layout/pyramid1"/>
    <dgm:cxn modelId="{F5A71C05-61BB-4695-BFAE-18FB2CBE925E}" type="presParOf" srcId="{C84F92AC-36B9-4379-9D02-B6ED9DBC8C7C}" destId="{5A55AE2B-4DB8-44F5-91D1-2B79C04259DE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5F0B20A-48A8-42F6-9B30-51D2162CD6C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6496C788-236D-4F0D-BB7D-141A1FA3061F}">
      <dgm:prSet phldrT="[Текст]"/>
      <dgm:spPr/>
      <dgm:t>
        <a:bodyPr/>
        <a:lstStyle/>
        <a:p>
          <a:r>
            <a:rPr lang="ru-RU" dirty="0" smtClean="0"/>
            <a:t>Политика</a:t>
          </a:r>
          <a:endParaRPr lang="ru-RU" dirty="0"/>
        </a:p>
      </dgm:t>
    </dgm:pt>
    <dgm:pt modelId="{533D0256-A46C-405B-BB46-72CA8DAE1FA8}" type="parTrans" cxnId="{74F87D49-223C-4CAE-A8B2-2CF642EBB402}">
      <dgm:prSet/>
      <dgm:spPr/>
      <dgm:t>
        <a:bodyPr/>
        <a:lstStyle/>
        <a:p>
          <a:endParaRPr lang="ru-RU"/>
        </a:p>
      </dgm:t>
    </dgm:pt>
    <dgm:pt modelId="{709D9D26-13AB-4023-99AD-C8B6FA4E9EAF}" type="sibTrans" cxnId="{74F87D49-223C-4CAE-A8B2-2CF642EBB402}">
      <dgm:prSet/>
      <dgm:spPr/>
      <dgm:t>
        <a:bodyPr/>
        <a:lstStyle/>
        <a:p>
          <a:endParaRPr lang="ru-RU"/>
        </a:p>
      </dgm:t>
    </dgm:pt>
    <dgm:pt modelId="{D4A9AADB-3BAE-4BB9-8A63-7B9CB19DFBCD}">
      <dgm:prSet phldrT="[Текст]"/>
      <dgm:spPr/>
      <dgm:t>
        <a:bodyPr/>
        <a:lstStyle/>
        <a:p>
          <a:r>
            <a:rPr lang="ru-RU" b="0" dirty="0" smtClean="0">
              <a:solidFill>
                <a:schemeClr val="tx1"/>
              </a:solidFill>
            </a:rPr>
            <a:t>Кодекс</a:t>
          </a:r>
        </a:p>
        <a:p>
          <a:r>
            <a:rPr lang="ru-RU" b="0" dirty="0" smtClean="0">
              <a:solidFill>
                <a:schemeClr val="tx1"/>
              </a:solidFill>
            </a:rPr>
            <a:t>СУ ОТ, ПБ и ООС</a:t>
          </a:r>
          <a:endParaRPr lang="ru-RU" b="0" dirty="0">
            <a:solidFill>
              <a:schemeClr val="tx1"/>
            </a:solidFill>
          </a:endParaRPr>
        </a:p>
      </dgm:t>
    </dgm:pt>
    <dgm:pt modelId="{2212C89A-1A60-46CE-A698-372DDBC9C5D1}" type="parTrans" cxnId="{95E8723C-7B0B-45AB-A293-A1B26D5873FA}">
      <dgm:prSet/>
      <dgm:spPr/>
      <dgm:t>
        <a:bodyPr/>
        <a:lstStyle/>
        <a:p>
          <a:endParaRPr lang="ru-RU"/>
        </a:p>
      </dgm:t>
    </dgm:pt>
    <dgm:pt modelId="{AFF8D3DD-D7CF-4A6E-8A1B-0674516EB846}" type="sibTrans" cxnId="{95E8723C-7B0B-45AB-A293-A1B26D5873FA}">
      <dgm:prSet/>
      <dgm:spPr/>
      <dgm:t>
        <a:bodyPr/>
        <a:lstStyle/>
        <a:p>
          <a:endParaRPr lang="ru-RU"/>
        </a:p>
      </dgm:t>
    </dgm:pt>
    <dgm:pt modelId="{8F16481D-5E0C-4AE7-8738-46C3236E3267}">
      <dgm:prSet/>
      <dgm:spPr/>
      <dgm:t>
        <a:bodyPr/>
        <a:lstStyle/>
        <a:p>
          <a:r>
            <a:rPr lang="ru-RU" dirty="0" smtClean="0"/>
            <a:t>Корпоративные стандарты</a:t>
          </a:r>
          <a:endParaRPr lang="ru-RU" dirty="0"/>
        </a:p>
      </dgm:t>
    </dgm:pt>
    <dgm:pt modelId="{219D1785-B7FA-48D3-A6A5-9B75CA8261AD}" type="parTrans" cxnId="{3191C7BC-298A-4572-8351-2750F7636522}">
      <dgm:prSet/>
      <dgm:spPr/>
      <dgm:t>
        <a:bodyPr/>
        <a:lstStyle/>
        <a:p>
          <a:endParaRPr lang="ru-RU"/>
        </a:p>
      </dgm:t>
    </dgm:pt>
    <dgm:pt modelId="{320A1A2E-2EF8-44CC-9553-21D22A540E9C}" type="sibTrans" cxnId="{3191C7BC-298A-4572-8351-2750F7636522}">
      <dgm:prSet/>
      <dgm:spPr/>
      <dgm:t>
        <a:bodyPr/>
        <a:lstStyle/>
        <a:p>
          <a:endParaRPr lang="ru-RU"/>
        </a:p>
      </dgm:t>
    </dgm:pt>
    <dgm:pt modelId="{CFC19057-A9A8-439B-8F96-FBF3F88EE69F}">
      <dgm:prSet custT="1"/>
      <dgm:spPr>
        <a:solidFill>
          <a:srgbClr val="0070C0"/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ea typeface="+mn-ea"/>
              <a:cs typeface="Arial" pitchFamily="34" charset="0"/>
            </a:rPr>
            <a:t>Законодательство РФ</a:t>
          </a:r>
          <a:endParaRPr lang="ru-RU" sz="1800" b="1" dirty="0"/>
        </a:p>
      </dgm:t>
    </dgm:pt>
    <dgm:pt modelId="{8B7099C6-9319-4DAE-B5AA-051841F37B87}" type="parTrans" cxnId="{EB2681A1-3191-4402-A78F-8DA92ABED49E}">
      <dgm:prSet/>
      <dgm:spPr/>
      <dgm:t>
        <a:bodyPr/>
        <a:lstStyle/>
        <a:p>
          <a:endParaRPr lang="ru-RU"/>
        </a:p>
      </dgm:t>
    </dgm:pt>
    <dgm:pt modelId="{3FD0C70D-1C26-49C5-A38A-E50D6DE7C825}" type="sibTrans" cxnId="{EB2681A1-3191-4402-A78F-8DA92ABED49E}">
      <dgm:prSet/>
      <dgm:spPr/>
      <dgm:t>
        <a:bodyPr/>
        <a:lstStyle/>
        <a:p>
          <a:endParaRPr lang="ru-RU"/>
        </a:p>
      </dgm:t>
    </dgm:pt>
    <dgm:pt modelId="{505D27A7-F778-4843-8AE8-174EF1E8CEE6}">
      <dgm:prSet/>
      <dgm:spPr>
        <a:solidFill>
          <a:srgbClr val="0070C0"/>
        </a:solidFill>
      </dgm:spPr>
      <dgm:t>
        <a:bodyPr/>
        <a:lstStyle/>
        <a:p>
          <a:endParaRPr lang="ru-RU" dirty="0">
            <a:solidFill>
              <a:schemeClr val="bg1"/>
            </a:solidFill>
          </a:endParaRPr>
        </a:p>
      </dgm:t>
    </dgm:pt>
    <dgm:pt modelId="{00A63571-4AC5-4453-B209-7D39F70A3FD0}" type="parTrans" cxnId="{8ABC5054-1E63-4467-AA05-9F1DB4A98B03}">
      <dgm:prSet/>
      <dgm:spPr/>
      <dgm:t>
        <a:bodyPr/>
        <a:lstStyle/>
        <a:p>
          <a:endParaRPr lang="ru-RU"/>
        </a:p>
      </dgm:t>
    </dgm:pt>
    <dgm:pt modelId="{340C7EF1-1975-48A8-9983-45630FF7D2E8}" type="sibTrans" cxnId="{8ABC5054-1E63-4467-AA05-9F1DB4A98B03}">
      <dgm:prSet/>
      <dgm:spPr/>
      <dgm:t>
        <a:bodyPr/>
        <a:lstStyle/>
        <a:p>
          <a:endParaRPr lang="ru-RU"/>
        </a:p>
      </dgm:t>
    </dgm:pt>
    <dgm:pt modelId="{7D9185B4-98BD-4F9E-91A1-D5CB23B3141F}" type="pres">
      <dgm:prSet presAssocID="{A5F0B20A-48A8-42F6-9B30-51D2162CD6C0}" presName="Name0" presStyleCnt="0">
        <dgm:presLayoutVars>
          <dgm:dir/>
          <dgm:animLvl val="lvl"/>
          <dgm:resizeHandles val="exact"/>
        </dgm:presLayoutVars>
      </dgm:prSet>
      <dgm:spPr/>
    </dgm:pt>
    <dgm:pt modelId="{0C5FB5F3-5CD1-4FBC-AD08-FD1F470A79AD}" type="pres">
      <dgm:prSet presAssocID="{6496C788-236D-4F0D-BB7D-141A1FA3061F}" presName="Name8" presStyleCnt="0"/>
      <dgm:spPr/>
    </dgm:pt>
    <dgm:pt modelId="{3103D552-148B-4F15-920A-2096AECFFA79}" type="pres">
      <dgm:prSet presAssocID="{6496C788-236D-4F0D-BB7D-141A1FA3061F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A0C4C-4BF6-4B1A-B7A0-6146AB2A38C4}" type="pres">
      <dgm:prSet presAssocID="{6496C788-236D-4F0D-BB7D-141A1FA306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581A9-61BB-45EC-B016-6FE5A38D3BC0}" type="pres">
      <dgm:prSet presAssocID="{D4A9AADB-3BAE-4BB9-8A63-7B9CB19DFBCD}" presName="Name8" presStyleCnt="0"/>
      <dgm:spPr/>
    </dgm:pt>
    <dgm:pt modelId="{CD5013CD-0EEC-4665-BA20-4DD4D21A3391}" type="pres">
      <dgm:prSet presAssocID="{D4A9AADB-3BAE-4BB9-8A63-7B9CB19DFBCD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F167E5-D09B-4884-8ED0-7E850BA2CCDF}" type="pres">
      <dgm:prSet presAssocID="{D4A9AADB-3BAE-4BB9-8A63-7B9CB19DFB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E9195-5721-4C88-8430-116AC92C0CCF}" type="pres">
      <dgm:prSet presAssocID="{8F16481D-5E0C-4AE7-8738-46C3236E3267}" presName="Name8" presStyleCnt="0"/>
      <dgm:spPr/>
    </dgm:pt>
    <dgm:pt modelId="{7DBE1B98-6277-46E9-989F-8C7BED856D32}" type="pres">
      <dgm:prSet presAssocID="{8F16481D-5E0C-4AE7-8738-46C3236E3267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C3527-07E8-43D4-A5AE-16113EDC646F}" type="pres">
      <dgm:prSet presAssocID="{8F16481D-5E0C-4AE7-8738-46C3236E326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2BF52-A302-4D5D-A4D2-AF47619AB452}" type="pres">
      <dgm:prSet presAssocID="{505D27A7-F778-4843-8AE8-174EF1E8CEE6}" presName="Name8" presStyleCnt="0"/>
      <dgm:spPr/>
    </dgm:pt>
    <dgm:pt modelId="{79E1A7CC-C9E9-4B54-AA4B-FFD697D95185}" type="pres">
      <dgm:prSet presAssocID="{505D27A7-F778-4843-8AE8-174EF1E8CEE6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5C6E0C-648B-44F0-81AB-432954A69E1C}" type="pres">
      <dgm:prSet presAssocID="{505D27A7-F778-4843-8AE8-174EF1E8CEE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F92AC-36B9-4379-9D02-B6ED9DBC8C7C}" type="pres">
      <dgm:prSet presAssocID="{CFC19057-A9A8-439B-8F96-FBF3F88EE69F}" presName="Name8" presStyleCnt="0"/>
      <dgm:spPr/>
    </dgm:pt>
    <dgm:pt modelId="{BAF053E5-1343-4B2B-8862-98FDDC1BB4C9}" type="pres">
      <dgm:prSet presAssocID="{CFC19057-A9A8-439B-8F96-FBF3F88EE69F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55AE2B-4DB8-44F5-91D1-2B79C04259DE}" type="pres">
      <dgm:prSet presAssocID="{CFC19057-A9A8-439B-8F96-FBF3F88EE69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BC5054-1E63-4467-AA05-9F1DB4A98B03}" srcId="{A5F0B20A-48A8-42F6-9B30-51D2162CD6C0}" destId="{505D27A7-F778-4843-8AE8-174EF1E8CEE6}" srcOrd="3" destOrd="0" parTransId="{00A63571-4AC5-4453-B209-7D39F70A3FD0}" sibTransId="{340C7EF1-1975-48A8-9983-45630FF7D2E8}"/>
    <dgm:cxn modelId="{83E7624E-7EC8-4B49-9FC2-0D55E7C6013E}" type="presOf" srcId="{8F16481D-5E0C-4AE7-8738-46C3236E3267}" destId="{7DBE1B98-6277-46E9-989F-8C7BED856D32}" srcOrd="0" destOrd="0" presId="urn:microsoft.com/office/officeart/2005/8/layout/pyramid1"/>
    <dgm:cxn modelId="{74F87D49-223C-4CAE-A8B2-2CF642EBB402}" srcId="{A5F0B20A-48A8-42F6-9B30-51D2162CD6C0}" destId="{6496C788-236D-4F0D-BB7D-141A1FA3061F}" srcOrd="0" destOrd="0" parTransId="{533D0256-A46C-405B-BB46-72CA8DAE1FA8}" sibTransId="{709D9D26-13AB-4023-99AD-C8B6FA4E9EAF}"/>
    <dgm:cxn modelId="{731C1633-C4FB-488B-B220-61C704DBE0E0}" type="presOf" srcId="{D4A9AADB-3BAE-4BB9-8A63-7B9CB19DFBCD}" destId="{55F167E5-D09B-4884-8ED0-7E850BA2CCDF}" srcOrd="1" destOrd="0" presId="urn:microsoft.com/office/officeart/2005/8/layout/pyramid1"/>
    <dgm:cxn modelId="{3191C7BC-298A-4572-8351-2750F7636522}" srcId="{A5F0B20A-48A8-42F6-9B30-51D2162CD6C0}" destId="{8F16481D-5E0C-4AE7-8738-46C3236E3267}" srcOrd="2" destOrd="0" parTransId="{219D1785-B7FA-48D3-A6A5-9B75CA8261AD}" sibTransId="{320A1A2E-2EF8-44CC-9553-21D22A540E9C}"/>
    <dgm:cxn modelId="{EB2681A1-3191-4402-A78F-8DA92ABED49E}" srcId="{A5F0B20A-48A8-42F6-9B30-51D2162CD6C0}" destId="{CFC19057-A9A8-439B-8F96-FBF3F88EE69F}" srcOrd="4" destOrd="0" parTransId="{8B7099C6-9319-4DAE-B5AA-051841F37B87}" sibTransId="{3FD0C70D-1C26-49C5-A38A-E50D6DE7C825}"/>
    <dgm:cxn modelId="{93ECDD8B-4A7C-420C-941B-F842100AC2CD}" type="presOf" srcId="{505D27A7-F778-4843-8AE8-174EF1E8CEE6}" destId="{D55C6E0C-648B-44F0-81AB-432954A69E1C}" srcOrd="1" destOrd="0" presId="urn:microsoft.com/office/officeart/2005/8/layout/pyramid1"/>
    <dgm:cxn modelId="{0E80C5C1-5E0A-45D5-94EF-18271D725629}" type="presOf" srcId="{505D27A7-F778-4843-8AE8-174EF1E8CEE6}" destId="{79E1A7CC-C9E9-4B54-AA4B-FFD697D95185}" srcOrd="0" destOrd="0" presId="urn:microsoft.com/office/officeart/2005/8/layout/pyramid1"/>
    <dgm:cxn modelId="{AD8375DB-BB90-410E-B115-E47D8F5D06E1}" type="presOf" srcId="{A5F0B20A-48A8-42F6-9B30-51D2162CD6C0}" destId="{7D9185B4-98BD-4F9E-91A1-D5CB23B3141F}" srcOrd="0" destOrd="0" presId="urn:microsoft.com/office/officeart/2005/8/layout/pyramid1"/>
    <dgm:cxn modelId="{32BBF37D-31DA-4D7E-A16A-68F796C8DEF8}" type="presOf" srcId="{CFC19057-A9A8-439B-8F96-FBF3F88EE69F}" destId="{BAF053E5-1343-4B2B-8862-98FDDC1BB4C9}" srcOrd="0" destOrd="0" presId="urn:microsoft.com/office/officeart/2005/8/layout/pyramid1"/>
    <dgm:cxn modelId="{1EF3AED1-1D33-4588-BB4D-A0FD621AFDAC}" type="presOf" srcId="{CFC19057-A9A8-439B-8F96-FBF3F88EE69F}" destId="{5A55AE2B-4DB8-44F5-91D1-2B79C04259DE}" srcOrd="1" destOrd="0" presId="urn:microsoft.com/office/officeart/2005/8/layout/pyramid1"/>
    <dgm:cxn modelId="{6E008411-957B-4D0A-B082-F966B6D48A6D}" type="presOf" srcId="{6496C788-236D-4F0D-BB7D-141A1FA3061F}" destId="{A8DA0C4C-4BF6-4B1A-B7A0-6146AB2A38C4}" srcOrd="1" destOrd="0" presId="urn:microsoft.com/office/officeart/2005/8/layout/pyramid1"/>
    <dgm:cxn modelId="{68B042D4-EC06-4722-8D9C-2BA7EBE3C2C2}" type="presOf" srcId="{6496C788-236D-4F0D-BB7D-141A1FA3061F}" destId="{3103D552-148B-4F15-920A-2096AECFFA79}" srcOrd="0" destOrd="0" presId="urn:microsoft.com/office/officeart/2005/8/layout/pyramid1"/>
    <dgm:cxn modelId="{FF024817-04A9-49FA-8CE8-2BA24A1E24B6}" type="presOf" srcId="{8F16481D-5E0C-4AE7-8738-46C3236E3267}" destId="{F24C3527-07E8-43D4-A5AE-16113EDC646F}" srcOrd="1" destOrd="0" presId="urn:microsoft.com/office/officeart/2005/8/layout/pyramid1"/>
    <dgm:cxn modelId="{95E8723C-7B0B-45AB-A293-A1B26D5873FA}" srcId="{A5F0B20A-48A8-42F6-9B30-51D2162CD6C0}" destId="{D4A9AADB-3BAE-4BB9-8A63-7B9CB19DFBCD}" srcOrd="1" destOrd="0" parTransId="{2212C89A-1A60-46CE-A698-372DDBC9C5D1}" sibTransId="{AFF8D3DD-D7CF-4A6E-8A1B-0674516EB846}"/>
    <dgm:cxn modelId="{8602D316-8FAD-45AF-A907-8293BD8D482F}" type="presOf" srcId="{D4A9AADB-3BAE-4BB9-8A63-7B9CB19DFBCD}" destId="{CD5013CD-0EEC-4665-BA20-4DD4D21A3391}" srcOrd="0" destOrd="0" presId="urn:microsoft.com/office/officeart/2005/8/layout/pyramid1"/>
    <dgm:cxn modelId="{FDA6234B-64C6-41ED-9751-9D40A91F68B6}" type="presParOf" srcId="{7D9185B4-98BD-4F9E-91A1-D5CB23B3141F}" destId="{0C5FB5F3-5CD1-4FBC-AD08-FD1F470A79AD}" srcOrd="0" destOrd="0" presId="urn:microsoft.com/office/officeart/2005/8/layout/pyramid1"/>
    <dgm:cxn modelId="{B2498730-EA67-4B3D-958C-D16DA5474725}" type="presParOf" srcId="{0C5FB5F3-5CD1-4FBC-AD08-FD1F470A79AD}" destId="{3103D552-148B-4F15-920A-2096AECFFA79}" srcOrd="0" destOrd="0" presId="urn:microsoft.com/office/officeart/2005/8/layout/pyramid1"/>
    <dgm:cxn modelId="{2D39EE21-839E-4F5B-ACF9-884317C90C6D}" type="presParOf" srcId="{0C5FB5F3-5CD1-4FBC-AD08-FD1F470A79AD}" destId="{A8DA0C4C-4BF6-4B1A-B7A0-6146AB2A38C4}" srcOrd="1" destOrd="0" presId="urn:microsoft.com/office/officeart/2005/8/layout/pyramid1"/>
    <dgm:cxn modelId="{FC6BFB88-325A-4FDF-A416-6737813287F8}" type="presParOf" srcId="{7D9185B4-98BD-4F9E-91A1-D5CB23B3141F}" destId="{6CB581A9-61BB-45EC-B016-6FE5A38D3BC0}" srcOrd="1" destOrd="0" presId="urn:microsoft.com/office/officeart/2005/8/layout/pyramid1"/>
    <dgm:cxn modelId="{A47302D3-02BC-4E52-9D47-37634DD1E2D3}" type="presParOf" srcId="{6CB581A9-61BB-45EC-B016-6FE5A38D3BC0}" destId="{CD5013CD-0EEC-4665-BA20-4DD4D21A3391}" srcOrd="0" destOrd="0" presId="urn:microsoft.com/office/officeart/2005/8/layout/pyramid1"/>
    <dgm:cxn modelId="{8A12BCA2-1885-42D0-990A-9AECE1A6D317}" type="presParOf" srcId="{6CB581A9-61BB-45EC-B016-6FE5A38D3BC0}" destId="{55F167E5-D09B-4884-8ED0-7E850BA2CCDF}" srcOrd="1" destOrd="0" presId="urn:microsoft.com/office/officeart/2005/8/layout/pyramid1"/>
    <dgm:cxn modelId="{BC3183BB-73A2-477B-B731-2573E6ECFD21}" type="presParOf" srcId="{7D9185B4-98BD-4F9E-91A1-D5CB23B3141F}" destId="{536E9195-5721-4C88-8430-116AC92C0CCF}" srcOrd="2" destOrd="0" presId="urn:microsoft.com/office/officeart/2005/8/layout/pyramid1"/>
    <dgm:cxn modelId="{BE8F8C00-907F-4A4C-9260-10B93D2E6281}" type="presParOf" srcId="{536E9195-5721-4C88-8430-116AC92C0CCF}" destId="{7DBE1B98-6277-46E9-989F-8C7BED856D32}" srcOrd="0" destOrd="0" presId="urn:microsoft.com/office/officeart/2005/8/layout/pyramid1"/>
    <dgm:cxn modelId="{6349536D-D9AC-4BE7-A85A-A9607E7E03A4}" type="presParOf" srcId="{536E9195-5721-4C88-8430-116AC92C0CCF}" destId="{F24C3527-07E8-43D4-A5AE-16113EDC646F}" srcOrd="1" destOrd="0" presId="urn:microsoft.com/office/officeart/2005/8/layout/pyramid1"/>
    <dgm:cxn modelId="{4ED4EB2A-4576-4D2F-AC9A-BFECF326144C}" type="presParOf" srcId="{7D9185B4-98BD-4F9E-91A1-D5CB23B3141F}" destId="{02C2BF52-A302-4D5D-A4D2-AF47619AB452}" srcOrd="3" destOrd="0" presId="urn:microsoft.com/office/officeart/2005/8/layout/pyramid1"/>
    <dgm:cxn modelId="{CBBC16D1-F3C4-4757-B261-A63E61190E96}" type="presParOf" srcId="{02C2BF52-A302-4D5D-A4D2-AF47619AB452}" destId="{79E1A7CC-C9E9-4B54-AA4B-FFD697D95185}" srcOrd="0" destOrd="0" presId="urn:microsoft.com/office/officeart/2005/8/layout/pyramid1"/>
    <dgm:cxn modelId="{A29562B7-A74F-4E60-8DB4-06A599896477}" type="presParOf" srcId="{02C2BF52-A302-4D5D-A4D2-AF47619AB452}" destId="{D55C6E0C-648B-44F0-81AB-432954A69E1C}" srcOrd="1" destOrd="0" presId="urn:microsoft.com/office/officeart/2005/8/layout/pyramid1"/>
    <dgm:cxn modelId="{9DC13824-533D-44ED-BA89-953A855B1C77}" type="presParOf" srcId="{7D9185B4-98BD-4F9E-91A1-D5CB23B3141F}" destId="{C84F92AC-36B9-4379-9D02-B6ED9DBC8C7C}" srcOrd="4" destOrd="0" presId="urn:microsoft.com/office/officeart/2005/8/layout/pyramid1"/>
    <dgm:cxn modelId="{DD816AFB-CC33-44E5-8F7E-6A8C011EEEA2}" type="presParOf" srcId="{C84F92AC-36B9-4379-9D02-B6ED9DBC8C7C}" destId="{BAF053E5-1343-4B2B-8862-98FDDC1BB4C9}" srcOrd="0" destOrd="0" presId="urn:microsoft.com/office/officeart/2005/8/layout/pyramid1"/>
    <dgm:cxn modelId="{F8B2E706-05F8-4961-8574-8DA3A2866AE0}" type="presParOf" srcId="{C84F92AC-36B9-4379-9D02-B6ED9DBC8C7C}" destId="{5A55AE2B-4DB8-44F5-91D1-2B79C04259DE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A6B19ED-AFF0-4C1A-913C-59AAB77D1163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38C431-BA4A-4753-85CF-62141DA4EE47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400" b="0" dirty="0" smtClean="0">
              <a:solidFill>
                <a:schemeClr val="bg1"/>
              </a:solidFill>
            </a:rPr>
            <a:t>1. Формирование Рабочей группы по оценке рисков  </a:t>
          </a:r>
        </a:p>
      </dgm:t>
    </dgm:pt>
    <dgm:pt modelId="{4490AFF6-0FB7-4682-8949-266AAF835BB7}" type="parTrans" cxnId="{60D87A2A-777B-4B42-BEDB-C5CD080CDB1B}">
      <dgm:prSet/>
      <dgm:spPr/>
      <dgm:t>
        <a:bodyPr/>
        <a:lstStyle/>
        <a:p>
          <a:endParaRPr lang="ru-RU"/>
        </a:p>
      </dgm:t>
    </dgm:pt>
    <dgm:pt modelId="{7F4FD922-A979-4BBF-911F-AB185A1DB648}" type="sibTrans" cxnId="{60D87A2A-777B-4B42-BEDB-C5CD080CDB1B}">
      <dgm:prSet/>
      <dgm:spPr/>
      <dgm:t>
        <a:bodyPr/>
        <a:lstStyle/>
        <a:p>
          <a:endParaRPr lang="ru-RU" dirty="0"/>
        </a:p>
      </dgm:t>
    </dgm:pt>
    <dgm:pt modelId="{AED3CC19-F9B6-45ED-A4A3-A4DB71A6DBAD}">
      <dgm:prSet phldrT="[Текст]" custT="1"/>
      <dgm:spPr>
        <a:solidFill>
          <a:schemeClr val="accent1"/>
        </a:solidFill>
      </dgm:spPr>
      <dgm:t>
        <a:bodyPr/>
        <a:lstStyle/>
        <a:p>
          <a:pPr algn="ctr"/>
          <a:r>
            <a:rPr lang="ru-RU" sz="400" b="0" dirty="0" smtClean="0">
              <a:solidFill>
                <a:schemeClr val="bg1"/>
              </a:solidFill>
            </a:rPr>
            <a:t>2. Выбор производственной операции</a:t>
          </a:r>
          <a:endParaRPr lang="ru-RU" sz="400" b="0" dirty="0">
            <a:solidFill>
              <a:schemeClr val="bg1"/>
            </a:solidFill>
          </a:endParaRPr>
        </a:p>
      </dgm:t>
    </dgm:pt>
    <dgm:pt modelId="{1130DAAB-512B-4D50-8CF7-3F21F7BA04C6}" type="parTrans" cxnId="{9624E91D-DB6A-4B99-A497-716C64DA5D5E}">
      <dgm:prSet/>
      <dgm:spPr/>
      <dgm:t>
        <a:bodyPr/>
        <a:lstStyle/>
        <a:p>
          <a:endParaRPr lang="ru-RU"/>
        </a:p>
      </dgm:t>
    </dgm:pt>
    <dgm:pt modelId="{300CF59D-BF68-45AA-9F21-D0571C606FC2}" type="sibTrans" cxnId="{9624E91D-DB6A-4B99-A497-716C64DA5D5E}">
      <dgm:prSet/>
      <dgm:spPr/>
      <dgm:t>
        <a:bodyPr/>
        <a:lstStyle/>
        <a:p>
          <a:endParaRPr lang="ru-RU" dirty="0"/>
        </a:p>
      </dgm:t>
    </dgm:pt>
    <dgm:pt modelId="{B409EAF5-E46B-4C67-9EBE-3432359D28ED}">
      <dgm:prSet phldrT="[Текст]" custT="1"/>
      <dgm:spPr/>
      <dgm:t>
        <a:bodyPr/>
        <a:lstStyle/>
        <a:p>
          <a:r>
            <a:rPr lang="ru-RU" sz="400" dirty="0" smtClean="0">
              <a:solidFill>
                <a:schemeClr val="bg1"/>
              </a:solidFill>
            </a:rPr>
            <a:t>3.Выявление источников опасности</a:t>
          </a:r>
          <a:endParaRPr lang="ru-RU" sz="400" dirty="0"/>
        </a:p>
      </dgm:t>
    </dgm:pt>
    <dgm:pt modelId="{2A6DFF1C-929D-4FB7-965F-6BE053EFB089}" type="parTrans" cxnId="{9034CFCB-4F32-4CD3-B86F-3B6BB7BC5AD7}">
      <dgm:prSet/>
      <dgm:spPr/>
      <dgm:t>
        <a:bodyPr/>
        <a:lstStyle/>
        <a:p>
          <a:endParaRPr lang="ru-RU"/>
        </a:p>
      </dgm:t>
    </dgm:pt>
    <dgm:pt modelId="{257DC0E8-0E97-4160-99D2-C39CF36205BB}" type="sibTrans" cxnId="{9034CFCB-4F32-4CD3-B86F-3B6BB7BC5AD7}">
      <dgm:prSet/>
      <dgm:spPr/>
      <dgm:t>
        <a:bodyPr/>
        <a:lstStyle/>
        <a:p>
          <a:endParaRPr lang="ru-RU" dirty="0"/>
        </a:p>
      </dgm:t>
    </dgm:pt>
    <dgm:pt modelId="{C5282935-AD25-490C-A301-0B4010A5850F}">
      <dgm:prSet phldrT="[Текст]" custT="1"/>
      <dgm:spPr/>
      <dgm:t>
        <a:bodyPr/>
        <a:lstStyle/>
        <a:p>
          <a:pPr algn="l"/>
          <a:r>
            <a:rPr lang="ru-RU" sz="400" dirty="0" smtClean="0">
              <a:solidFill>
                <a:schemeClr val="bg1"/>
              </a:solidFill>
            </a:rPr>
            <a:t>   4.Оценка       </a:t>
          </a:r>
        </a:p>
        <a:p>
          <a:pPr algn="l"/>
          <a:r>
            <a:rPr lang="ru-RU" sz="400" dirty="0" smtClean="0">
              <a:solidFill>
                <a:schemeClr val="bg1"/>
              </a:solidFill>
            </a:rPr>
            <a:t>      рисков </a:t>
          </a:r>
        </a:p>
        <a:p>
          <a:pPr algn="ctr"/>
          <a:r>
            <a:rPr lang="ru-RU" sz="400" dirty="0" smtClean="0">
              <a:solidFill>
                <a:schemeClr val="bg1"/>
              </a:solidFill>
            </a:rPr>
            <a:t>(ранжирование    </a:t>
          </a:r>
        </a:p>
        <a:p>
          <a:pPr algn="ctr"/>
          <a:r>
            <a:rPr lang="ru-RU" sz="400" dirty="0" smtClean="0">
              <a:solidFill>
                <a:schemeClr val="bg1"/>
              </a:solidFill>
            </a:rPr>
            <a:t>рисков)</a:t>
          </a:r>
          <a:endParaRPr lang="ru-RU" sz="400" dirty="0"/>
        </a:p>
      </dgm:t>
    </dgm:pt>
    <dgm:pt modelId="{1F537231-3F11-4E84-AEE7-7160D201E047}" type="parTrans" cxnId="{E38EF6EC-DFEC-4079-B780-6ECCB0AB3A54}">
      <dgm:prSet/>
      <dgm:spPr/>
      <dgm:t>
        <a:bodyPr/>
        <a:lstStyle/>
        <a:p>
          <a:endParaRPr lang="ru-RU"/>
        </a:p>
      </dgm:t>
    </dgm:pt>
    <dgm:pt modelId="{8A962F36-68A5-42C2-BB38-F1E6E10BF7DE}" type="sibTrans" cxnId="{E38EF6EC-DFEC-4079-B780-6ECCB0AB3A54}">
      <dgm:prSet/>
      <dgm:spPr/>
      <dgm:t>
        <a:bodyPr/>
        <a:lstStyle/>
        <a:p>
          <a:endParaRPr lang="ru-RU" dirty="0"/>
        </a:p>
      </dgm:t>
    </dgm:pt>
    <dgm:pt modelId="{A5F8C7E2-FAC1-441B-AD08-A885B2EB1BFF}">
      <dgm:prSet phldrT="[Текст]" custT="1"/>
      <dgm:spPr/>
      <dgm:t>
        <a:bodyPr/>
        <a:lstStyle/>
        <a:p>
          <a:r>
            <a:rPr lang="ru-RU" sz="400" dirty="0" smtClean="0">
              <a:solidFill>
                <a:schemeClr val="bg1"/>
              </a:solidFill>
            </a:rPr>
            <a:t>5.Разработка     </a:t>
          </a:r>
        </a:p>
        <a:p>
          <a:r>
            <a:rPr lang="ru-RU" sz="400" dirty="0" smtClean="0">
              <a:solidFill>
                <a:schemeClr val="bg1"/>
              </a:solidFill>
            </a:rPr>
            <a:t>плана</a:t>
          </a:r>
        </a:p>
        <a:p>
          <a:r>
            <a:rPr lang="ru-RU" sz="400" dirty="0" smtClean="0">
              <a:solidFill>
                <a:schemeClr val="bg1"/>
              </a:solidFill>
            </a:rPr>
            <a:t>мероприятий</a:t>
          </a:r>
          <a:endParaRPr lang="ru-RU" sz="400" dirty="0"/>
        </a:p>
      </dgm:t>
    </dgm:pt>
    <dgm:pt modelId="{393D5554-29CE-4F05-A332-B124BA85283A}" type="parTrans" cxnId="{EAAECD20-E03D-42B3-A1D1-91F36277B024}">
      <dgm:prSet/>
      <dgm:spPr/>
      <dgm:t>
        <a:bodyPr/>
        <a:lstStyle/>
        <a:p>
          <a:endParaRPr lang="ru-RU"/>
        </a:p>
      </dgm:t>
    </dgm:pt>
    <dgm:pt modelId="{A336C5AA-5222-4D5A-B005-A6C79CD4B4A8}" type="sibTrans" cxnId="{EAAECD20-E03D-42B3-A1D1-91F36277B024}">
      <dgm:prSet/>
      <dgm:spPr/>
      <dgm:t>
        <a:bodyPr/>
        <a:lstStyle/>
        <a:p>
          <a:endParaRPr lang="ru-RU" dirty="0"/>
        </a:p>
      </dgm:t>
    </dgm:pt>
    <dgm:pt modelId="{039E5A55-B45E-4277-9885-1D00221CDA7F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solidFill>
          <a:schemeClr val="accent1"/>
        </a:solidFill>
      </dgm:spPr>
      <dgm:t>
        <a:bodyPr/>
        <a:lstStyle/>
        <a:p>
          <a:r>
            <a:rPr lang="ru-RU" sz="400" b="1" dirty="0" smtClean="0">
              <a:solidFill>
                <a:schemeClr val="bg1"/>
              </a:solidFill>
            </a:rPr>
            <a:t>6.Реализация    </a:t>
          </a:r>
        </a:p>
        <a:p>
          <a:r>
            <a:rPr lang="ru-RU" sz="400" b="1" dirty="0" smtClean="0">
              <a:solidFill>
                <a:schemeClr val="bg1"/>
              </a:solidFill>
            </a:rPr>
            <a:t>плана</a:t>
          </a:r>
        </a:p>
        <a:p>
          <a:r>
            <a:rPr lang="ru-RU" sz="400" b="1" dirty="0" smtClean="0">
              <a:solidFill>
                <a:schemeClr val="bg1"/>
              </a:solidFill>
            </a:rPr>
            <a:t>мероприятий</a:t>
          </a:r>
          <a:endParaRPr lang="ru-RU" sz="400" b="1" dirty="0">
            <a:solidFill>
              <a:schemeClr val="bg1"/>
            </a:solidFill>
          </a:endParaRPr>
        </a:p>
      </dgm:t>
    </dgm:pt>
    <dgm:pt modelId="{E291B104-C2C7-4E66-B5AE-7F0BABCEBAFB}" type="parTrans" cxnId="{FC3E25CC-CD0F-4819-9ACD-66F54F38A24E}">
      <dgm:prSet/>
      <dgm:spPr/>
      <dgm:t>
        <a:bodyPr/>
        <a:lstStyle/>
        <a:p>
          <a:endParaRPr lang="ru-RU"/>
        </a:p>
      </dgm:t>
    </dgm:pt>
    <dgm:pt modelId="{36582913-62A7-42AB-8CF9-DF7711969DE2}" type="sibTrans" cxnId="{FC3E25CC-CD0F-4819-9ACD-66F54F38A24E}">
      <dgm:prSet/>
      <dgm:spPr/>
      <dgm:t>
        <a:bodyPr/>
        <a:lstStyle/>
        <a:p>
          <a:endParaRPr lang="ru-RU" dirty="0"/>
        </a:p>
      </dgm:t>
    </dgm:pt>
    <dgm:pt modelId="{0C0F314A-296B-4A09-BF83-A583FDAB6CEA}">
      <dgm:prSet phldrT="[Текст]" custT="1"/>
      <dgm:spPr/>
      <dgm:t>
        <a:bodyPr/>
        <a:lstStyle/>
        <a:p>
          <a:r>
            <a:rPr lang="ru-RU" sz="400" dirty="0" smtClean="0">
              <a:solidFill>
                <a:schemeClr val="bg1"/>
              </a:solidFill>
            </a:rPr>
            <a:t>7.Анализ эффективности реализуемых мероприятий</a:t>
          </a:r>
          <a:endParaRPr lang="ru-RU" sz="400" dirty="0"/>
        </a:p>
      </dgm:t>
    </dgm:pt>
    <dgm:pt modelId="{77263CF1-6483-4228-BE28-660BC755E906}" type="parTrans" cxnId="{7A9D28E2-EA5E-4418-9A92-BB0BDFFD63FC}">
      <dgm:prSet/>
      <dgm:spPr/>
      <dgm:t>
        <a:bodyPr/>
        <a:lstStyle/>
        <a:p>
          <a:endParaRPr lang="ru-RU"/>
        </a:p>
      </dgm:t>
    </dgm:pt>
    <dgm:pt modelId="{7AB71062-2F7E-423F-94CA-F68638279079}" type="sibTrans" cxnId="{7A9D28E2-EA5E-4418-9A92-BB0BDFFD63FC}">
      <dgm:prSet/>
      <dgm:spPr/>
      <dgm:t>
        <a:bodyPr/>
        <a:lstStyle/>
        <a:p>
          <a:endParaRPr lang="ru-RU" dirty="0"/>
        </a:p>
      </dgm:t>
    </dgm:pt>
    <dgm:pt modelId="{3251028F-888F-47EE-A395-F76A52C6C551}" type="pres">
      <dgm:prSet presAssocID="{2A6B19ED-AFF0-4C1A-913C-59AAB77D116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64CED1-9EEB-46BC-AA78-81AFB1A4547C}" type="pres">
      <dgm:prSet presAssocID="{7538C431-BA4A-4753-85CF-62141DA4EE47}" presName="node" presStyleLbl="node1" presStyleIdx="0" presStyleCnt="7" custScaleX="145175" custScaleY="1174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6473BF-333B-4949-BEB1-B5062053F5B0}" type="pres">
      <dgm:prSet presAssocID="{7538C431-BA4A-4753-85CF-62141DA4EE47}" presName="spNode" presStyleCnt="0"/>
      <dgm:spPr/>
    </dgm:pt>
    <dgm:pt modelId="{05AE9DED-24FE-4E65-87CB-58BFE1D5771B}" type="pres">
      <dgm:prSet presAssocID="{7F4FD922-A979-4BBF-911F-AB185A1DB648}" presName="sibTrans" presStyleLbl="sibTrans1D1" presStyleIdx="0" presStyleCnt="7"/>
      <dgm:spPr/>
      <dgm:t>
        <a:bodyPr/>
        <a:lstStyle/>
        <a:p>
          <a:endParaRPr lang="ru-RU"/>
        </a:p>
      </dgm:t>
    </dgm:pt>
    <dgm:pt modelId="{B6554B28-A6B9-436E-A7A6-57B1A8493A21}" type="pres">
      <dgm:prSet presAssocID="{AED3CC19-F9B6-45ED-A4A3-A4DB71A6DBAD}" presName="node" presStyleLbl="node1" presStyleIdx="1" presStyleCnt="7" custScaleX="158061" custScaleY="118356" custRadScaleRad="93975" custRadScaleInc="284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76ACBA-7DAA-4322-967F-39BD2E07FFDE}" type="pres">
      <dgm:prSet presAssocID="{AED3CC19-F9B6-45ED-A4A3-A4DB71A6DBAD}" presName="spNode" presStyleCnt="0"/>
      <dgm:spPr/>
    </dgm:pt>
    <dgm:pt modelId="{F16F686D-2259-4678-856F-F4B088D1E435}" type="pres">
      <dgm:prSet presAssocID="{300CF59D-BF68-45AA-9F21-D0571C606FC2}" presName="sibTrans" presStyleLbl="sibTrans1D1" presStyleIdx="1" presStyleCnt="7"/>
      <dgm:spPr/>
      <dgm:t>
        <a:bodyPr/>
        <a:lstStyle/>
        <a:p>
          <a:endParaRPr lang="ru-RU"/>
        </a:p>
      </dgm:t>
    </dgm:pt>
    <dgm:pt modelId="{CA3BD85B-0B63-4150-9217-364778D89A68}" type="pres">
      <dgm:prSet presAssocID="{B409EAF5-E46B-4C67-9EBE-3432359D28ED}" presName="node" presStyleLbl="node1" presStyleIdx="2" presStyleCnt="7" custScaleX="123382" custScaleY="123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B509F-E303-4314-83CE-0E08D4ED2771}" type="pres">
      <dgm:prSet presAssocID="{B409EAF5-E46B-4C67-9EBE-3432359D28ED}" presName="spNode" presStyleCnt="0"/>
      <dgm:spPr/>
    </dgm:pt>
    <dgm:pt modelId="{59B96D47-9C16-4D19-AD34-04C39088339A}" type="pres">
      <dgm:prSet presAssocID="{257DC0E8-0E97-4160-99D2-C39CF36205BB}" presName="sibTrans" presStyleLbl="sibTrans1D1" presStyleIdx="2" presStyleCnt="7"/>
      <dgm:spPr/>
      <dgm:t>
        <a:bodyPr/>
        <a:lstStyle/>
        <a:p>
          <a:endParaRPr lang="ru-RU"/>
        </a:p>
      </dgm:t>
    </dgm:pt>
    <dgm:pt modelId="{BB704E6A-A7A8-45BC-9F8C-D350F75811F1}" type="pres">
      <dgm:prSet presAssocID="{C5282935-AD25-490C-A301-0B4010A5850F}" presName="node" presStyleLbl="node1" presStyleIdx="3" presStyleCnt="7" custScaleX="143864" custScaleY="140301" custRadScaleRad="102521" custRadScaleInc="-162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8BDAA9-19EE-408F-9D4D-C85227EBF03F}" type="pres">
      <dgm:prSet presAssocID="{C5282935-AD25-490C-A301-0B4010A5850F}" presName="spNode" presStyleCnt="0"/>
      <dgm:spPr/>
    </dgm:pt>
    <dgm:pt modelId="{C3FC3F00-98F5-4CD1-8A96-5424DB2EA095}" type="pres">
      <dgm:prSet presAssocID="{8A962F36-68A5-42C2-BB38-F1E6E10BF7DE}" presName="sibTrans" presStyleLbl="sibTrans1D1" presStyleIdx="3" presStyleCnt="7"/>
      <dgm:spPr/>
      <dgm:t>
        <a:bodyPr/>
        <a:lstStyle/>
        <a:p>
          <a:endParaRPr lang="ru-RU"/>
        </a:p>
      </dgm:t>
    </dgm:pt>
    <dgm:pt modelId="{3249DE6E-FD39-4F2E-B3F7-A412BF836E74}" type="pres">
      <dgm:prSet presAssocID="{A5F8C7E2-FAC1-441B-AD08-A885B2EB1BFF}" presName="node" presStyleLbl="node1" presStyleIdx="4" presStyleCnt="7" custScaleX="115953" custScaleY="1591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DDC7DF-2D08-4E5B-B8C2-C49C8B58F2F4}" type="pres">
      <dgm:prSet presAssocID="{A5F8C7E2-FAC1-441B-AD08-A885B2EB1BFF}" presName="spNode" presStyleCnt="0"/>
      <dgm:spPr/>
    </dgm:pt>
    <dgm:pt modelId="{0F011265-F6EC-47AA-A35C-32BB4B7ACD60}" type="pres">
      <dgm:prSet presAssocID="{A336C5AA-5222-4D5A-B005-A6C79CD4B4A8}" presName="sibTrans" presStyleLbl="sibTrans1D1" presStyleIdx="4" presStyleCnt="7"/>
      <dgm:spPr/>
      <dgm:t>
        <a:bodyPr/>
        <a:lstStyle/>
        <a:p>
          <a:endParaRPr lang="ru-RU"/>
        </a:p>
      </dgm:t>
    </dgm:pt>
    <dgm:pt modelId="{77D1FD57-F987-45BF-92F4-81FB874B3D1B}" type="pres">
      <dgm:prSet presAssocID="{039E5A55-B45E-4277-9885-1D00221CDA7F}" presName="node" presStyleLbl="node1" presStyleIdx="5" presStyleCnt="7" custScaleX="114574" custScaleY="1007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C53447-1CA2-49B2-9906-26F49435896F}" type="pres">
      <dgm:prSet presAssocID="{039E5A55-B45E-4277-9885-1D00221CDA7F}" presName="spNode" presStyleCnt="0"/>
      <dgm:spPr/>
    </dgm:pt>
    <dgm:pt modelId="{4B9BF343-DCAD-4637-BAC7-C4FF51F30A92}" type="pres">
      <dgm:prSet presAssocID="{36582913-62A7-42AB-8CF9-DF7711969DE2}" presName="sibTrans" presStyleLbl="sibTrans1D1" presStyleIdx="5" presStyleCnt="7"/>
      <dgm:spPr/>
      <dgm:t>
        <a:bodyPr/>
        <a:lstStyle/>
        <a:p>
          <a:endParaRPr lang="ru-RU"/>
        </a:p>
      </dgm:t>
    </dgm:pt>
    <dgm:pt modelId="{317A6E60-0D7C-4457-8FE5-BCC25300C9FC}" type="pres">
      <dgm:prSet presAssocID="{0C0F314A-296B-4A09-BF83-A583FDAB6CEA}" presName="node" presStyleLbl="node1" presStyleIdx="6" presStyleCnt="7" custScaleX="131570" custScaleY="118358" custRadScaleRad="95905" custRadScaleInc="-18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7A751-96EA-4677-9265-D7DBBB80DE25}" type="pres">
      <dgm:prSet presAssocID="{0C0F314A-296B-4A09-BF83-A583FDAB6CEA}" presName="spNode" presStyleCnt="0"/>
      <dgm:spPr/>
    </dgm:pt>
    <dgm:pt modelId="{3169A6FA-06CE-407E-B085-9B4092C26D37}" type="pres">
      <dgm:prSet presAssocID="{7AB71062-2F7E-423F-94CA-F68638279079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60D87A2A-777B-4B42-BEDB-C5CD080CDB1B}" srcId="{2A6B19ED-AFF0-4C1A-913C-59AAB77D1163}" destId="{7538C431-BA4A-4753-85CF-62141DA4EE47}" srcOrd="0" destOrd="0" parTransId="{4490AFF6-0FB7-4682-8949-266AAF835BB7}" sibTransId="{7F4FD922-A979-4BBF-911F-AB185A1DB648}"/>
    <dgm:cxn modelId="{9034CFCB-4F32-4CD3-B86F-3B6BB7BC5AD7}" srcId="{2A6B19ED-AFF0-4C1A-913C-59AAB77D1163}" destId="{B409EAF5-E46B-4C67-9EBE-3432359D28ED}" srcOrd="2" destOrd="0" parTransId="{2A6DFF1C-929D-4FB7-965F-6BE053EFB089}" sibTransId="{257DC0E8-0E97-4160-99D2-C39CF36205BB}"/>
    <dgm:cxn modelId="{EAAECD20-E03D-42B3-A1D1-91F36277B024}" srcId="{2A6B19ED-AFF0-4C1A-913C-59AAB77D1163}" destId="{A5F8C7E2-FAC1-441B-AD08-A885B2EB1BFF}" srcOrd="4" destOrd="0" parTransId="{393D5554-29CE-4F05-A332-B124BA85283A}" sibTransId="{A336C5AA-5222-4D5A-B005-A6C79CD4B4A8}"/>
    <dgm:cxn modelId="{CBC087AB-1DB1-4C85-81C6-CC28A962CFC4}" type="presOf" srcId="{257DC0E8-0E97-4160-99D2-C39CF36205BB}" destId="{59B96D47-9C16-4D19-AD34-04C39088339A}" srcOrd="0" destOrd="0" presId="urn:microsoft.com/office/officeart/2005/8/layout/cycle5"/>
    <dgm:cxn modelId="{8D54B4AC-E1F3-466F-A647-5BC8A9857C27}" type="presOf" srcId="{A5F8C7E2-FAC1-441B-AD08-A885B2EB1BFF}" destId="{3249DE6E-FD39-4F2E-B3F7-A412BF836E74}" srcOrd="0" destOrd="0" presId="urn:microsoft.com/office/officeart/2005/8/layout/cycle5"/>
    <dgm:cxn modelId="{78C25F64-CBFB-4936-AA9B-43B193DBFD0D}" type="presOf" srcId="{36582913-62A7-42AB-8CF9-DF7711969DE2}" destId="{4B9BF343-DCAD-4637-BAC7-C4FF51F30A92}" srcOrd="0" destOrd="0" presId="urn:microsoft.com/office/officeart/2005/8/layout/cycle5"/>
    <dgm:cxn modelId="{A2DC5BFA-C569-418E-B5CA-765906C79E25}" type="presOf" srcId="{7538C431-BA4A-4753-85CF-62141DA4EE47}" destId="{4764CED1-9EEB-46BC-AA78-81AFB1A4547C}" srcOrd="0" destOrd="0" presId="urn:microsoft.com/office/officeart/2005/8/layout/cycle5"/>
    <dgm:cxn modelId="{8619F063-CF75-481C-88E0-A2E05F51915D}" type="presOf" srcId="{0C0F314A-296B-4A09-BF83-A583FDAB6CEA}" destId="{317A6E60-0D7C-4457-8FE5-BCC25300C9FC}" srcOrd="0" destOrd="0" presId="urn:microsoft.com/office/officeart/2005/8/layout/cycle5"/>
    <dgm:cxn modelId="{E788E679-303F-4201-8757-C4A87F98C1CD}" type="presOf" srcId="{300CF59D-BF68-45AA-9F21-D0571C606FC2}" destId="{F16F686D-2259-4678-856F-F4B088D1E435}" srcOrd="0" destOrd="0" presId="urn:microsoft.com/office/officeart/2005/8/layout/cycle5"/>
    <dgm:cxn modelId="{0B06E3C5-CCFF-4E87-93E3-2E865980A3CD}" type="presOf" srcId="{A336C5AA-5222-4D5A-B005-A6C79CD4B4A8}" destId="{0F011265-F6EC-47AA-A35C-32BB4B7ACD60}" srcOrd="0" destOrd="0" presId="urn:microsoft.com/office/officeart/2005/8/layout/cycle5"/>
    <dgm:cxn modelId="{D18982A5-45EA-41C7-A2EF-7E0DE9E1C1F2}" type="presOf" srcId="{7AB71062-2F7E-423F-94CA-F68638279079}" destId="{3169A6FA-06CE-407E-B085-9B4092C26D37}" srcOrd="0" destOrd="0" presId="urn:microsoft.com/office/officeart/2005/8/layout/cycle5"/>
    <dgm:cxn modelId="{9624E91D-DB6A-4B99-A497-716C64DA5D5E}" srcId="{2A6B19ED-AFF0-4C1A-913C-59AAB77D1163}" destId="{AED3CC19-F9B6-45ED-A4A3-A4DB71A6DBAD}" srcOrd="1" destOrd="0" parTransId="{1130DAAB-512B-4D50-8CF7-3F21F7BA04C6}" sibTransId="{300CF59D-BF68-45AA-9F21-D0571C606FC2}"/>
    <dgm:cxn modelId="{991DEC68-4309-4C6B-805A-F79888C5DB2A}" type="presOf" srcId="{7F4FD922-A979-4BBF-911F-AB185A1DB648}" destId="{05AE9DED-24FE-4E65-87CB-58BFE1D5771B}" srcOrd="0" destOrd="0" presId="urn:microsoft.com/office/officeart/2005/8/layout/cycle5"/>
    <dgm:cxn modelId="{0ABEF283-ECA4-4D72-A2A4-E771D3A4F9FA}" type="presOf" srcId="{B409EAF5-E46B-4C67-9EBE-3432359D28ED}" destId="{CA3BD85B-0B63-4150-9217-364778D89A68}" srcOrd="0" destOrd="0" presId="urn:microsoft.com/office/officeart/2005/8/layout/cycle5"/>
    <dgm:cxn modelId="{3DDD9249-0414-4120-AD04-9888DE24B884}" type="presOf" srcId="{C5282935-AD25-490C-A301-0B4010A5850F}" destId="{BB704E6A-A7A8-45BC-9F8C-D350F75811F1}" srcOrd="0" destOrd="0" presId="urn:microsoft.com/office/officeart/2005/8/layout/cycle5"/>
    <dgm:cxn modelId="{7A9D28E2-EA5E-4418-9A92-BB0BDFFD63FC}" srcId="{2A6B19ED-AFF0-4C1A-913C-59AAB77D1163}" destId="{0C0F314A-296B-4A09-BF83-A583FDAB6CEA}" srcOrd="6" destOrd="0" parTransId="{77263CF1-6483-4228-BE28-660BC755E906}" sibTransId="{7AB71062-2F7E-423F-94CA-F68638279079}"/>
    <dgm:cxn modelId="{E38EF6EC-DFEC-4079-B780-6ECCB0AB3A54}" srcId="{2A6B19ED-AFF0-4C1A-913C-59AAB77D1163}" destId="{C5282935-AD25-490C-A301-0B4010A5850F}" srcOrd="3" destOrd="0" parTransId="{1F537231-3F11-4E84-AEE7-7160D201E047}" sibTransId="{8A962F36-68A5-42C2-BB38-F1E6E10BF7DE}"/>
    <dgm:cxn modelId="{FC3E25CC-CD0F-4819-9ACD-66F54F38A24E}" srcId="{2A6B19ED-AFF0-4C1A-913C-59AAB77D1163}" destId="{039E5A55-B45E-4277-9885-1D00221CDA7F}" srcOrd="5" destOrd="0" parTransId="{E291B104-C2C7-4E66-B5AE-7F0BABCEBAFB}" sibTransId="{36582913-62A7-42AB-8CF9-DF7711969DE2}"/>
    <dgm:cxn modelId="{273DF619-CC31-4929-9860-2FC8A114AF9F}" type="presOf" srcId="{8A962F36-68A5-42C2-BB38-F1E6E10BF7DE}" destId="{C3FC3F00-98F5-4CD1-8A96-5424DB2EA095}" srcOrd="0" destOrd="0" presId="urn:microsoft.com/office/officeart/2005/8/layout/cycle5"/>
    <dgm:cxn modelId="{0226AF27-FF02-471B-BC3D-8E59602C0491}" type="presOf" srcId="{039E5A55-B45E-4277-9885-1D00221CDA7F}" destId="{77D1FD57-F987-45BF-92F4-81FB874B3D1B}" srcOrd="0" destOrd="0" presId="urn:microsoft.com/office/officeart/2005/8/layout/cycle5"/>
    <dgm:cxn modelId="{D864C19F-5E14-45CF-A6E2-716B95B19730}" type="presOf" srcId="{2A6B19ED-AFF0-4C1A-913C-59AAB77D1163}" destId="{3251028F-888F-47EE-A395-F76A52C6C551}" srcOrd="0" destOrd="0" presId="urn:microsoft.com/office/officeart/2005/8/layout/cycle5"/>
    <dgm:cxn modelId="{92687DF9-9F67-45CA-9430-CED85EECF498}" type="presOf" srcId="{AED3CC19-F9B6-45ED-A4A3-A4DB71A6DBAD}" destId="{B6554B28-A6B9-436E-A7A6-57B1A8493A21}" srcOrd="0" destOrd="0" presId="urn:microsoft.com/office/officeart/2005/8/layout/cycle5"/>
    <dgm:cxn modelId="{B6C271C8-0355-45F6-986B-44B3BA2E155E}" type="presParOf" srcId="{3251028F-888F-47EE-A395-F76A52C6C551}" destId="{4764CED1-9EEB-46BC-AA78-81AFB1A4547C}" srcOrd="0" destOrd="0" presId="urn:microsoft.com/office/officeart/2005/8/layout/cycle5"/>
    <dgm:cxn modelId="{17676EA0-A52F-46A8-A06C-FF7A0CD67597}" type="presParOf" srcId="{3251028F-888F-47EE-A395-F76A52C6C551}" destId="{006473BF-333B-4949-BEB1-B5062053F5B0}" srcOrd="1" destOrd="0" presId="urn:microsoft.com/office/officeart/2005/8/layout/cycle5"/>
    <dgm:cxn modelId="{58EB69C0-3E5C-40C9-9933-E2206A2B25F7}" type="presParOf" srcId="{3251028F-888F-47EE-A395-F76A52C6C551}" destId="{05AE9DED-24FE-4E65-87CB-58BFE1D5771B}" srcOrd="2" destOrd="0" presId="urn:microsoft.com/office/officeart/2005/8/layout/cycle5"/>
    <dgm:cxn modelId="{2C5116FE-D55B-418C-9C32-EEBEA163276A}" type="presParOf" srcId="{3251028F-888F-47EE-A395-F76A52C6C551}" destId="{B6554B28-A6B9-436E-A7A6-57B1A8493A21}" srcOrd="3" destOrd="0" presId="urn:microsoft.com/office/officeart/2005/8/layout/cycle5"/>
    <dgm:cxn modelId="{C856739E-8AA3-43D3-9E33-C7ECAB0DA81B}" type="presParOf" srcId="{3251028F-888F-47EE-A395-F76A52C6C551}" destId="{DE76ACBA-7DAA-4322-967F-39BD2E07FFDE}" srcOrd="4" destOrd="0" presId="urn:microsoft.com/office/officeart/2005/8/layout/cycle5"/>
    <dgm:cxn modelId="{DF434635-A232-4449-9C0D-A6B3C8A6CCE8}" type="presParOf" srcId="{3251028F-888F-47EE-A395-F76A52C6C551}" destId="{F16F686D-2259-4678-856F-F4B088D1E435}" srcOrd="5" destOrd="0" presId="urn:microsoft.com/office/officeart/2005/8/layout/cycle5"/>
    <dgm:cxn modelId="{51A8F8C6-43E8-4041-9325-A05DFD77C382}" type="presParOf" srcId="{3251028F-888F-47EE-A395-F76A52C6C551}" destId="{CA3BD85B-0B63-4150-9217-364778D89A68}" srcOrd="6" destOrd="0" presId="urn:microsoft.com/office/officeart/2005/8/layout/cycle5"/>
    <dgm:cxn modelId="{AFBBDBBD-6ADD-4C4A-B00D-F9BEF66A5503}" type="presParOf" srcId="{3251028F-888F-47EE-A395-F76A52C6C551}" destId="{5CBB509F-E303-4314-83CE-0E08D4ED2771}" srcOrd="7" destOrd="0" presId="urn:microsoft.com/office/officeart/2005/8/layout/cycle5"/>
    <dgm:cxn modelId="{046F794C-C1EB-4257-9BDA-AD473125CCCD}" type="presParOf" srcId="{3251028F-888F-47EE-A395-F76A52C6C551}" destId="{59B96D47-9C16-4D19-AD34-04C39088339A}" srcOrd="8" destOrd="0" presId="urn:microsoft.com/office/officeart/2005/8/layout/cycle5"/>
    <dgm:cxn modelId="{20DC9F4E-4B95-4DC8-83C1-53BFB62D37E4}" type="presParOf" srcId="{3251028F-888F-47EE-A395-F76A52C6C551}" destId="{BB704E6A-A7A8-45BC-9F8C-D350F75811F1}" srcOrd="9" destOrd="0" presId="urn:microsoft.com/office/officeart/2005/8/layout/cycle5"/>
    <dgm:cxn modelId="{8ED8EA59-37DE-4C0F-AC3F-8A326D7207C8}" type="presParOf" srcId="{3251028F-888F-47EE-A395-F76A52C6C551}" destId="{ED8BDAA9-19EE-408F-9D4D-C85227EBF03F}" srcOrd="10" destOrd="0" presId="urn:microsoft.com/office/officeart/2005/8/layout/cycle5"/>
    <dgm:cxn modelId="{8ED2F6C1-6268-4289-84B9-073A9F54313B}" type="presParOf" srcId="{3251028F-888F-47EE-A395-F76A52C6C551}" destId="{C3FC3F00-98F5-4CD1-8A96-5424DB2EA095}" srcOrd="11" destOrd="0" presId="urn:microsoft.com/office/officeart/2005/8/layout/cycle5"/>
    <dgm:cxn modelId="{A466E2A8-44A1-43F5-B7D8-AC409B3D4416}" type="presParOf" srcId="{3251028F-888F-47EE-A395-F76A52C6C551}" destId="{3249DE6E-FD39-4F2E-B3F7-A412BF836E74}" srcOrd="12" destOrd="0" presId="urn:microsoft.com/office/officeart/2005/8/layout/cycle5"/>
    <dgm:cxn modelId="{068EFB66-9043-4458-A4E0-0083C346C67E}" type="presParOf" srcId="{3251028F-888F-47EE-A395-F76A52C6C551}" destId="{48DDC7DF-2D08-4E5B-B8C2-C49C8B58F2F4}" srcOrd="13" destOrd="0" presId="urn:microsoft.com/office/officeart/2005/8/layout/cycle5"/>
    <dgm:cxn modelId="{2A6E2A83-7BDD-41EE-8F69-D8FE86BEB950}" type="presParOf" srcId="{3251028F-888F-47EE-A395-F76A52C6C551}" destId="{0F011265-F6EC-47AA-A35C-32BB4B7ACD60}" srcOrd="14" destOrd="0" presId="urn:microsoft.com/office/officeart/2005/8/layout/cycle5"/>
    <dgm:cxn modelId="{B967998F-AE99-4FC5-B0BF-6FF984074FDC}" type="presParOf" srcId="{3251028F-888F-47EE-A395-F76A52C6C551}" destId="{77D1FD57-F987-45BF-92F4-81FB874B3D1B}" srcOrd="15" destOrd="0" presId="urn:microsoft.com/office/officeart/2005/8/layout/cycle5"/>
    <dgm:cxn modelId="{55DC98BE-B8BC-46CC-B3BA-06C177F5BE56}" type="presParOf" srcId="{3251028F-888F-47EE-A395-F76A52C6C551}" destId="{97C53447-1CA2-49B2-9906-26F49435896F}" srcOrd="16" destOrd="0" presId="urn:microsoft.com/office/officeart/2005/8/layout/cycle5"/>
    <dgm:cxn modelId="{87E852CB-7D63-4F87-96E4-5291ADD5644C}" type="presParOf" srcId="{3251028F-888F-47EE-A395-F76A52C6C551}" destId="{4B9BF343-DCAD-4637-BAC7-C4FF51F30A92}" srcOrd="17" destOrd="0" presId="urn:microsoft.com/office/officeart/2005/8/layout/cycle5"/>
    <dgm:cxn modelId="{C3399936-A77E-46F0-9E50-7AE0B7993A73}" type="presParOf" srcId="{3251028F-888F-47EE-A395-F76A52C6C551}" destId="{317A6E60-0D7C-4457-8FE5-BCC25300C9FC}" srcOrd="18" destOrd="0" presId="urn:microsoft.com/office/officeart/2005/8/layout/cycle5"/>
    <dgm:cxn modelId="{E0828E68-F532-4D10-89EE-CE35AF7A0185}" type="presParOf" srcId="{3251028F-888F-47EE-A395-F76A52C6C551}" destId="{85E7A751-96EA-4677-9265-D7DBBB80DE25}" srcOrd="19" destOrd="0" presId="urn:microsoft.com/office/officeart/2005/8/layout/cycle5"/>
    <dgm:cxn modelId="{190703A0-1279-496A-9FE0-BC6B92BA0588}" type="presParOf" srcId="{3251028F-888F-47EE-A395-F76A52C6C551}" destId="{3169A6FA-06CE-407E-B085-9B4092C26D37}" srcOrd="2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5389B1-46A7-4C8D-84C9-B42FCFC896D5}" type="doc">
      <dgm:prSet loTypeId="urn:microsoft.com/office/officeart/2005/8/layout/chevronAccent+Icon" loCatId="process" qsTypeId="urn:microsoft.com/office/officeart/2005/8/quickstyle/simple1" qsCatId="simple" csTypeId="urn:microsoft.com/office/officeart/2005/8/colors/accent1_2" csCatId="accent1" phldr="1"/>
      <dgm:spPr/>
    </dgm:pt>
    <dgm:pt modelId="{20B5B858-7FDF-40AA-A577-74E210C68829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Идентификация производственных опасностей</a:t>
          </a:r>
          <a:endParaRPr lang="ru-RU" sz="1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F3097B-2C4F-4DF3-A3BA-384EB0BA0997}" type="parTrans" cxnId="{36E71D92-8438-49E4-A5EF-ABE89C025086}">
      <dgm:prSet/>
      <dgm:spPr/>
      <dgm:t>
        <a:bodyPr/>
        <a:lstStyle/>
        <a:p>
          <a:endParaRPr lang="ru-RU"/>
        </a:p>
      </dgm:t>
    </dgm:pt>
    <dgm:pt modelId="{4066D583-B5D5-4742-9453-562E048DD042}" type="sibTrans" cxnId="{36E71D92-8438-49E4-A5EF-ABE89C025086}">
      <dgm:prSet/>
      <dgm:spPr/>
      <dgm:t>
        <a:bodyPr/>
        <a:lstStyle/>
        <a:p>
          <a:endParaRPr lang="ru-RU"/>
        </a:p>
      </dgm:t>
    </dgm:pt>
    <dgm:pt modelId="{A069EB1B-A330-414D-9A9C-A7308D30E1A3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Оценка рисков</a:t>
          </a:r>
          <a:endParaRPr lang="ru-RU" sz="1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33D267-56B8-403F-A090-444167EA2259}" type="parTrans" cxnId="{1575BC6A-E851-4D56-81AD-CD1F3AC64618}">
      <dgm:prSet/>
      <dgm:spPr/>
      <dgm:t>
        <a:bodyPr/>
        <a:lstStyle/>
        <a:p>
          <a:endParaRPr lang="ru-RU"/>
        </a:p>
      </dgm:t>
    </dgm:pt>
    <dgm:pt modelId="{E6A40FC4-6B3B-4F94-A3F1-2471C7EB69F7}" type="sibTrans" cxnId="{1575BC6A-E851-4D56-81AD-CD1F3AC64618}">
      <dgm:prSet/>
      <dgm:spPr/>
      <dgm:t>
        <a:bodyPr/>
        <a:lstStyle/>
        <a:p>
          <a:endParaRPr lang="ru-RU"/>
        </a:p>
      </dgm:t>
    </dgm:pt>
    <dgm:pt modelId="{3ACD9B87-9055-42D7-B89A-46E23320A7C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Мероприятия по снижению риска</a:t>
          </a:r>
          <a:endParaRPr lang="ru-RU" sz="1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F91223-2FCD-4146-945E-34B085C3FB02}" type="sibTrans" cxnId="{6D1E8F1E-C604-480A-8B44-7F4BE2C6E510}">
      <dgm:prSet/>
      <dgm:spPr/>
      <dgm:t>
        <a:bodyPr/>
        <a:lstStyle/>
        <a:p>
          <a:endParaRPr lang="ru-RU"/>
        </a:p>
      </dgm:t>
    </dgm:pt>
    <dgm:pt modelId="{AED11D80-0109-43B0-8166-6657056B4C24}" type="parTrans" cxnId="{6D1E8F1E-C604-480A-8B44-7F4BE2C6E510}">
      <dgm:prSet/>
      <dgm:spPr/>
      <dgm:t>
        <a:bodyPr/>
        <a:lstStyle/>
        <a:p>
          <a:endParaRPr lang="ru-RU"/>
        </a:p>
      </dgm:t>
    </dgm:pt>
    <dgm:pt modelId="{F73AC2B6-FC8F-4972-ACE6-DC17B0F30432}" type="pres">
      <dgm:prSet presAssocID="{795389B1-46A7-4C8D-84C9-B42FCFC896D5}" presName="Name0" presStyleCnt="0">
        <dgm:presLayoutVars>
          <dgm:dir/>
          <dgm:resizeHandles val="exact"/>
        </dgm:presLayoutVars>
      </dgm:prSet>
      <dgm:spPr/>
    </dgm:pt>
    <dgm:pt modelId="{F70FD14B-240E-46E8-9A70-FA10AD0FCDE0}" type="pres">
      <dgm:prSet presAssocID="{20B5B858-7FDF-40AA-A577-74E210C68829}" presName="composite" presStyleCnt="0"/>
      <dgm:spPr/>
    </dgm:pt>
    <dgm:pt modelId="{A89DD0F1-127D-4B8A-BA60-D7037BB42D4D}" type="pres">
      <dgm:prSet presAssocID="{20B5B858-7FDF-40AA-A577-74E210C68829}" presName="bgChev" presStyleLbl="node1" presStyleIdx="0" presStyleCnt="3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5D7F7A19-F985-4E35-83E5-4CD7DD383876}" type="pres">
      <dgm:prSet presAssocID="{20B5B858-7FDF-40AA-A577-74E210C68829}" presName="txNode" presStyleLbl="fgAcc1" presStyleIdx="0" presStyleCnt="3" custScaleX="1201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D661B-AF7F-438F-95DE-424A1EF92F64}" type="pres">
      <dgm:prSet presAssocID="{4066D583-B5D5-4742-9453-562E048DD042}" presName="compositeSpace" presStyleCnt="0"/>
      <dgm:spPr/>
    </dgm:pt>
    <dgm:pt modelId="{265B0B7B-96D8-4BDF-80BB-2F57E54E8EBD}" type="pres">
      <dgm:prSet presAssocID="{A069EB1B-A330-414D-9A9C-A7308D30E1A3}" presName="composite" presStyleCnt="0"/>
      <dgm:spPr/>
    </dgm:pt>
    <dgm:pt modelId="{D3039B50-ACBF-4E8D-AD70-EE09B5582ECD}" type="pres">
      <dgm:prSet presAssocID="{A069EB1B-A330-414D-9A9C-A7308D30E1A3}" presName="bgChev" presStyleLbl="node1" presStyleIdx="1" presStyleCnt="3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ECE794D7-F02F-4EBA-9B75-E74C334BB115}" type="pres">
      <dgm:prSet presAssocID="{A069EB1B-A330-414D-9A9C-A7308D30E1A3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3B09E2-7599-4B2D-A44A-39E5ED47FDFF}" type="pres">
      <dgm:prSet presAssocID="{E6A40FC4-6B3B-4F94-A3F1-2471C7EB69F7}" presName="compositeSpace" presStyleCnt="0"/>
      <dgm:spPr/>
    </dgm:pt>
    <dgm:pt modelId="{21DAFA0E-3C60-48A9-8E71-F985EA97DD7B}" type="pres">
      <dgm:prSet presAssocID="{3ACD9B87-9055-42D7-B89A-46E23320A7CF}" presName="composite" presStyleCnt="0"/>
      <dgm:spPr/>
    </dgm:pt>
    <dgm:pt modelId="{E7CA756F-35F2-4518-A1A1-E6CFD9DDB8C6}" type="pres">
      <dgm:prSet presAssocID="{3ACD9B87-9055-42D7-B89A-46E23320A7CF}" presName="bgChev" presStyleLbl="node1" presStyleIdx="2" presStyleCnt="3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9703CF0A-A338-48CE-B271-970A45031E26}" type="pres">
      <dgm:prSet presAssocID="{3ACD9B87-9055-42D7-B89A-46E23320A7CF}" presName="txNode" presStyleLbl="fgAcc1" presStyleIdx="2" presStyleCnt="3" custLinFactNeighborX="456" custLinFactNeighborY="-12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03CC4A-5801-414D-A249-EB09AE000701}" type="presOf" srcId="{795389B1-46A7-4C8D-84C9-B42FCFC896D5}" destId="{F73AC2B6-FC8F-4972-ACE6-DC17B0F30432}" srcOrd="0" destOrd="0" presId="urn:microsoft.com/office/officeart/2005/8/layout/chevronAccent+Icon"/>
    <dgm:cxn modelId="{82D8F724-F64D-4A5C-8F0C-CE0B16030E4C}" type="presOf" srcId="{3ACD9B87-9055-42D7-B89A-46E23320A7CF}" destId="{9703CF0A-A338-48CE-B271-970A45031E26}" srcOrd="0" destOrd="0" presId="urn:microsoft.com/office/officeart/2005/8/layout/chevronAccent+Icon"/>
    <dgm:cxn modelId="{02A820CA-BB9D-4F77-B613-0E0E3093AA1E}" type="presOf" srcId="{A069EB1B-A330-414D-9A9C-A7308D30E1A3}" destId="{ECE794D7-F02F-4EBA-9B75-E74C334BB115}" srcOrd="0" destOrd="0" presId="urn:microsoft.com/office/officeart/2005/8/layout/chevronAccent+Icon"/>
    <dgm:cxn modelId="{36E71D92-8438-49E4-A5EF-ABE89C025086}" srcId="{795389B1-46A7-4C8D-84C9-B42FCFC896D5}" destId="{20B5B858-7FDF-40AA-A577-74E210C68829}" srcOrd="0" destOrd="0" parTransId="{45F3097B-2C4F-4DF3-A3BA-384EB0BA0997}" sibTransId="{4066D583-B5D5-4742-9453-562E048DD042}"/>
    <dgm:cxn modelId="{6D1E8F1E-C604-480A-8B44-7F4BE2C6E510}" srcId="{795389B1-46A7-4C8D-84C9-B42FCFC896D5}" destId="{3ACD9B87-9055-42D7-B89A-46E23320A7CF}" srcOrd="2" destOrd="0" parTransId="{AED11D80-0109-43B0-8166-6657056B4C24}" sibTransId="{8FF91223-2FCD-4146-945E-34B085C3FB02}"/>
    <dgm:cxn modelId="{7AD2F839-0A63-4218-9E4D-0D1458F781EC}" type="presOf" srcId="{20B5B858-7FDF-40AA-A577-74E210C68829}" destId="{5D7F7A19-F985-4E35-83E5-4CD7DD383876}" srcOrd="0" destOrd="0" presId="urn:microsoft.com/office/officeart/2005/8/layout/chevronAccent+Icon"/>
    <dgm:cxn modelId="{1575BC6A-E851-4D56-81AD-CD1F3AC64618}" srcId="{795389B1-46A7-4C8D-84C9-B42FCFC896D5}" destId="{A069EB1B-A330-414D-9A9C-A7308D30E1A3}" srcOrd="1" destOrd="0" parTransId="{7A33D267-56B8-403F-A090-444167EA2259}" sibTransId="{E6A40FC4-6B3B-4F94-A3F1-2471C7EB69F7}"/>
    <dgm:cxn modelId="{B8271544-D569-4D5D-85FD-B42D7B4EFF1C}" type="presParOf" srcId="{F73AC2B6-FC8F-4972-ACE6-DC17B0F30432}" destId="{F70FD14B-240E-46E8-9A70-FA10AD0FCDE0}" srcOrd="0" destOrd="0" presId="urn:microsoft.com/office/officeart/2005/8/layout/chevronAccent+Icon"/>
    <dgm:cxn modelId="{6FD3CD9B-75A9-4F9C-886E-6555F5825C91}" type="presParOf" srcId="{F70FD14B-240E-46E8-9A70-FA10AD0FCDE0}" destId="{A89DD0F1-127D-4B8A-BA60-D7037BB42D4D}" srcOrd="0" destOrd="0" presId="urn:microsoft.com/office/officeart/2005/8/layout/chevronAccent+Icon"/>
    <dgm:cxn modelId="{D227C62E-7D47-4C3B-B2F6-A0097EFFD58A}" type="presParOf" srcId="{F70FD14B-240E-46E8-9A70-FA10AD0FCDE0}" destId="{5D7F7A19-F985-4E35-83E5-4CD7DD383876}" srcOrd="1" destOrd="0" presId="urn:microsoft.com/office/officeart/2005/8/layout/chevronAccent+Icon"/>
    <dgm:cxn modelId="{464B72FB-342D-4115-B461-41FD7880564D}" type="presParOf" srcId="{F73AC2B6-FC8F-4972-ACE6-DC17B0F30432}" destId="{C5DD661B-AF7F-438F-95DE-424A1EF92F64}" srcOrd="1" destOrd="0" presId="urn:microsoft.com/office/officeart/2005/8/layout/chevronAccent+Icon"/>
    <dgm:cxn modelId="{AD5BD7FF-C43C-47C8-8B9A-2185448B8026}" type="presParOf" srcId="{F73AC2B6-FC8F-4972-ACE6-DC17B0F30432}" destId="{265B0B7B-96D8-4BDF-80BB-2F57E54E8EBD}" srcOrd="2" destOrd="0" presId="urn:microsoft.com/office/officeart/2005/8/layout/chevronAccent+Icon"/>
    <dgm:cxn modelId="{4F22F75D-E0B2-407C-B439-5D8F55259E85}" type="presParOf" srcId="{265B0B7B-96D8-4BDF-80BB-2F57E54E8EBD}" destId="{D3039B50-ACBF-4E8D-AD70-EE09B5582ECD}" srcOrd="0" destOrd="0" presId="urn:microsoft.com/office/officeart/2005/8/layout/chevronAccent+Icon"/>
    <dgm:cxn modelId="{865DE318-20C1-4688-A4F4-0AC22804DDE4}" type="presParOf" srcId="{265B0B7B-96D8-4BDF-80BB-2F57E54E8EBD}" destId="{ECE794D7-F02F-4EBA-9B75-E74C334BB115}" srcOrd="1" destOrd="0" presId="urn:microsoft.com/office/officeart/2005/8/layout/chevronAccent+Icon"/>
    <dgm:cxn modelId="{59B84EF9-B7E5-4DC1-981F-A04BFE531A91}" type="presParOf" srcId="{F73AC2B6-FC8F-4972-ACE6-DC17B0F30432}" destId="{333B09E2-7599-4B2D-A44A-39E5ED47FDFF}" srcOrd="3" destOrd="0" presId="urn:microsoft.com/office/officeart/2005/8/layout/chevronAccent+Icon"/>
    <dgm:cxn modelId="{3F7806A1-0B20-4A8C-9AE5-980B3112F0C5}" type="presParOf" srcId="{F73AC2B6-FC8F-4972-ACE6-DC17B0F30432}" destId="{21DAFA0E-3C60-48A9-8E71-F985EA97DD7B}" srcOrd="4" destOrd="0" presId="urn:microsoft.com/office/officeart/2005/8/layout/chevronAccent+Icon"/>
    <dgm:cxn modelId="{F33613CE-9093-476E-AB6A-02B341440799}" type="presParOf" srcId="{21DAFA0E-3C60-48A9-8E71-F985EA97DD7B}" destId="{E7CA756F-35F2-4518-A1A1-E6CFD9DDB8C6}" srcOrd="0" destOrd="0" presId="urn:microsoft.com/office/officeart/2005/8/layout/chevronAccent+Icon"/>
    <dgm:cxn modelId="{F0B34436-7638-4B82-900B-23611A2D5EDA}" type="presParOf" srcId="{21DAFA0E-3C60-48A9-8E71-F985EA97DD7B}" destId="{9703CF0A-A338-48CE-B271-970A45031E26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E6E27-F887-4BC6-9E82-26647B74BE18}">
      <dsp:nvSpPr>
        <dsp:cNvPr id="0" name=""/>
        <dsp:cNvSpPr/>
      </dsp:nvSpPr>
      <dsp:spPr>
        <a:xfrm>
          <a:off x="547938" y="166336"/>
          <a:ext cx="2349659" cy="2349659"/>
        </a:xfrm>
        <a:prstGeom prst="pie">
          <a:avLst>
            <a:gd name="adj1" fmla="val 16200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t" anchorCtr="1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0" algn="l"/>
            </a:tabLst>
          </a:pPr>
          <a:r>
            <a:rPr lang="en-US" sz="1400" b="1" kern="1200" dirty="0" smtClean="0"/>
            <a:t>PLAN-</a:t>
          </a:r>
          <a:r>
            <a:rPr lang="ru-RU" sz="1000" b="1" kern="1200" dirty="0" smtClean="0"/>
            <a:t>планируй</a:t>
          </a:r>
          <a:endParaRPr lang="ru-RU" sz="1400" b="1" kern="1200" dirty="0"/>
        </a:p>
      </dsp:txBody>
      <dsp:txXfrm>
        <a:off x="1795216" y="653331"/>
        <a:ext cx="867136" cy="643359"/>
      </dsp:txXfrm>
    </dsp:sp>
    <dsp:sp modelId="{4D346FF9-B67A-4075-9368-FE7B4E7ED983}">
      <dsp:nvSpPr>
        <dsp:cNvPr id="0" name=""/>
        <dsp:cNvSpPr/>
      </dsp:nvSpPr>
      <dsp:spPr>
        <a:xfrm>
          <a:off x="547938" y="245217"/>
          <a:ext cx="2349659" cy="2349659"/>
        </a:xfrm>
        <a:prstGeom prst="pie">
          <a:avLst>
            <a:gd name="adj1" fmla="val 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b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tabLst>
              <a:tab pos="0" algn="l"/>
            </a:tabLst>
          </a:pPr>
          <a:r>
            <a:rPr lang="en-US" sz="1400" b="1" kern="1200" dirty="0" smtClean="0"/>
            <a:t>DO</a:t>
          </a:r>
          <a:r>
            <a:rPr lang="ru-RU" sz="1000" b="1" kern="1200" dirty="0" smtClean="0"/>
            <a:t>-выполняй</a:t>
          </a:r>
          <a:endParaRPr lang="ru-RU" sz="1000" b="1" kern="1200" dirty="0"/>
        </a:p>
      </dsp:txBody>
      <dsp:txXfrm>
        <a:off x="1795216" y="1464523"/>
        <a:ext cx="867136" cy="643359"/>
      </dsp:txXfrm>
    </dsp:sp>
    <dsp:sp modelId="{ADF2440C-2657-445A-8CEC-C5F3CBD67BF9}">
      <dsp:nvSpPr>
        <dsp:cNvPr id="0" name=""/>
        <dsp:cNvSpPr/>
      </dsp:nvSpPr>
      <dsp:spPr>
        <a:xfrm>
          <a:off x="469056" y="245217"/>
          <a:ext cx="2349659" cy="2349659"/>
        </a:xfrm>
        <a:prstGeom prst="pie">
          <a:avLst>
            <a:gd name="adj1" fmla="val 5400000"/>
            <a:gd name="adj2" fmla="val 10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b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CHEK</a:t>
          </a:r>
          <a:r>
            <a:rPr lang="ru-RU" sz="1400" b="1" kern="1200" dirty="0" smtClean="0"/>
            <a:t>-</a:t>
          </a:r>
          <a:r>
            <a:rPr lang="ru-RU" sz="1000" b="1" kern="1200" dirty="0" smtClean="0"/>
            <a:t>проверяй</a:t>
          </a:r>
          <a:endParaRPr lang="ru-RU" altLang="ru-RU" sz="1400" b="1" kern="1200" dirty="0"/>
        </a:p>
      </dsp:txBody>
      <dsp:txXfrm>
        <a:off x="704302" y="1464523"/>
        <a:ext cx="867136" cy="643359"/>
      </dsp:txXfrm>
    </dsp:sp>
    <dsp:sp modelId="{CD0A3921-7811-4B1A-A493-ECE6E2A28F6E}">
      <dsp:nvSpPr>
        <dsp:cNvPr id="0" name=""/>
        <dsp:cNvSpPr/>
      </dsp:nvSpPr>
      <dsp:spPr>
        <a:xfrm>
          <a:off x="454371" y="166336"/>
          <a:ext cx="2349659" cy="2349659"/>
        </a:xfrm>
        <a:prstGeom prst="pie">
          <a:avLst>
            <a:gd name="adj1" fmla="val 108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ru-RU" sz="1400" b="1" kern="1200" dirty="0" smtClean="0"/>
            <a:t>ACT</a:t>
          </a:r>
          <a:r>
            <a:rPr lang="ru-RU" altLang="ru-RU" sz="1000" b="1" kern="1200" dirty="0" smtClean="0"/>
            <a:t>-действуй</a:t>
          </a:r>
          <a:endParaRPr lang="ru-RU" altLang="ru-RU" sz="1000" b="1" kern="1200" dirty="0"/>
        </a:p>
      </dsp:txBody>
      <dsp:txXfrm>
        <a:off x="689617" y="653331"/>
        <a:ext cx="867136" cy="643359"/>
      </dsp:txXfrm>
    </dsp:sp>
    <dsp:sp modelId="{79B64D27-68C5-40B3-BF7E-9C14988A7538}">
      <dsp:nvSpPr>
        <dsp:cNvPr id="0" name=""/>
        <dsp:cNvSpPr/>
      </dsp:nvSpPr>
      <dsp:spPr>
        <a:xfrm>
          <a:off x="402483" y="20881"/>
          <a:ext cx="2640570" cy="2640570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02521-E409-4889-901A-4BC18BD10253}">
      <dsp:nvSpPr>
        <dsp:cNvPr id="0" name=""/>
        <dsp:cNvSpPr/>
      </dsp:nvSpPr>
      <dsp:spPr>
        <a:xfrm>
          <a:off x="402483" y="99762"/>
          <a:ext cx="2640570" cy="2640570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DF53E3-0600-431B-8FBD-A0255E839A3A}">
      <dsp:nvSpPr>
        <dsp:cNvPr id="0" name=""/>
        <dsp:cNvSpPr/>
      </dsp:nvSpPr>
      <dsp:spPr>
        <a:xfrm>
          <a:off x="323601" y="99762"/>
          <a:ext cx="2640570" cy="2640570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2BA77A-FF2D-4930-9473-801470780378}">
      <dsp:nvSpPr>
        <dsp:cNvPr id="0" name=""/>
        <dsp:cNvSpPr/>
      </dsp:nvSpPr>
      <dsp:spPr>
        <a:xfrm>
          <a:off x="308916" y="20881"/>
          <a:ext cx="2640570" cy="2640570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3D552-148B-4F15-920A-2096AECFFA79}">
      <dsp:nvSpPr>
        <dsp:cNvPr id="0" name=""/>
        <dsp:cNvSpPr/>
      </dsp:nvSpPr>
      <dsp:spPr>
        <a:xfrm>
          <a:off x="2031768" y="0"/>
          <a:ext cx="1015884" cy="805497"/>
        </a:xfrm>
        <a:prstGeom prst="trapezoid">
          <a:avLst>
            <a:gd name="adj" fmla="val 63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Политика</a:t>
          </a:r>
          <a:endParaRPr lang="ru-RU" sz="1600" kern="1200" dirty="0"/>
        </a:p>
      </dsp:txBody>
      <dsp:txXfrm>
        <a:off x="2031768" y="0"/>
        <a:ext cx="1015884" cy="805497"/>
      </dsp:txXfrm>
    </dsp:sp>
    <dsp:sp modelId="{CD5013CD-0EEC-4665-BA20-4DD4D21A3391}">
      <dsp:nvSpPr>
        <dsp:cNvPr id="0" name=""/>
        <dsp:cNvSpPr/>
      </dsp:nvSpPr>
      <dsp:spPr>
        <a:xfrm>
          <a:off x="1523826" y="805497"/>
          <a:ext cx="2031768" cy="805497"/>
        </a:xfrm>
        <a:prstGeom prst="trapezoid">
          <a:avLst>
            <a:gd name="adj" fmla="val 63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58A1F"/>
              </a:solidFill>
            </a:rPr>
            <a:t>Кодекс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58A1F"/>
              </a:solidFill>
            </a:rPr>
            <a:t>СУ ОТ, ПБ и ООС</a:t>
          </a:r>
          <a:endParaRPr lang="ru-RU" sz="1600" b="1" kern="1200" dirty="0">
            <a:solidFill>
              <a:srgbClr val="F58A1F"/>
            </a:solidFill>
          </a:endParaRPr>
        </a:p>
      </dsp:txBody>
      <dsp:txXfrm>
        <a:off x="1879386" y="805497"/>
        <a:ext cx="1320649" cy="805497"/>
      </dsp:txXfrm>
    </dsp:sp>
    <dsp:sp modelId="{7DBE1B98-6277-46E9-989F-8C7BED856D32}">
      <dsp:nvSpPr>
        <dsp:cNvPr id="0" name=""/>
        <dsp:cNvSpPr/>
      </dsp:nvSpPr>
      <dsp:spPr>
        <a:xfrm>
          <a:off x="1015884" y="1610995"/>
          <a:ext cx="3047653" cy="805497"/>
        </a:xfrm>
        <a:prstGeom prst="trapezoid">
          <a:avLst>
            <a:gd name="adj" fmla="val 63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Корпоративные стандарты</a:t>
          </a:r>
          <a:endParaRPr lang="ru-RU" sz="1600" kern="1200" dirty="0"/>
        </a:p>
      </dsp:txBody>
      <dsp:txXfrm>
        <a:off x="1549223" y="1610995"/>
        <a:ext cx="1980974" cy="805497"/>
      </dsp:txXfrm>
    </dsp:sp>
    <dsp:sp modelId="{79E1A7CC-C9E9-4B54-AA4B-FFD697D95185}">
      <dsp:nvSpPr>
        <dsp:cNvPr id="0" name=""/>
        <dsp:cNvSpPr/>
      </dsp:nvSpPr>
      <dsp:spPr>
        <a:xfrm>
          <a:off x="507942" y="2416492"/>
          <a:ext cx="4063537" cy="805497"/>
        </a:xfrm>
        <a:prstGeom prst="trapezoid">
          <a:avLst>
            <a:gd name="adj" fmla="val 63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ea typeface="+mn-ea"/>
              <a:cs typeface="Arial" pitchFamily="34" charset="0"/>
            </a:rPr>
            <a:t>Нормативные требования, Процедуры и рабочие инструкции предприятий</a:t>
          </a:r>
          <a:endParaRPr lang="ru-RU" sz="1600" kern="1200" dirty="0"/>
        </a:p>
      </dsp:txBody>
      <dsp:txXfrm>
        <a:off x="1219061" y="2416492"/>
        <a:ext cx="2641299" cy="805497"/>
      </dsp:txXfrm>
    </dsp:sp>
    <dsp:sp modelId="{BAF053E5-1343-4B2B-8862-98FDDC1BB4C9}">
      <dsp:nvSpPr>
        <dsp:cNvPr id="0" name=""/>
        <dsp:cNvSpPr/>
      </dsp:nvSpPr>
      <dsp:spPr>
        <a:xfrm>
          <a:off x="0" y="3221990"/>
          <a:ext cx="5079421" cy="805497"/>
        </a:xfrm>
        <a:prstGeom prst="trapezoid">
          <a:avLst>
            <a:gd name="adj" fmla="val 63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itchFamily="34" charset="0"/>
              <a:ea typeface="+mn-ea"/>
              <a:cs typeface="Arial" pitchFamily="34" charset="0"/>
            </a:rPr>
            <a:t>Формы и записи предприятий, реестры, перечни и отчетность</a:t>
          </a:r>
          <a:endParaRPr lang="ru-RU" sz="1600" kern="1200" dirty="0"/>
        </a:p>
      </dsp:txBody>
      <dsp:txXfrm>
        <a:off x="888898" y="3221990"/>
        <a:ext cx="3301624" cy="8054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0CD18-587C-4E10-854B-291E9216D58A}">
      <dsp:nvSpPr>
        <dsp:cNvPr id="0" name=""/>
        <dsp:cNvSpPr/>
      </dsp:nvSpPr>
      <dsp:spPr>
        <a:xfrm>
          <a:off x="1916070" y="1000764"/>
          <a:ext cx="2319855" cy="2319855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smtClean="0">
              <a:ln/>
            </a:rPr>
            <a:t>Управление рисками</a:t>
          </a:r>
          <a:endParaRPr lang="ru-RU" sz="2200" kern="1200" dirty="0">
            <a:ln/>
          </a:endParaRPr>
        </a:p>
      </dsp:txBody>
      <dsp:txXfrm>
        <a:off x="2255805" y="1340499"/>
        <a:ext cx="1640385" cy="1640385"/>
      </dsp:txXfrm>
    </dsp:sp>
    <dsp:sp modelId="{83A14AE8-25CA-464E-8ED3-8EC37B3542CE}">
      <dsp:nvSpPr>
        <dsp:cNvPr id="0" name=""/>
        <dsp:cNvSpPr/>
      </dsp:nvSpPr>
      <dsp:spPr>
        <a:xfrm>
          <a:off x="2496034" y="71573"/>
          <a:ext cx="1159927" cy="115992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smtClean="0">
              <a:ln/>
            </a:rPr>
            <a:t>Идентификация факторов риска</a:t>
          </a:r>
          <a:endParaRPr lang="ru-RU" sz="800" kern="1200" dirty="0">
            <a:ln/>
          </a:endParaRPr>
        </a:p>
      </dsp:txBody>
      <dsp:txXfrm>
        <a:off x="2665901" y="241440"/>
        <a:ext cx="820193" cy="820193"/>
      </dsp:txXfrm>
    </dsp:sp>
    <dsp:sp modelId="{056A3E05-D4EF-488F-AB8F-A6A748B32531}">
      <dsp:nvSpPr>
        <dsp:cNvPr id="0" name=""/>
        <dsp:cNvSpPr/>
      </dsp:nvSpPr>
      <dsp:spPr>
        <a:xfrm>
          <a:off x="3931326" y="1114373"/>
          <a:ext cx="1159927" cy="115992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smtClean="0">
              <a:ln/>
            </a:rPr>
            <a:t>Оценка риска</a:t>
          </a:r>
          <a:endParaRPr lang="ru-RU" sz="800" kern="1200" dirty="0">
            <a:ln/>
          </a:endParaRPr>
        </a:p>
      </dsp:txBody>
      <dsp:txXfrm>
        <a:off x="4101193" y="1284240"/>
        <a:ext cx="820193" cy="820193"/>
      </dsp:txXfrm>
    </dsp:sp>
    <dsp:sp modelId="{3C3F7F40-5B24-427D-BCC7-99A8EFB7907E}">
      <dsp:nvSpPr>
        <dsp:cNvPr id="0" name=""/>
        <dsp:cNvSpPr/>
      </dsp:nvSpPr>
      <dsp:spPr>
        <a:xfrm>
          <a:off x="3383093" y="2801661"/>
          <a:ext cx="1159927" cy="115992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smtClean="0">
              <a:ln/>
            </a:rPr>
            <a:t>Разработка мероприятий</a:t>
          </a:r>
          <a:endParaRPr lang="ru-RU" sz="800" kern="1200" dirty="0">
            <a:ln/>
          </a:endParaRPr>
        </a:p>
      </dsp:txBody>
      <dsp:txXfrm>
        <a:off x="3552960" y="2971528"/>
        <a:ext cx="820193" cy="820193"/>
      </dsp:txXfrm>
    </dsp:sp>
    <dsp:sp modelId="{D3BD37CA-1A8B-4597-994C-41D996998598}">
      <dsp:nvSpPr>
        <dsp:cNvPr id="0" name=""/>
        <dsp:cNvSpPr/>
      </dsp:nvSpPr>
      <dsp:spPr>
        <a:xfrm>
          <a:off x="1608974" y="2801661"/>
          <a:ext cx="1159927" cy="115992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smtClean="0">
              <a:ln/>
            </a:rPr>
            <a:t>Мониторинг и контроль</a:t>
          </a:r>
          <a:endParaRPr lang="ru-RU" sz="800" kern="1200" dirty="0">
            <a:ln/>
          </a:endParaRPr>
        </a:p>
      </dsp:txBody>
      <dsp:txXfrm>
        <a:off x="1778841" y="2971528"/>
        <a:ext cx="820193" cy="820193"/>
      </dsp:txXfrm>
    </dsp:sp>
    <dsp:sp modelId="{87308D49-1A46-4456-BF0A-0E46F82532A5}">
      <dsp:nvSpPr>
        <dsp:cNvPr id="0" name=""/>
        <dsp:cNvSpPr/>
      </dsp:nvSpPr>
      <dsp:spPr>
        <a:xfrm>
          <a:off x="1060741" y="1114373"/>
          <a:ext cx="1159927" cy="115992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>
              <a:ln/>
            </a:rPr>
            <a:t>Планирование управления рисками</a:t>
          </a:r>
          <a:endParaRPr lang="ru-RU" sz="800" kern="1200" dirty="0">
            <a:ln/>
          </a:endParaRPr>
        </a:p>
      </dsp:txBody>
      <dsp:txXfrm>
        <a:off x="1230608" y="1284240"/>
        <a:ext cx="820193" cy="8201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3D552-148B-4F15-920A-2096AECFFA79}">
      <dsp:nvSpPr>
        <dsp:cNvPr id="0" name=""/>
        <dsp:cNvSpPr/>
      </dsp:nvSpPr>
      <dsp:spPr>
        <a:xfrm>
          <a:off x="1945034" y="0"/>
          <a:ext cx="972517" cy="750225"/>
        </a:xfrm>
        <a:prstGeom prst="trapezoid">
          <a:avLst>
            <a:gd name="adj" fmla="val 648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Политика</a:t>
          </a:r>
          <a:endParaRPr lang="ru-RU" sz="1500" kern="1200" dirty="0"/>
        </a:p>
      </dsp:txBody>
      <dsp:txXfrm>
        <a:off x="1945034" y="0"/>
        <a:ext cx="972517" cy="750225"/>
      </dsp:txXfrm>
    </dsp:sp>
    <dsp:sp modelId="{CD5013CD-0EEC-4665-BA20-4DD4D21A3391}">
      <dsp:nvSpPr>
        <dsp:cNvPr id="0" name=""/>
        <dsp:cNvSpPr/>
      </dsp:nvSpPr>
      <dsp:spPr>
        <a:xfrm>
          <a:off x="1458775" y="750225"/>
          <a:ext cx="1945034" cy="750225"/>
        </a:xfrm>
        <a:prstGeom prst="trapezoid">
          <a:avLst>
            <a:gd name="adj" fmla="val 648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>
              <a:solidFill>
                <a:schemeClr val="tx1"/>
              </a:solidFill>
            </a:rPr>
            <a:t>Кодекс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>
              <a:solidFill>
                <a:schemeClr val="tx1"/>
              </a:solidFill>
            </a:rPr>
            <a:t>СУ ОТ, ПБ и ООС</a:t>
          </a:r>
          <a:endParaRPr lang="ru-RU" sz="1500" b="0" kern="1200" dirty="0">
            <a:solidFill>
              <a:schemeClr val="tx1"/>
            </a:solidFill>
          </a:endParaRPr>
        </a:p>
      </dsp:txBody>
      <dsp:txXfrm>
        <a:off x="1799156" y="750225"/>
        <a:ext cx="1264272" cy="750225"/>
      </dsp:txXfrm>
    </dsp:sp>
    <dsp:sp modelId="{7DBE1B98-6277-46E9-989F-8C7BED856D32}">
      <dsp:nvSpPr>
        <dsp:cNvPr id="0" name=""/>
        <dsp:cNvSpPr/>
      </dsp:nvSpPr>
      <dsp:spPr>
        <a:xfrm>
          <a:off x="972516" y="1500451"/>
          <a:ext cx="2917551" cy="750225"/>
        </a:xfrm>
        <a:prstGeom prst="trapezoid">
          <a:avLst>
            <a:gd name="adj" fmla="val 648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Корпоративные стандарты</a:t>
          </a:r>
          <a:endParaRPr lang="ru-RU" sz="1500" kern="1200" dirty="0"/>
        </a:p>
      </dsp:txBody>
      <dsp:txXfrm>
        <a:off x="1483088" y="1500451"/>
        <a:ext cx="1896408" cy="750225"/>
      </dsp:txXfrm>
    </dsp:sp>
    <dsp:sp modelId="{79E1A7CC-C9E9-4B54-AA4B-FFD697D95185}">
      <dsp:nvSpPr>
        <dsp:cNvPr id="0" name=""/>
        <dsp:cNvSpPr/>
      </dsp:nvSpPr>
      <dsp:spPr>
        <a:xfrm>
          <a:off x="486258" y="2250677"/>
          <a:ext cx="3890068" cy="750225"/>
        </a:xfrm>
        <a:prstGeom prst="trapezoid">
          <a:avLst>
            <a:gd name="adj" fmla="val 648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rPr>
            <a:t>Нормативные требования, Процедуры и рабочие инструкции предприятий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167020" y="2250677"/>
        <a:ext cx="2528544" cy="750225"/>
      </dsp:txXfrm>
    </dsp:sp>
    <dsp:sp modelId="{BAF053E5-1343-4B2B-8862-98FDDC1BB4C9}">
      <dsp:nvSpPr>
        <dsp:cNvPr id="0" name=""/>
        <dsp:cNvSpPr/>
      </dsp:nvSpPr>
      <dsp:spPr>
        <a:xfrm>
          <a:off x="0" y="3000903"/>
          <a:ext cx="4862585" cy="750225"/>
        </a:xfrm>
        <a:prstGeom prst="trapezoid">
          <a:avLst>
            <a:gd name="adj" fmla="val 648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Arial" pitchFamily="34" charset="0"/>
              <a:ea typeface="+mn-ea"/>
              <a:cs typeface="Arial" pitchFamily="34" charset="0"/>
            </a:rPr>
            <a:t>Формы и записи предприятий, реестры, перечни и отчетность</a:t>
          </a:r>
          <a:endParaRPr lang="ru-RU" sz="1500" kern="1200" dirty="0"/>
        </a:p>
      </dsp:txBody>
      <dsp:txXfrm>
        <a:off x="850952" y="3000903"/>
        <a:ext cx="3160680" cy="7502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3D552-148B-4F15-920A-2096AECFFA79}">
      <dsp:nvSpPr>
        <dsp:cNvPr id="0" name=""/>
        <dsp:cNvSpPr/>
      </dsp:nvSpPr>
      <dsp:spPr>
        <a:xfrm>
          <a:off x="1945004" y="0"/>
          <a:ext cx="972502" cy="750252"/>
        </a:xfrm>
        <a:prstGeom prst="trapezoid">
          <a:avLst>
            <a:gd name="adj" fmla="val 648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Политика</a:t>
          </a:r>
          <a:endParaRPr lang="ru-RU" sz="1500" kern="1200" dirty="0"/>
        </a:p>
      </dsp:txBody>
      <dsp:txXfrm>
        <a:off x="1945004" y="0"/>
        <a:ext cx="972502" cy="750252"/>
      </dsp:txXfrm>
    </dsp:sp>
    <dsp:sp modelId="{CD5013CD-0EEC-4665-BA20-4DD4D21A3391}">
      <dsp:nvSpPr>
        <dsp:cNvPr id="0" name=""/>
        <dsp:cNvSpPr/>
      </dsp:nvSpPr>
      <dsp:spPr>
        <a:xfrm>
          <a:off x="1458753" y="750252"/>
          <a:ext cx="1945004" cy="750252"/>
        </a:xfrm>
        <a:prstGeom prst="trapezoid">
          <a:avLst>
            <a:gd name="adj" fmla="val 648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>
              <a:solidFill>
                <a:schemeClr val="tx1"/>
              </a:solidFill>
            </a:rPr>
            <a:t>Кодекс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 smtClean="0">
              <a:solidFill>
                <a:schemeClr val="tx1"/>
              </a:solidFill>
            </a:rPr>
            <a:t>СУ ОТ, ПБ и ООС</a:t>
          </a:r>
          <a:endParaRPr lang="ru-RU" sz="1500" b="0" kern="1200" dirty="0">
            <a:solidFill>
              <a:schemeClr val="tx1"/>
            </a:solidFill>
          </a:endParaRPr>
        </a:p>
      </dsp:txBody>
      <dsp:txXfrm>
        <a:off x="1799129" y="750252"/>
        <a:ext cx="1264253" cy="750252"/>
      </dsp:txXfrm>
    </dsp:sp>
    <dsp:sp modelId="{7DBE1B98-6277-46E9-989F-8C7BED856D32}">
      <dsp:nvSpPr>
        <dsp:cNvPr id="0" name=""/>
        <dsp:cNvSpPr/>
      </dsp:nvSpPr>
      <dsp:spPr>
        <a:xfrm>
          <a:off x="972502" y="1500505"/>
          <a:ext cx="2917507" cy="750252"/>
        </a:xfrm>
        <a:prstGeom prst="trapezoid">
          <a:avLst>
            <a:gd name="adj" fmla="val 648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Корпоративные стандарты</a:t>
          </a:r>
          <a:endParaRPr lang="ru-RU" sz="1500" kern="1200" dirty="0"/>
        </a:p>
      </dsp:txBody>
      <dsp:txXfrm>
        <a:off x="1483066" y="1500505"/>
        <a:ext cx="1896379" cy="750252"/>
      </dsp:txXfrm>
    </dsp:sp>
    <dsp:sp modelId="{79E1A7CC-C9E9-4B54-AA4B-FFD697D95185}">
      <dsp:nvSpPr>
        <dsp:cNvPr id="0" name=""/>
        <dsp:cNvSpPr/>
      </dsp:nvSpPr>
      <dsp:spPr>
        <a:xfrm>
          <a:off x="486251" y="2250757"/>
          <a:ext cx="3890009" cy="750252"/>
        </a:xfrm>
        <a:prstGeom prst="trapezoid">
          <a:avLst>
            <a:gd name="adj" fmla="val 64812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>
            <a:solidFill>
              <a:schemeClr val="bg1"/>
            </a:solidFill>
          </a:endParaRPr>
        </a:p>
      </dsp:txBody>
      <dsp:txXfrm>
        <a:off x="1167002" y="2250757"/>
        <a:ext cx="2528506" cy="750252"/>
      </dsp:txXfrm>
    </dsp:sp>
    <dsp:sp modelId="{BAF053E5-1343-4B2B-8862-98FDDC1BB4C9}">
      <dsp:nvSpPr>
        <dsp:cNvPr id="0" name=""/>
        <dsp:cNvSpPr/>
      </dsp:nvSpPr>
      <dsp:spPr>
        <a:xfrm>
          <a:off x="0" y="3001010"/>
          <a:ext cx="4862511" cy="750252"/>
        </a:xfrm>
        <a:prstGeom prst="trapezoid">
          <a:avLst>
            <a:gd name="adj" fmla="val 64812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ea typeface="+mn-ea"/>
              <a:cs typeface="Arial" pitchFamily="34" charset="0"/>
            </a:rPr>
            <a:t>Законодательство РФ</a:t>
          </a:r>
          <a:endParaRPr lang="ru-RU" sz="1800" b="1" kern="1200" dirty="0"/>
        </a:p>
      </dsp:txBody>
      <dsp:txXfrm>
        <a:off x="850939" y="3001010"/>
        <a:ext cx="3160632" cy="7502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Уголковый процесс со смещением"/>
  <dgm:desc val="Служит для отображения последовательных этапов задачи, процесса или рабочего процесса, а также для акцентирования внимания на движении или направлении. Лучше всего подходит для размещения минимального количества текста уровня 1 или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549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541" y="0"/>
            <a:ext cx="2944548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algn="r"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9040"/>
            <a:ext cx="2944549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541" y="9379040"/>
            <a:ext cx="2944548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algn="r" defTabSz="919860" eaLnBrk="1" hangingPunct="1">
              <a:defRPr sz="1200" b="0"/>
            </a:lvl1pPr>
          </a:lstStyle>
          <a:p>
            <a:pPr>
              <a:defRPr/>
            </a:pPr>
            <a:fld id="{BAA5A9B4-4E32-6A47-8ACE-9EB2FFE142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0897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549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541" y="0"/>
            <a:ext cx="2944548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algn="r"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7075" y="741363"/>
            <a:ext cx="534670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4" y="4690308"/>
            <a:ext cx="5437188" cy="4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9040"/>
            <a:ext cx="2944549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541" y="9379040"/>
            <a:ext cx="2944548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algn="r" defTabSz="919860" eaLnBrk="1" hangingPunct="1">
              <a:defRPr sz="1200" b="0"/>
            </a:lvl1pPr>
          </a:lstStyle>
          <a:p>
            <a:pPr>
              <a:defRPr/>
            </a:pPr>
            <a:fld id="{D525DAC7-42CB-CD4F-B305-CDEAF14C2D7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4013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59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91828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9681" indent="-284493" defTabSz="91828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7971" indent="-227594" defTabSz="91828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4740" indent="-227594" defTabSz="91828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49928" indent="-227594" defTabSz="91828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05117" indent="-227594" defTabSz="91828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0305" indent="-227594" defTabSz="91828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15493" indent="-227594" defTabSz="91828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70682" indent="-227594" defTabSz="91828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D7529FC6-F03A-6A46-86E2-E5A4E4DA839B}" type="slidenum">
              <a:rPr lang="ru-RU" altLang="ru-RU" smtClean="0"/>
              <a:pPr eaLnBrk="1" hangingPunct="1">
                <a:spcBef>
                  <a:spcPct val="0"/>
                </a:spcBef>
                <a:defRPr/>
              </a:pPr>
              <a:t>2</a:t>
            </a:fld>
            <a:endParaRPr lang="ru-RU" altLang="ru-RU" smtClean="0"/>
          </a:p>
        </p:txBody>
      </p:sp>
      <p:sp>
        <p:nvSpPr>
          <p:cNvPr id="2150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5488" y="739775"/>
            <a:ext cx="5348287" cy="3703638"/>
          </a:xfrm>
          <a:ln/>
        </p:spPr>
      </p:sp>
      <p:sp>
        <p:nvSpPr>
          <p:cNvPr id="21508" name="Заметки 2"/>
          <p:cNvSpPr>
            <a:spLocks noGrp="1"/>
          </p:cNvSpPr>
          <p:nvPr>
            <p:ph type="body" idx="1"/>
          </p:nvPr>
        </p:nvSpPr>
        <p:spPr>
          <a:xfrm>
            <a:off x="680244" y="4690308"/>
            <a:ext cx="5437188" cy="444428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0664" tIns="45332" rIns="90664" bIns="45332"/>
          <a:lstStyle/>
          <a:p>
            <a:pPr eaLnBrk="1" hangingPunct="1">
              <a:spcBef>
                <a:spcPct val="0"/>
              </a:spcBef>
              <a:defRPr/>
            </a:pPr>
            <a:endParaRPr lang="ru-RU" altLang="ru-RU"/>
          </a:p>
        </p:txBody>
      </p:sp>
      <p:sp>
        <p:nvSpPr>
          <p:cNvPr id="17412" name="Номер слайда 3"/>
          <p:cNvSpPr txBox="1">
            <a:spLocks noGrp="1"/>
          </p:cNvSpPr>
          <p:nvPr/>
        </p:nvSpPr>
        <p:spPr bwMode="auto">
          <a:xfrm>
            <a:off x="3851541" y="9380616"/>
            <a:ext cx="2944548" cy="49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664" tIns="45332" rIns="90664" bIns="45332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73E4ABE-4E76-F344-929A-6695C7D1FB10}" type="slidenum">
              <a:rPr lang="ru-RU" altLang="ru-RU" b="0">
                <a:latin typeface="Calibri" charset="0"/>
              </a:rPr>
              <a:pPr algn="r" eaLnBrk="1" hangingPunct="1">
                <a:spcBef>
                  <a:spcPct val="0"/>
                </a:spcBef>
              </a:pPr>
              <a:t>2</a:t>
            </a:fld>
            <a:endParaRPr lang="ru-RU" altLang="ru-RU" b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120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81" y="-128016"/>
            <a:ext cx="10062914" cy="7114032"/>
          </a:xfrm>
          <a:prstGeom prst="rect">
            <a:avLst/>
          </a:prstGeom>
        </p:spPr>
      </p:pic>
      <p:sp>
        <p:nvSpPr>
          <p:cNvPr id="19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557528" y="4029037"/>
            <a:ext cx="8356468" cy="73957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100200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charset="0"/>
              <a:buNone/>
              <a:tabLst/>
              <a:defRPr sz="1800" b="1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 marL="377491" indent="0">
              <a:buNone/>
              <a:defRPr sz="1500">
                <a:latin typeface="Adobe Hebrew"/>
                <a:cs typeface="Adobe Hebrew"/>
              </a:defRPr>
            </a:lvl2pPr>
            <a:lvl3pPr marL="760202" indent="0">
              <a:buNone/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7527" y="5594992"/>
            <a:ext cx="6721885" cy="348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0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557527" y="4836348"/>
            <a:ext cx="6721885" cy="67735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1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557527" y="6354138"/>
            <a:ext cx="6721885" cy="3137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0" spc="0" baseline="0">
                <a:solidFill>
                  <a:srgbClr val="008080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48333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87063-7079-A84A-BE54-170D33447E5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52220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</p:spPr>
        <p:txBody>
          <a:bodyPr anchor="t"/>
          <a:lstStyle>
            <a:lvl1pPr algn="l">
              <a:defRPr sz="18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119" indent="0">
              <a:buNone/>
              <a:defRPr sz="1800"/>
            </a:lvl2pPr>
            <a:lvl3pPr marL="914239" indent="0">
              <a:buNone/>
              <a:defRPr sz="1600"/>
            </a:lvl3pPr>
            <a:lvl4pPr marL="1371358" indent="0">
              <a:buNone/>
              <a:defRPr sz="1400"/>
            </a:lvl4pPr>
            <a:lvl5pPr marL="1828477" indent="0">
              <a:buNone/>
              <a:defRPr sz="1400"/>
            </a:lvl5pPr>
            <a:lvl6pPr marL="2285596" indent="0">
              <a:buNone/>
              <a:defRPr sz="1400"/>
            </a:lvl6pPr>
            <a:lvl7pPr marL="2742716" indent="0">
              <a:buNone/>
              <a:defRPr sz="1400"/>
            </a:lvl7pPr>
            <a:lvl8pPr marL="3199835" indent="0">
              <a:buNone/>
              <a:defRPr sz="1400"/>
            </a:lvl8pPr>
            <a:lvl9pPr marL="365695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D90D8-A3AD-D64D-A93D-7972EFF31DE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22549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397002"/>
            <a:ext cx="4375150" cy="47339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 b="0"/>
            </a:lvl4pPr>
            <a:lvl5pPr>
              <a:defRPr sz="12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397002"/>
            <a:ext cx="4375150" cy="4733925"/>
          </a:xfrm>
        </p:spPr>
        <p:txBody>
          <a:bodyPr/>
          <a:lstStyle>
            <a:lvl1pPr marL="341313" indent="-341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5838" indent="-2921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5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90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7025" indent="-314325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F4E57-EBAA-5440-BE8D-A5FCB8E21BA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6186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725" y="0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D3447-CCEC-244F-A93E-51FDF952BA3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21515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F668-C657-B34D-9FD9-A50672C6C47C}" type="slidenum">
              <a:rPr lang="ru-RU" altLang="en-US"/>
              <a:pPr>
                <a:defRPr/>
              </a:pPr>
              <a:t>‹#›</a:t>
            </a:fld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164287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7EF19-63BE-7F4B-B437-207F184B798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952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1123950"/>
            <a:ext cx="5537729" cy="50022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2" y="1435101"/>
            <a:ext cx="3259006" cy="4691063"/>
          </a:xfrm>
        </p:spPr>
        <p:txBody>
          <a:bodyPr/>
          <a:lstStyle>
            <a:lvl1pPr marL="0" indent="0">
              <a:buNone/>
              <a:defRPr sz="12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66FD7-F6A5-9E4C-A356-7D64F09D2F2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9921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pPr lvl="0"/>
            <a:r>
              <a:rPr lang="ru-RU" noProof="0" smtClean="0"/>
              <a:t>Чтобы добавить рисунок, перетащите его на заполнитель или щелкните значок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9F611-11B2-A149-BB42-73F75CE6334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8248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A2607-A910-DE4C-84AF-D7042F0728CC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8341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185739"/>
            <a:ext cx="2228850" cy="59451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185739"/>
            <a:ext cx="6521450" cy="59451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2C224-4125-3D4A-B5F7-E3442D19B48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01582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3700"/>
            <a:ext cx="9906000" cy="604300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-76200"/>
            <a:ext cx="9174163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dirty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397000"/>
            <a:ext cx="8915400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2701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08080"/>
                </a:solidFill>
              </a:defRPr>
            </a:lvl1pPr>
          </a:lstStyle>
          <a:p>
            <a:pPr>
              <a:defRPr/>
            </a:pPr>
            <a:fld id="{A73BE31E-C5C6-ED4F-A653-1E261160CB2D}" type="slidenum">
              <a:rPr lang="ru-RU" altLang="en-US" smtClean="0"/>
              <a:pPr>
                <a:defRPr/>
              </a:pPr>
              <a:t>‹#›</a:t>
            </a:fld>
            <a:endParaRPr lang="ru-RU" altLang="en-US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10077450" y="109538"/>
            <a:ext cx="663575" cy="582612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10077450" y="1274763"/>
            <a:ext cx="663575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10077450" y="692150"/>
            <a:ext cx="663575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153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204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10077450" y="4508500"/>
            <a:ext cx="663575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229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</p:txBody>
      </p:sp>
      <p:sp>
        <p:nvSpPr>
          <p:cNvPr id="20" name="Прямоугольник 19"/>
          <p:cNvSpPr/>
          <p:nvPr userDrawn="1"/>
        </p:nvSpPr>
        <p:spPr>
          <a:xfrm>
            <a:off x="10077450" y="2182813"/>
            <a:ext cx="663575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10077450" y="2760663"/>
            <a:ext cx="663575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178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210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216</a:t>
            </a:r>
          </a:p>
        </p:txBody>
      </p:sp>
      <p:sp>
        <p:nvSpPr>
          <p:cNvPr id="22" name="Прямоугольник 21"/>
          <p:cNvSpPr/>
          <p:nvPr userDrawn="1"/>
        </p:nvSpPr>
        <p:spPr>
          <a:xfrm>
            <a:off x="10077450" y="3343275"/>
            <a:ext cx="663575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255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192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0</a:t>
            </a:r>
          </a:p>
        </p:txBody>
      </p:sp>
      <p:sp>
        <p:nvSpPr>
          <p:cNvPr id="23" name="Прямоугольник 22"/>
          <p:cNvSpPr/>
          <p:nvPr userDrawn="1"/>
        </p:nvSpPr>
        <p:spPr>
          <a:xfrm>
            <a:off x="10077450" y="3925888"/>
            <a:ext cx="663575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192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</p:txBody>
      </p:sp>
      <p:sp>
        <p:nvSpPr>
          <p:cNvPr id="24" name="Прямоугольник 23"/>
          <p:cNvSpPr/>
          <p:nvPr userDrawn="1"/>
        </p:nvSpPr>
        <p:spPr>
          <a:xfrm>
            <a:off x="10077450" y="5091113"/>
            <a:ext cx="663575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10077450" y="5675313"/>
            <a:ext cx="663575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245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138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31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5pPr>
      <a:lvl6pPr marL="457119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6pPr>
      <a:lvl7pPr marL="914239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7pPr>
      <a:lvl8pPr marL="1371358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8pPr>
      <a:lvl9pPr marL="1828477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0563" indent="-346075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charset="2"/>
        <a:buChar char="§"/>
        <a:defRPr sz="1600">
          <a:solidFill>
            <a:schemeClr val="tx1"/>
          </a:solidFill>
          <a:latin typeface="+mn-lt"/>
        </a:defRPr>
      </a:lvl2pPr>
      <a:lvl3pPr marL="985838" indent="-2921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charset="2"/>
        <a:buChar char="§"/>
        <a:defRPr sz="1500">
          <a:solidFill>
            <a:schemeClr val="tx1"/>
          </a:solidFill>
          <a:latin typeface="+mn-lt"/>
        </a:defRPr>
      </a:lvl3pPr>
      <a:lvl4pPr marL="1279525" indent="-2905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charset="2"/>
        <a:buChar char="§"/>
        <a:defRPr sz="1200">
          <a:solidFill>
            <a:schemeClr val="tx1"/>
          </a:solidFill>
          <a:latin typeface="+mn-lt"/>
        </a:defRPr>
      </a:lvl4pPr>
      <a:lvl5pPr marL="1597025" indent="-314325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charset="2"/>
        <a:buChar char="§"/>
        <a:defRPr sz="1200">
          <a:solidFill>
            <a:schemeClr val="tx1"/>
          </a:solidFill>
          <a:latin typeface="+mn-lt"/>
        </a:defRPr>
      </a:lvl5pPr>
      <a:lvl6pPr marL="2055450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6pPr>
      <a:lvl7pPr marL="2512570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7pPr>
      <a:lvl8pPr marL="2969689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8pPr>
      <a:lvl9pPr marL="3426808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8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4"/>
          </p:nvPr>
        </p:nvSpPr>
        <p:spPr>
          <a:xfrm>
            <a:off x="3686175" y="1514475"/>
            <a:ext cx="5898500" cy="1200150"/>
          </a:xfrm>
        </p:spPr>
        <p:txBody>
          <a:bodyPr>
            <a:noAutofit/>
          </a:bodyPr>
          <a:lstStyle/>
          <a:p>
            <a:pPr defTabSz="1001713"/>
            <a:r>
              <a:rPr lang="ru-RU" alt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rial" charset="0"/>
                <a:cs typeface="Arial" charset="0"/>
              </a:rPr>
              <a:t>Система управления ОТ, ПБ и ООС в </a:t>
            </a:r>
          </a:p>
          <a:p>
            <a:pPr defTabSz="1001713"/>
            <a:r>
              <a:rPr lang="ru-RU" alt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rial" charset="0"/>
                <a:cs typeface="Arial" charset="0"/>
              </a:rPr>
              <a:t>ООО «Томскнефтехим». </a:t>
            </a:r>
          </a:p>
          <a:p>
            <a:pPr defTabSz="1001713"/>
            <a:r>
              <a:rPr lang="ru-RU" altLang="ru-RU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Arial" charset="0"/>
                <a:cs typeface="Arial" charset="0"/>
              </a:rPr>
              <a:t>Эффективные инструменты</a:t>
            </a:r>
          </a:p>
          <a:p>
            <a:pPr defTabSz="1001713">
              <a:buFont typeface="Wingdings" charset="2"/>
              <a:buNone/>
            </a:pPr>
            <a:endParaRPr lang="ru-RU" altLang="ru-RU" dirty="0" smtClean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ea typeface="Arial" charset="0"/>
              <a:cs typeface="Arial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3686175" y="4546902"/>
            <a:ext cx="6721475" cy="677863"/>
          </a:xfrm>
        </p:spPr>
        <p:txBody>
          <a:bodyPr>
            <a:normAutofit/>
          </a:bodyPr>
          <a:lstStyle/>
          <a:p>
            <a:r>
              <a:rPr lang="ru-RU" altLang="ru-RU" sz="1400" dirty="0" smtClean="0">
                <a:solidFill>
                  <a:schemeClr val="tx1"/>
                </a:solidFill>
                <a:ea typeface="Arial" charset="0"/>
                <a:cs typeface="Arial" charset="0"/>
              </a:rPr>
              <a:t>Межрегиональная конференция </a:t>
            </a:r>
          </a:p>
          <a:p>
            <a:r>
              <a:rPr lang="ru-RU" altLang="ru-RU" sz="1400" dirty="0" smtClean="0">
                <a:solidFill>
                  <a:schemeClr val="tx1"/>
                </a:solidFill>
                <a:ea typeface="Arial" charset="0"/>
                <a:cs typeface="Arial" charset="0"/>
              </a:rPr>
              <a:t>«Охрана </a:t>
            </a:r>
            <a:r>
              <a:rPr lang="ru-RU" altLang="ru-RU" sz="1400" dirty="0">
                <a:solidFill>
                  <a:schemeClr val="tx1"/>
                </a:solidFill>
                <a:ea typeface="Arial" charset="0"/>
                <a:cs typeface="Arial" charset="0"/>
              </a:rPr>
              <a:t>труда – путь к непрерывному совершенствованию</a:t>
            </a:r>
            <a:r>
              <a:rPr lang="ru-RU" altLang="ru-RU" sz="1400" dirty="0" smtClean="0">
                <a:solidFill>
                  <a:schemeClr val="tx1"/>
                </a:solidFill>
                <a:ea typeface="Arial" charset="0"/>
                <a:cs typeface="Arial" charset="0"/>
              </a:rPr>
              <a:t>», 12.04.2016</a:t>
            </a:r>
          </a:p>
          <a:p>
            <a:endParaRPr lang="ru-RU" altLang="ru-RU" sz="14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7"/>
          </p:nvPr>
        </p:nvSpPr>
        <p:spPr>
          <a:xfrm>
            <a:off x="3714750" y="5970143"/>
            <a:ext cx="1571625" cy="346075"/>
          </a:xfrm>
        </p:spPr>
        <p:txBody>
          <a:bodyPr/>
          <a:lstStyle/>
          <a:p>
            <a:r>
              <a:rPr lang="ru-RU" altLang="ru-RU" dirty="0">
                <a:ea typeface="Arial" charset="0"/>
                <a:cs typeface="Arial" charset="0"/>
              </a:rPr>
              <a:t>ООО </a:t>
            </a:r>
            <a:r>
              <a:rPr lang="fr-FR" altLang="ru-RU" dirty="0">
                <a:ea typeface="Arial" charset="0"/>
                <a:cs typeface="Arial" charset="0"/>
              </a:rPr>
              <a:t>«</a:t>
            </a:r>
            <a:r>
              <a:rPr lang="ru-RU" altLang="ru-RU" dirty="0">
                <a:ea typeface="Arial" charset="0"/>
                <a:cs typeface="Arial" charset="0"/>
              </a:rPr>
              <a:t>СИБУР»</a:t>
            </a:r>
          </a:p>
        </p:txBody>
      </p:sp>
      <p:sp>
        <p:nvSpPr>
          <p:cNvPr id="6" name="Текст 3"/>
          <p:cNvSpPr txBox="1">
            <a:spLocks/>
          </p:cNvSpPr>
          <p:nvPr/>
        </p:nvSpPr>
        <p:spPr bwMode="auto">
          <a:xfrm>
            <a:off x="3686175" y="3512881"/>
            <a:ext cx="6721475" cy="67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1424" tIns="45712" rIns="91424" bIns="45712">
            <a:no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690563" indent="-346075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985838" indent="-292100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279525" indent="-2905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1597025" indent="-314325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054225" indent="-3143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511425" indent="-3143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2968625" indent="-3143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425825" indent="-31432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buNone/>
            </a:pPr>
            <a:r>
              <a:rPr lang="ru-RU" altLang="ru-RU" sz="1600" b="0" dirty="0">
                <a:solidFill>
                  <a:schemeClr val="bg2"/>
                </a:solidFill>
                <a:ea typeface="Arial" charset="0"/>
                <a:cs typeface="Arial" charset="0"/>
              </a:rPr>
              <a:t>Докладчик</a:t>
            </a:r>
            <a:r>
              <a:rPr lang="ru-RU" altLang="ru-RU" sz="1600" b="0" dirty="0" smtClean="0">
                <a:solidFill>
                  <a:schemeClr val="bg2"/>
                </a:solidFill>
                <a:ea typeface="Arial" charset="0"/>
                <a:cs typeface="Arial" charset="0"/>
              </a:rPr>
              <a:t>:</a:t>
            </a:r>
            <a:endParaRPr lang="ru-RU" altLang="ru-RU" sz="1600" b="0" dirty="0">
              <a:solidFill>
                <a:schemeClr val="bg2"/>
              </a:solidFill>
              <a:ea typeface="Arial" charset="0"/>
              <a:cs typeface="Arial" charset="0"/>
            </a:endParaRPr>
          </a:p>
          <a:p>
            <a:pPr>
              <a:lnSpc>
                <a:spcPct val="80000"/>
              </a:lnSpc>
              <a:buFont typeface="Wingdings" charset="2"/>
              <a:buNone/>
            </a:pPr>
            <a:r>
              <a:rPr lang="ru-RU" altLang="ru-RU" sz="1600" b="0" dirty="0" smtClean="0">
                <a:solidFill>
                  <a:schemeClr val="bg2"/>
                </a:solidFill>
                <a:ea typeface="Arial" charset="0"/>
                <a:cs typeface="Arial" charset="0"/>
              </a:rPr>
              <a:t>Должность:</a:t>
            </a:r>
            <a:endParaRPr lang="ru-RU" altLang="ru-RU" sz="1600" b="0" dirty="0">
              <a:solidFill>
                <a:schemeClr val="bg2"/>
              </a:solidFill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lum bright="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8" y="1406339"/>
            <a:ext cx="4636701" cy="379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Номер слайда 4"/>
          <p:cNvSpPr>
            <a:spLocks noGrp="1"/>
          </p:cNvSpPr>
          <p:nvPr>
            <p:ph type="sldNum" sz="quarter" idx="10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59E8D299-328B-514D-BDD6-0FA93FF4BFC6}" type="slidenum">
              <a:rPr lang="ru-RU" altLang="en-US" smtClean="0">
                <a:solidFill>
                  <a:schemeClr val="accent1"/>
                </a:solidFill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2</a:t>
            </a:fld>
            <a:endParaRPr lang="ru-RU" altLang="en-US" smtClean="0">
              <a:solidFill>
                <a:schemeClr val="accent1"/>
              </a:solidFill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" y="78690"/>
            <a:ext cx="9174163" cy="835710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b="1" dirty="0"/>
              <a:t>Построение эффективной системы управления ОТ, ПБ и ООС</a:t>
            </a:r>
            <a:endParaRPr lang="ru-RU" altLang="ru-RU" dirty="0"/>
          </a:p>
        </p:txBody>
      </p:sp>
      <p:sp>
        <p:nvSpPr>
          <p:cNvPr id="16388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</a:t>
            </a:r>
            <a:r>
              <a:rPr lang="ru-RU" altLang="ru-RU" sz="1000" b="0" dirty="0" smtClean="0">
                <a:solidFill>
                  <a:srgbClr val="008080"/>
                </a:solidFill>
              </a:rPr>
              <a:t> «</a:t>
            </a:r>
            <a:r>
              <a:rPr lang="ru-RU" altLang="ru-RU" sz="1000" b="0" dirty="0">
                <a:solidFill>
                  <a:srgbClr val="008080"/>
                </a:solidFill>
              </a:rPr>
              <a:t>Охрана труда – путь к непрерывному совершенствованию», 12.04.2016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1334404" y="1406339"/>
            <a:ext cx="6494479" cy="3874305"/>
            <a:chOff x="504825" y="423863"/>
            <a:chExt cx="8351598" cy="5588000"/>
          </a:xfrm>
        </p:grpSpPr>
        <p:pic>
          <p:nvPicPr>
            <p:cNvPr id="20" name="Рисунок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619482">
              <a:off x="962026" y="422275"/>
              <a:ext cx="5588000" cy="5591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Прямоугольник 7"/>
            <p:cNvSpPr>
              <a:spLocks noChangeArrowheads="1"/>
            </p:cNvSpPr>
            <p:nvPr/>
          </p:nvSpPr>
          <p:spPr bwMode="auto">
            <a:xfrm>
              <a:off x="1571625" y="2698750"/>
              <a:ext cx="1170249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cs typeface="Arial" charset="0"/>
                </a:rPr>
                <a:t>Политика</a:t>
              </a:r>
            </a:p>
          </p:txBody>
        </p:sp>
        <p:sp>
          <p:nvSpPr>
            <p:cNvPr id="22" name="Прямоугольник 8"/>
            <p:cNvSpPr>
              <a:spLocks noChangeArrowheads="1"/>
            </p:cNvSpPr>
            <p:nvPr/>
          </p:nvSpPr>
          <p:spPr bwMode="auto">
            <a:xfrm>
              <a:off x="2674938" y="2951162"/>
              <a:ext cx="1322387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solidFill>
                    <a:srgbClr val="C00000"/>
                  </a:solidFill>
                  <a:cs typeface="Arial" charset="0"/>
                </a:rPr>
                <a:t>Кодекс</a:t>
              </a:r>
            </a:p>
          </p:txBody>
        </p:sp>
        <p:sp>
          <p:nvSpPr>
            <p:cNvPr id="23" name="Прямоугольник 10"/>
            <p:cNvSpPr>
              <a:spLocks noChangeArrowheads="1"/>
            </p:cNvSpPr>
            <p:nvPr/>
          </p:nvSpPr>
          <p:spPr bwMode="auto">
            <a:xfrm>
              <a:off x="3756025" y="3394075"/>
              <a:ext cx="1325100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cs typeface="Arial" charset="0"/>
                </a:rPr>
                <a:t>Стандарты</a:t>
              </a:r>
            </a:p>
          </p:txBody>
        </p:sp>
        <p:sp>
          <p:nvSpPr>
            <p:cNvPr id="24" name="Прямоугольник 1"/>
            <p:cNvSpPr>
              <a:spLocks noChangeArrowheads="1"/>
            </p:cNvSpPr>
            <p:nvPr/>
          </p:nvSpPr>
          <p:spPr bwMode="auto">
            <a:xfrm>
              <a:off x="5619750" y="3347782"/>
              <a:ext cx="1257651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solidFill>
                    <a:schemeClr val="bg1"/>
                  </a:solidFill>
                  <a:cs typeface="Arial" charset="0"/>
                </a:rPr>
                <a:t>РЕШЕ</a:t>
              </a:r>
              <a:r>
                <a:rPr lang="ru-RU" altLang="ru-RU" sz="1200" dirty="0">
                  <a:cs typeface="Arial" charset="0"/>
                </a:rPr>
                <a:t>НИЯ</a:t>
              </a:r>
            </a:p>
          </p:txBody>
        </p:sp>
        <p:sp>
          <p:nvSpPr>
            <p:cNvPr id="25" name="Прямоугольник 1"/>
            <p:cNvSpPr>
              <a:spLocks noChangeArrowheads="1"/>
            </p:cNvSpPr>
            <p:nvPr/>
          </p:nvSpPr>
          <p:spPr bwMode="auto">
            <a:xfrm>
              <a:off x="5619750" y="3793480"/>
              <a:ext cx="1496773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solidFill>
                    <a:schemeClr val="bg1"/>
                  </a:solidFill>
                  <a:cs typeface="Arial" charset="0"/>
                </a:rPr>
                <a:t>ПОВЕ</a:t>
              </a:r>
              <a:r>
                <a:rPr lang="ru-RU" altLang="ru-RU" sz="1200" dirty="0">
                  <a:cs typeface="Arial" charset="0"/>
                </a:rPr>
                <a:t>ДЕНИЕ</a:t>
              </a:r>
            </a:p>
          </p:txBody>
        </p:sp>
        <p:sp>
          <p:nvSpPr>
            <p:cNvPr id="26" name="Правая фигурная скобка 1"/>
            <p:cNvSpPr>
              <a:spLocks/>
            </p:cNvSpPr>
            <p:nvPr/>
          </p:nvSpPr>
          <p:spPr bwMode="auto">
            <a:xfrm>
              <a:off x="7170893" y="3098155"/>
              <a:ext cx="266700" cy="1454150"/>
            </a:xfrm>
            <a:prstGeom prst="rightBrace">
              <a:avLst>
                <a:gd name="adj1" fmla="val 8381"/>
                <a:gd name="adj2" fmla="val 51231"/>
              </a:avLst>
            </a:prstGeom>
            <a:noFill/>
            <a:ln w="3175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360" tIns="45680" rIns="91360" bIns="45680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200" dirty="0">
                <a:cs typeface="Arial" charset="0"/>
              </a:endParaRPr>
            </a:p>
          </p:txBody>
        </p:sp>
        <p:sp>
          <p:nvSpPr>
            <p:cNvPr id="27" name="Прямоугольник 1"/>
            <p:cNvSpPr>
              <a:spLocks noChangeArrowheads="1"/>
            </p:cNvSpPr>
            <p:nvPr/>
          </p:nvSpPr>
          <p:spPr bwMode="auto">
            <a:xfrm>
              <a:off x="7499495" y="3625528"/>
              <a:ext cx="1356928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cs typeface="Arial" charset="0"/>
                </a:rPr>
                <a:t>РЕЗУЛЬТАТ</a:t>
              </a:r>
            </a:p>
          </p:txBody>
        </p:sp>
        <p:sp>
          <p:nvSpPr>
            <p:cNvPr id="28" name="Прямоугольник 1"/>
            <p:cNvSpPr>
              <a:spLocks noChangeArrowheads="1"/>
            </p:cNvSpPr>
            <p:nvPr/>
          </p:nvSpPr>
          <p:spPr bwMode="auto">
            <a:xfrm>
              <a:off x="504825" y="2413000"/>
              <a:ext cx="1086556" cy="3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360" tIns="45680" rIns="91360" bIns="4568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200" dirty="0">
                  <a:cs typeface="Arial" charset="0"/>
                </a:rPr>
                <a:t>Видение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3"/>
          <p:cNvSpPr>
            <a:spLocks noGrp="1"/>
          </p:cNvSpPr>
          <p:nvPr>
            <p:ph type="sldNum" sz="quarter" idx="10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6AD204F9-278D-C14D-9AFE-03FCB2928C5C}" type="slidenum">
              <a:rPr lang="ru-RU" altLang="en-US" smtClean="0">
                <a:solidFill>
                  <a:schemeClr val="accent1"/>
                </a:solidFill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3</a:t>
            </a:fld>
            <a:endParaRPr lang="ru-RU" altLang="en-US" smtClean="0">
              <a:solidFill>
                <a:schemeClr val="accent1"/>
              </a:solidFill>
            </a:endParaRPr>
          </a:p>
        </p:txBody>
      </p:sp>
      <p:sp>
        <p:nvSpPr>
          <p:cNvPr id="18436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66877"/>
            <a:ext cx="9174163" cy="703263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КОДЕКС СУ ОТ, ПБ и ООС ПАО «СИБУР Холдинг»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463797" y="1080654"/>
            <a:ext cx="8775206" cy="480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ru-RU" altLang="ru-RU" dirty="0">
                <a:solidFill>
                  <a:schemeClr val="accent1"/>
                </a:solidFill>
                <a:cs typeface="Arial" charset="0"/>
              </a:rPr>
              <a:t>КОДЕКС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dirty="0">
                <a:solidFill>
                  <a:schemeClr val="accent1"/>
                </a:solidFill>
                <a:cs typeface="Arial" charset="0"/>
              </a:rPr>
              <a:t>системы управления охраной труда, промышленной безопасностью и охраной окружающей среды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dirty="0">
                <a:solidFill>
                  <a:schemeClr val="accent1"/>
                </a:solidFill>
                <a:cs typeface="Arial" charset="0"/>
              </a:rPr>
              <a:t>ПАО «СИБУР Холдинг» утвержден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dirty="0">
                <a:solidFill>
                  <a:schemeClr val="accent1"/>
                </a:solidFill>
                <a:cs typeface="Arial" charset="0"/>
              </a:rPr>
              <a:t>Советом директоров ПАО «СИБУР Холдинг»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dirty="0">
                <a:solidFill>
                  <a:schemeClr val="accent1"/>
                </a:solidFill>
                <a:cs typeface="Arial" charset="0"/>
              </a:rPr>
              <a:t>(Протокол № 181 от 05 мая 2015г.)</a:t>
            </a:r>
          </a:p>
          <a:p>
            <a:pPr algn="ctr">
              <a:buFont typeface="Wingdings" pitchFamily="2" charset="2"/>
              <a:buNone/>
            </a:pPr>
            <a:endParaRPr lang="ru-RU" altLang="ru-RU" dirty="0">
              <a:solidFill>
                <a:schemeClr val="accent1"/>
              </a:solidFill>
              <a:cs typeface="Arial" charset="0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None/>
            </a:pPr>
            <a:r>
              <a:rPr lang="ru-RU" altLang="ru-RU" b="0" dirty="0" smtClean="0">
                <a:cs typeface="Arial" charset="0"/>
              </a:rPr>
              <a:t>Кодекс </a:t>
            </a:r>
            <a:r>
              <a:rPr lang="ru-RU" altLang="ru-RU" b="0" dirty="0">
                <a:cs typeface="Arial" charset="0"/>
              </a:rPr>
              <a:t>описывает 20 элементов системы управления ОТ, ПБ и ООС, их цели и основные принципы. Выполнение этих принципов всеми работниками ПАО «СИБУР Холдинг» играет ключевую роль в успехе деятельности всего Общества, сведению к минимуму рисков возникновения аварий, случаев травматизма, профессиональной заболеваемости и негативного воздействия на окружающую среду.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Модель Системы управления  ОТ, ПБ и ООС ПАО «СИБУР Холдинг»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</a:t>
            </a:fld>
            <a:endParaRPr lang="ru-RU" altLang="en-US" dirty="0"/>
          </a:p>
        </p:txBody>
      </p:sp>
      <p:grpSp>
        <p:nvGrpSpPr>
          <p:cNvPr id="7" name="Группа 1"/>
          <p:cNvGrpSpPr>
            <a:grpSpLocks/>
          </p:cNvGrpSpPr>
          <p:nvPr/>
        </p:nvGrpSpPr>
        <p:grpSpPr bwMode="auto">
          <a:xfrm>
            <a:off x="1653818" y="604290"/>
            <a:ext cx="6233435" cy="5610225"/>
            <a:chOff x="1397000" y="542925"/>
            <a:chExt cx="6858000" cy="6237288"/>
          </a:xfrm>
        </p:grpSpPr>
        <p:sp>
          <p:nvSpPr>
            <p:cNvPr id="8" name="Овал 7"/>
            <p:cNvSpPr/>
            <p:nvPr/>
          </p:nvSpPr>
          <p:spPr bwMode="auto">
            <a:xfrm>
              <a:off x="1397000" y="542925"/>
              <a:ext cx="6858000" cy="6237288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Пирог 8"/>
            <p:cNvSpPr/>
            <p:nvPr/>
          </p:nvSpPr>
          <p:spPr bwMode="auto">
            <a:xfrm rot="10800000" flipH="1">
              <a:off x="1746441" y="774957"/>
              <a:ext cx="6226528" cy="5728228"/>
            </a:xfrm>
            <a:prstGeom prst="pie">
              <a:avLst>
                <a:gd name="adj1" fmla="val 5417955"/>
                <a:gd name="adj2" fmla="val 145959"/>
              </a:avLst>
            </a:prstGeom>
            <a:gradFill flip="none" rotWithShape="1">
              <a:gsLst>
                <a:gs pos="0">
                  <a:srgbClr val="008C95">
                    <a:shade val="30000"/>
                    <a:satMod val="115000"/>
                  </a:srgbClr>
                </a:gs>
                <a:gs pos="50000">
                  <a:srgbClr val="008C95">
                    <a:shade val="67500"/>
                    <a:satMod val="115000"/>
                  </a:srgbClr>
                </a:gs>
                <a:gs pos="100000">
                  <a:srgbClr val="008C95">
                    <a:shade val="100000"/>
                    <a:satMod val="115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0" name="Пирог 9"/>
            <p:cNvSpPr/>
            <p:nvPr/>
          </p:nvSpPr>
          <p:spPr bwMode="auto">
            <a:xfrm rot="10800000">
              <a:off x="1745596" y="774062"/>
              <a:ext cx="6227126" cy="5729127"/>
            </a:xfrm>
            <a:prstGeom prst="pie">
              <a:avLst>
                <a:gd name="adj1" fmla="val 5395064"/>
                <a:gd name="adj2" fmla="val 16185731"/>
              </a:avLst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ru-RU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11" name="Rectangle 85"/>
            <p:cNvSpPr>
              <a:spLocks noChangeArrowheads="1"/>
            </p:cNvSpPr>
            <p:nvPr/>
          </p:nvSpPr>
          <p:spPr bwMode="auto">
            <a:xfrm>
              <a:off x="3238610" y="1088475"/>
              <a:ext cx="1870518" cy="22561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Политика, лидерство (1)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2" name="Rectangle 85"/>
            <p:cNvSpPr>
              <a:spLocks noChangeArrowheads="1"/>
            </p:cNvSpPr>
            <p:nvPr/>
          </p:nvSpPr>
          <p:spPr bwMode="auto">
            <a:xfrm>
              <a:off x="2702962" y="1457274"/>
              <a:ext cx="2355152" cy="22561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Организация СУ ОТ, ПБ и ООС (2)</a:t>
              </a:r>
              <a:endParaRPr lang="en-US" altLang="ru-RU" sz="110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3" name="Rectangle 85"/>
            <p:cNvSpPr>
              <a:spLocks noChangeArrowheads="1"/>
            </p:cNvSpPr>
            <p:nvPr/>
          </p:nvSpPr>
          <p:spPr bwMode="auto">
            <a:xfrm>
              <a:off x="2179217" y="2169378"/>
              <a:ext cx="2832985" cy="227737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Правила, стандарты, инструкции (5)</a:t>
              </a:r>
              <a:endParaRPr lang="en-US" altLang="ru-RU" sz="110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4" name="Rectangle 85"/>
            <p:cNvSpPr>
              <a:spLocks noChangeArrowheads="1"/>
            </p:cNvSpPr>
            <p:nvPr/>
          </p:nvSpPr>
          <p:spPr bwMode="auto">
            <a:xfrm>
              <a:off x="2583929" y="5252332"/>
              <a:ext cx="2710551" cy="37130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Эффективный обмен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en-US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 </a:t>
              </a: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информацией  (16)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5" name="Rectangle 85"/>
            <p:cNvSpPr>
              <a:spLocks noChangeArrowheads="1"/>
            </p:cNvSpPr>
            <p:nvPr/>
          </p:nvSpPr>
          <p:spPr bwMode="auto">
            <a:xfrm>
              <a:off x="5541048" y="5043290"/>
              <a:ext cx="1411391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tx2"/>
                  </a:solidFill>
                  <a:latin typeface="Arial Narrow" pitchFamily="34" charset="0"/>
                  <a:cs typeface="Arial" charset="0"/>
                </a:rPr>
                <a:t>Взаимодействие с подрядчиком (14)</a:t>
              </a:r>
              <a:endParaRPr lang="en-US" altLang="ru-RU" sz="1100" dirty="0">
                <a:solidFill>
                  <a:schemeClr val="tx2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6" name="Rectangle 85"/>
            <p:cNvSpPr>
              <a:spLocks noChangeArrowheads="1"/>
            </p:cNvSpPr>
            <p:nvPr/>
          </p:nvSpPr>
          <p:spPr bwMode="auto">
            <a:xfrm>
              <a:off x="1767703" y="3493315"/>
              <a:ext cx="1887523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Обучение и развитие компетенций (13)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7" name="Rectangle 85"/>
            <p:cNvSpPr>
              <a:spLocks noChangeArrowheads="1"/>
            </p:cNvSpPr>
            <p:nvPr/>
          </p:nvSpPr>
          <p:spPr bwMode="auto">
            <a:xfrm>
              <a:off x="1767703" y="3056535"/>
              <a:ext cx="2280331" cy="37130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Вовлечение и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мотивация работников (12)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8" name="Rectangle 85"/>
            <p:cNvSpPr>
              <a:spLocks noChangeArrowheads="1"/>
            </p:cNvSpPr>
            <p:nvPr/>
          </p:nvSpPr>
          <p:spPr bwMode="auto">
            <a:xfrm>
              <a:off x="6139614" y="4494340"/>
              <a:ext cx="1442000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>
                  <a:solidFill>
                    <a:schemeClr val="tx2"/>
                  </a:solidFill>
                  <a:latin typeface="Arial Narrow" pitchFamily="34" charset="0"/>
                  <a:cs typeface="Arial" charset="0"/>
                </a:rPr>
                <a:t>Транспортная безопасность (11)</a:t>
              </a:r>
              <a:endParaRPr lang="en-US" altLang="ru-RU" sz="1100">
                <a:solidFill>
                  <a:schemeClr val="tx2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19" name="Rectangle 85"/>
            <p:cNvSpPr>
              <a:spLocks noChangeArrowheads="1"/>
            </p:cNvSpPr>
            <p:nvPr/>
          </p:nvSpPr>
          <p:spPr bwMode="auto">
            <a:xfrm>
              <a:off x="5223060" y="1921246"/>
              <a:ext cx="2496292" cy="624377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Проектирование, строительство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и реконструкция производственных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объектов.  Целостность  оборудования (6)</a:t>
              </a:r>
              <a:endParaRPr lang="en-US" altLang="ru-RU" sz="1100" dirty="0"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0" name="Rectangle 85"/>
            <p:cNvSpPr>
              <a:spLocks noChangeArrowheads="1"/>
            </p:cNvSpPr>
            <p:nvPr/>
          </p:nvSpPr>
          <p:spPr bwMode="auto">
            <a:xfrm>
              <a:off x="3005646" y="5661920"/>
              <a:ext cx="2059270" cy="37130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Аудит и анализ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СУ ОТ, ПБ и ООС (20)</a:t>
              </a:r>
            </a:p>
          </p:txBody>
        </p:sp>
        <p:sp>
          <p:nvSpPr>
            <p:cNvPr id="21" name="Rectangle 85"/>
            <p:cNvSpPr>
              <a:spLocks noChangeArrowheads="1"/>
            </p:cNvSpPr>
            <p:nvPr/>
          </p:nvSpPr>
          <p:spPr bwMode="auto">
            <a:xfrm>
              <a:off x="2034676" y="2458299"/>
              <a:ext cx="2067773" cy="22561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Охрана здоровья (8)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2" name="Rectangle 85"/>
            <p:cNvSpPr>
              <a:spLocks noChangeArrowheads="1"/>
            </p:cNvSpPr>
            <p:nvPr/>
          </p:nvSpPr>
          <p:spPr bwMode="auto">
            <a:xfrm>
              <a:off x="4950985" y="1311114"/>
              <a:ext cx="1882421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tx2"/>
                  </a:solidFill>
                  <a:latin typeface="Arial Narrow" pitchFamily="34" charset="0"/>
                  <a:cs typeface="Arial" charset="0"/>
                </a:rPr>
                <a:t>Оценка опасностей и управление рисками (3)</a:t>
              </a:r>
              <a:endParaRPr lang="en-US" altLang="ru-RU" sz="1100" dirty="0">
                <a:solidFill>
                  <a:schemeClr val="tx2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3" name="Rectangle 85"/>
            <p:cNvSpPr>
              <a:spLocks noChangeArrowheads="1"/>
            </p:cNvSpPr>
            <p:nvPr/>
          </p:nvSpPr>
          <p:spPr bwMode="auto">
            <a:xfrm>
              <a:off x="5064916" y="5583741"/>
              <a:ext cx="1578037" cy="358601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Управление изменениями (17)</a:t>
              </a:r>
              <a:endParaRPr lang="en-US" altLang="ru-RU" sz="1100" dirty="0"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4" name="Прямоугольник 67"/>
            <p:cNvSpPr>
              <a:spLocks noChangeArrowheads="1"/>
            </p:cNvSpPr>
            <p:nvPr/>
          </p:nvSpPr>
          <p:spPr bwMode="auto">
            <a:xfrm>
              <a:off x="2121401" y="4771364"/>
              <a:ext cx="2283732" cy="37130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Мониторинг эффективности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 СУ ОТ,ПБ и ООС (19)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5" name="Овал 24"/>
            <p:cNvSpPr/>
            <p:nvPr/>
          </p:nvSpPr>
          <p:spPr bwMode="auto">
            <a:xfrm>
              <a:off x="3583806" y="2320637"/>
              <a:ext cx="2630628" cy="2637676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932043">
                <a:defRPr/>
              </a:pPr>
              <a:endParaRPr lang="ru-RU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26" name="WordArt 92"/>
            <p:cNvSpPr>
              <a:spLocks noChangeArrowheads="1" noChangeShapeType="1" noTextEdit="1"/>
            </p:cNvSpPr>
            <p:nvPr/>
          </p:nvSpPr>
          <p:spPr bwMode="auto">
            <a:xfrm rot="5400000">
              <a:off x="3948618" y="2631087"/>
              <a:ext cx="1624974" cy="1940312"/>
            </a:xfrm>
            <a:prstGeom prst="rect">
              <a:avLst/>
            </a:prstGeom>
            <a:ln>
              <a:noFill/>
            </a:ln>
          </p:spPr>
          <p:txBody>
            <a:bodyPr spcFirstLastPara="1" wrap="none" fromWordArt="1">
              <a:prstTxWarp prst="textArchUp">
                <a:avLst>
                  <a:gd name="adj" fmla="val 12441802"/>
                </a:avLst>
              </a:prstTxWarp>
            </a:bodyPr>
            <a:lstStyle/>
            <a:p>
              <a:pPr algn="ctr">
                <a:defRPr/>
              </a:pPr>
              <a:r>
                <a:rPr lang="ru-RU" sz="800" kern="10" dirty="0">
                  <a:ln w="9525">
                    <a:solidFill>
                      <a:srgbClr val="FFC000"/>
                    </a:solidFill>
                    <a:round/>
                    <a:headEnd/>
                    <a:tailEnd/>
                  </a:ln>
                  <a:solidFill>
                    <a:srgbClr val="FF9933"/>
                  </a:solidFill>
                  <a:latin typeface="Arial"/>
                  <a:cs typeface="Arial"/>
                </a:rPr>
                <a:t>Промышленная</a:t>
              </a:r>
            </a:p>
            <a:p>
              <a:pPr algn="ctr">
                <a:defRPr/>
              </a:pPr>
              <a:r>
                <a:rPr lang="ru-RU" sz="800" kern="10" dirty="0">
                  <a:ln w="9525">
                    <a:solidFill>
                      <a:srgbClr val="FFC000"/>
                    </a:solidFill>
                    <a:round/>
                    <a:headEnd/>
                    <a:tailEnd/>
                  </a:ln>
                  <a:solidFill>
                    <a:srgbClr val="FF9933"/>
                  </a:solidFill>
                  <a:latin typeface="Arial"/>
                  <a:cs typeface="Arial"/>
                </a:rPr>
                <a:t>безопасность</a:t>
              </a:r>
              <a:r>
                <a:rPr lang="ru-RU" sz="8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9933"/>
                  </a:solidFill>
                  <a:latin typeface="Arial"/>
                  <a:cs typeface="Arial"/>
                </a:rPr>
                <a:t> </a:t>
              </a:r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 bwMode="auto">
            <a:xfrm>
              <a:off x="4859159" y="2160881"/>
              <a:ext cx="0" cy="2635976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85"/>
            <p:cNvSpPr>
              <a:spLocks noChangeArrowheads="1"/>
            </p:cNvSpPr>
            <p:nvPr/>
          </p:nvSpPr>
          <p:spPr bwMode="auto">
            <a:xfrm>
              <a:off x="1733693" y="3975983"/>
              <a:ext cx="2368756" cy="37130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Оповещение и </a:t>
              </a:r>
              <a:r>
                <a:rPr lang="ru-RU" altLang="ru-RU" sz="1100" dirty="0" err="1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расследо</a:t>
              </a: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-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 err="1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вание</a:t>
              </a: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 происшествий (15)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29" name="Rectangle 85"/>
            <p:cNvSpPr>
              <a:spLocks noChangeArrowheads="1"/>
            </p:cNvSpPr>
            <p:nvPr/>
          </p:nvSpPr>
          <p:spPr bwMode="auto">
            <a:xfrm>
              <a:off x="2483601" y="1717302"/>
              <a:ext cx="2625528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Соблюдение законодательных требований (4)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30" name="Rectangle 85"/>
            <p:cNvSpPr>
              <a:spLocks noChangeArrowheads="1"/>
            </p:cNvSpPr>
            <p:nvPr/>
          </p:nvSpPr>
          <p:spPr bwMode="auto">
            <a:xfrm>
              <a:off x="1777906" y="2771013"/>
              <a:ext cx="2171501" cy="22561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Охрана окружающей среды (10)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31" name="Rectangle 85"/>
            <p:cNvSpPr>
              <a:spLocks noChangeArrowheads="1"/>
            </p:cNvSpPr>
            <p:nvPr/>
          </p:nvSpPr>
          <p:spPr bwMode="auto">
            <a:xfrm>
              <a:off x="2034676" y="4385570"/>
              <a:ext cx="2067773" cy="36159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Управление документацией ОТ,ПБ</a:t>
              </a:r>
              <a:r>
                <a:rPr lang="en-US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 </a:t>
              </a:r>
              <a:r>
                <a:rPr lang="ru-RU" altLang="ru-RU" sz="1100" dirty="0">
                  <a:solidFill>
                    <a:schemeClr val="bg1"/>
                  </a:solidFill>
                  <a:latin typeface="Arial Narrow" pitchFamily="34" charset="0"/>
                  <a:cs typeface="Arial" charset="0"/>
                </a:rPr>
                <a:t>и ООС (18)</a:t>
              </a:r>
              <a:endParaRPr lang="en-US" altLang="ru-RU" sz="1100" dirty="0">
                <a:solidFill>
                  <a:schemeClr val="bg1"/>
                </a:solidFill>
                <a:latin typeface="Arial Narrow" pitchFamily="34" charset="0"/>
                <a:cs typeface="Arial" charset="0"/>
              </a:endParaRPr>
            </a:p>
          </p:txBody>
        </p:sp>
        <p:sp>
          <p:nvSpPr>
            <p:cNvPr id="32" name="Овал 31"/>
            <p:cNvSpPr/>
            <p:nvPr/>
          </p:nvSpPr>
          <p:spPr bwMode="auto">
            <a:xfrm>
              <a:off x="4194275" y="2981755"/>
              <a:ext cx="1341672" cy="131543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defTabSz="932043">
                <a:defRPr/>
              </a:pPr>
              <a:endParaRPr lang="ru-RU">
                <a:solidFill>
                  <a:srgbClr val="008C95"/>
                </a:solidFill>
                <a:cs typeface="Arial" pitchFamily="34" charset="0"/>
              </a:endParaRPr>
            </a:p>
          </p:txBody>
        </p:sp>
        <p:sp>
          <p:nvSpPr>
            <p:cNvPr id="33" name="TextBox 15"/>
            <p:cNvSpPr txBox="1">
              <a:spLocks noChangeArrowheads="1"/>
            </p:cNvSpPr>
            <p:nvPr/>
          </p:nvSpPr>
          <p:spPr bwMode="auto">
            <a:xfrm>
              <a:off x="4023326" y="3246540"/>
              <a:ext cx="1683134" cy="64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100">
                  <a:cs typeface="Arial" charset="0"/>
                </a:rPr>
                <a:t>Лидерство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100">
                  <a:cs typeface="Arial" charset="0"/>
                </a:rPr>
                <a:t>Приверженность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ru-RU" sz="1100">
                  <a:cs typeface="Arial" charset="0"/>
                </a:rPr>
                <a:t>безопасности</a:t>
              </a:r>
            </a:p>
          </p:txBody>
        </p:sp>
        <p:sp>
          <p:nvSpPr>
            <p:cNvPr id="34" name="WordArt 92"/>
            <p:cNvSpPr>
              <a:spLocks noChangeArrowheads="1" noChangeShapeType="1" noTextEdit="1"/>
            </p:cNvSpPr>
            <p:nvPr/>
          </p:nvSpPr>
          <p:spPr bwMode="auto">
            <a:xfrm rot="-5400000">
              <a:off x="4202113" y="2205037"/>
              <a:ext cx="2255838" cy="2894013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42283"/>
                </a:avLst>
              </a:prstTxWarp>
            </a:bodyPr>
            <a:lstStyle/>
            <a:p>
              <a:pPr algn="ctr"/>
              <a:r>
                <a:rPr lang="ru-RU" sz="800" kern="10"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solidFill>
                    <a:schemeClr val="accent1"/>
                  </a:solidFill>
                  <a:latin typeface="Arial"/>
                  <a:cs typeface="Arial"/>
                </a:rPr>
                <a:t>Культура по безопасности </a:t>
              </a:r>
            </a:p>
          </p:txBody>
        </p:sp>
        <p:sp>
          <p:nvSpPr>
            <p:cNvPr id="35" name="WordArt 92"/>
            <p:cNvSpPr>
              <a:spLocks noChangeArrowheads="1" noChangeShapeType="1" noTextEdit="1"/>
            </p:cNvSpPr>
            <p:nvPr/>
          </p:nvSpPr>
          <p:spPr bwMode="auto">
            <a:xfrm>
              <a:off x="1604963" y="673100"/>
              <a:ext cx="6469062" cy="5838825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224060"/>
                </a:avLst>
              </a:prstTxWarp>
            </a:bodyPr>
            <a:lstStyle/>
            <a:p>
              <a:pPr algn="ctr"/>
              <a:r>
                <a:rPr lang="ru-RU" sz="10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accent1"/>
                  </a:solidFill>
                  <a:latin typeface="Arial"/>
                  <a:cs typeface="Arial"/>
                </a:rPr>
                <a:t>П р о и з в о д с т в е н </a:t>
              </a:r>
              <a:r>
                <a:rPr lang="ru-RU" sz="1000" kern="10" dirty="0" err="1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accent1"/>
                  </a:solidFill>
                  <a:latin typeface="Arial"/>
                  <a:cs typeface="Arial"/>
                </a:rPr>
                <a:t>н</a:t>
              </a:r>
              <a:r>
                <a:rPr lang="ru-RU" sz="10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accent1"/>
                  </a:solidFill>
                  <a:latin typeface="Arial"/>
                  <a:cs typeface="Arial"/>
                </a:rPr>
                <a:t> а я                                                                     д и с ц и п л  и н а </a:t>
              </a:r>
            </a:p>
          </p:txBody>
        </p:sp>
        <p:sp>
          <p:nvSpPr>
            <p:cNvPr id="36" name="Rectangle 85"/>
            <p:cNvSpPr>
              <a:spLocks noChangeArrowheads="1"/>
            </p:cNvSpPr>
            <p:nvPr/>
          </p:nvSpPr>
          <p:spPr bwMode="auto">
            <a:xfrm>
              <a:off x="6297758" y="2779511"/>
              <a:ext cx="1870518" cy="50728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004D4D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0" tIns="45711" rIns="91420" bIns="45711">
              <a:spAutoFit/>
            </a:bodyPr>
            <a:lstStyle>
              <a:lvl1pPr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30275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30275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30275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30275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30275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Готовность к чрезвычайным </a:t>
              </a:r>
            </a:p>
            <a:p>
              <a:pPr eaLnBrk="1" hangingPunct="1">
                <a:lnSpc>
                  <a:spcPct val="70000"/>
                </a:lnSpc>
                <a:spcBef>
                  <a:spcPct val="5000"/>
                </a:spcBef>
                <a:buClr>
                  <a:srgbClr val="777777"/>
                </a:buClr>
                <a:buSzPct val="55000"/>
                <a:buFontTx/>
                <a:buNone/>
              </a:pPr>
              <a:r>
                <a:rPr lang="ru-RU" altLang="ru-RU" sz="1100" dirty="0">
                  <a:latin typeface="Arial Narrow" pitchFamily="34" charset="0"/>
                  <a:cs typeface="Arial" charset="0"/>
                </a:rPr>
                <a:t>ситуациям (7)</a:t>
              </a:r>
              <a:endParaRPr lang="en-US" altLang="ru-RU" sz="1100" dirty="0">
                <a:latin typeface="Arial Narrow" pitchFamily="34" charset="0"/>
                <a:cs typeface="Arial" charset="0"/>
              </a:endParaRPr>
            </a:p>
          </p:txBody>
        </p:sp>
      </p:grp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38" name="Rectangle 85"/>
          <p:cNvSpPr>
            <a:spLocks noChangeArrowheads="1"/>
          </p:cNvSpPr>
          <p:nvPr/>
        </p:nvSpPr>
        <p:spPr bwMode="auto">
          <a:xfrm>
            <a:off x="6113558" y="3227069"/>
            <a:ext cx="2212975" cy="4651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004D4D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40" tIns="45671" rIns="91340" bIns="45671">
            <a:spAutoFit/>
          </a:bodyPr>
          <a:lstStyle>
            <a:lvl1pPr defTabSz="930275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"/>
              </a:spcBef>
              <a:buClr>
                <a:srgbClr val="777777"/>
              </a:buClr>
              <a:buSzPct val="55000"/>
              <a:buFontTx/>
              <a:buNone/>
            </a:pPr>
            <a:r>
              <a:rPr lang="ru-RU" altLang="ru-RU" sz="1100" dirty="0">
                <a:latin typeface="Arial Narrow" pitchFamily="34" charset="0"/>
                <a:cs typeface="Arial" charset="0"/>
              </a:rPr>
              <a:t>Безопасность и </a:t>
            </a:r>
          </a:p>
          <a:p>
            <a:pPr eaLnBrk="1" hangingPunct="1">
              <a:lnSpc>
                <a:spcPct val="70000"/>
              </a:lnSpc>
              <a:spcBef>
                <a:spcPct val="5000"/>
              </a:spcBef>
              <a:buClr>
                <a:srgbClr val="777777"/>
              </a:buClr>
              <a:buSzPct val="55000"/>
              <a:buFontTx/>
              <a:buNone/>
            </a:pPr>
            <a:r>
              <a:rPr lang="ru-RU" altLang="ru-RU" sz="1100" dirty="0">
                <a:latin typeface="Arial Narrow" pitchFamily="34" charset="0"/>
                <a:cs typeface="Arial" charset="0"/>
              </a:rPr>
              <a:t>защищённость </a:t>
            </a:r>
          </a:p>
          <a:p>
            <a:pPr eaLnBrk="1" hangingPunct="1">
              <a:lnSpc>
                <a:spcPct val="70000"/>
              </a:lnSpc>
              <a:spcBef>
                <a:spcPct val="5000"/>
              </a:spcBef>
              <a:buClr>
                <a:srgbClr val="777777"/>
              </a:buClr>
              <a:buSzPct val="55000"/>
              <a:buFontTx/>
              <a:buNone/>
            </a:pPr>
            <a:r>
              <a:rPr lang="ru-RU" altLang="ru-RU" sz="1100" dirty="0">
                <a:latin typeface="Arial Narrow" pitchFamily="34" charset="0"/>
                <a:cs typeface="Arial" charset="0"/>
              </a:rPr>
              <a:t>объектов (9)</a:t>
            </a:r>
            <a:endParaRPr lang="en-US" altLang="ru-RU" sz="1100" dirty="0">
              <a:latin typeface="Arial Narrow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72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Структура элементов Кодекса СУ ОТ, ПБ и ООС ПАО «СИБУР Холдинг»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5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1084263" y="706438"/>
            <a:ext cx="4306887" cy="567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kumimoj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kumimoji="1"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kumimoji="1" sz="1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kumimoji="1"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kumimoji="0" lang="ru-RU" altLang="ru-RU" sz="1100" u="sng" dirty="0"/>
              <a:t>Базовые: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b="0" u="sng" dirty="0"/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  <a:defRPr/>
            </a:pPr>
            <a:r>
              <a:rPr kumimoji="0" lang="ru-RU" altLang="ru-RU" sz="1100" b="0" dirty="0"/>
              <a:t> Политика и лидерство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  <a:defRPr/>
            </a:pPr>
            <a:r>
              <a:rPr kumimoji="0" lang="ru-RU" altLang="ru-RU" sz="1100" b="0" dirty="0"/>
              <a:t> Организация СУ ОТ, ПБ и ООС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  <a:defRPr/>
            </a:pPr>
            <a:r>
              <a:rPr kumimoji="0" lang="ru-RU" altLang="ru-RU" sz="1100" b="0" dirty="0"/>
              <a:t> Оценка опасностей и управление рисками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  <a:defRPr/>
            </a:pPr>
            <a:r>
              <a:rPr kumimoji="0" lang="ru-RU" altLang="ru-RU" sz="1100" b="0" dirty="0"/>
              <a:t> Соблюдение законодательных требований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  <a:defRPr/>
            </a:pPr>
            <a:r>
              <a:rPr kumimoji="0" lang="ru-RU" altLang="ru-RU" sz="1100" b="0" dirty="0"/>
              <a:t> Правила, стандарты и инструкции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kumimoji="0" lang="ru-RU" altLang="ru-RU" sz="1100" u="sng" dirty="0"/>
              <a:t>Функциональные: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u="sng" dirty="0"/>
          </a:p>
          <a:p>
            <a:pPr marL="228398" indent="-228398" eaLnBrk="1" hangingPunct="1">
              <a:spcBef>
                <a:spcPct val="0"/>
              </a:spcBef>
              <a:buClrTx/>
              <a:buFont typeface="+mj-lt"/>
              <a:buAutoNum type="arabicPeriod" startAt="6"/>
              <a:defRPr/>
            </a:pPr>
            <a:r>
              <a:rPr kumimoji="0" lang="ru-RU" altLang="ru-RU" sz="1100" b="0" dirty="0"/>
              <a:t>Проектирование, строительство и реконструкция </a:t>
            </a:r>
            <a:endParaRPr kumimoji="0" lang="en-US" altLang="ru-RU" sz="1100" b="0" dirty="0"/>
          </a:p>
          <a:p>
            <a:pPr eaLnBrk="1" hangingPunct="1">
              <a:spcBef>
                <a:spcPct val="0"/>
              </a:spcBef>
              <a:buClrTx/>
              <a:buNone/>
              <a:defRPr/>
            </a:pPr>
            <a:r>
              <a:rPr kumimoji="0" lang="ru-RU" altLang="ru-RU" sz="1100" b="0" dirty="0"/>
              <a:t>п</a:t>
            </a:r>
            <a:r>
              <a:rPr kumimoji="0" lang="ru-RU" altLang="ru-RU" sz="1100" b="0" dirty="0" smtClean="0"/>
              <a:t>роизводственных </a:t>
            </a:r>
            <a:r>
              <a:rPr kumimoji="0" lang="ru-RU" altLang="ru-RU" sz="1100" b="0" dirty="0"/>
              <a:t>объектов. Целостность </a:t>
            </a:r>
            <a:r>
              <a:rPr kumimoji="0" lang="ru-RU" altLang="ru-RU" sz="1100" b="0" dirty="0" smtClean="0"/>
              <a:t>оборудования</a:t>
            </a:r>
          </a:p>
          <a:p>
            <a:pPr eaLnBrk="1" hangingPunct="1">
              <a:spcBef>
                <a:spcPct val="0"/>
              </a:spcBef>
              <a:buClrTx/>
              <a:buNone/>
              <a:defRPr/>
            </a:pPr>
            <a:r>
              <a:rPr kumimoji="0" lang="ru-RU" altLang="ru-RU" sz="1100" b="0" dirty="0" smtClean="0"/>
              <a:t>7.   Готовность </a:t>
            </a:r>
            <a:r>
              <a:rPr kumimoji="0" lang="ru-RU" altLang="ru-RU" sz="1100" b="0" dirty="0"/>
              <a:t>к ЧС</a:t>
            </a:r>
          </a:p>
          <a:p>
            <a:pPr marL="228600" indent="-228600" eaLnBrk="1" hangingPunct="1">
              <a:spcBef>
                <a:spcPct val="0"/>
              </a:spcBef>
              <a:buClrTx/>
              <a:buAutoNum type="arabicPeriod" startAt="8"/>
              <a:defRPr/>
            </a:pPr>
            <a:r>
              <a:rPr kumimoji="0" lang="ru-RU" altLang="ru-RU" sz="1100" b="0" dirty="0" smtClean="0"/>
              <a:t>Охрана здоровья</a:t>
            </a:r>
          </a:p>
          <a:p>
            <a:pPr marL="228600" indent="-228600" eaLnBrk="1" hangingPunct="1">
              <a:spcBef>
                <a:spcPct val="0"/>
              </a:spcBef>
              <a:buClrTx/>
              <a:buFont typeface="Wingdings" pitchFamily="2" charset="2"/>
              <a:buAutoNum type="arabicPeriod" startAt="8"/>
              <a:defRPr/>
            </a:pPr>
            <a:r>
              <a:rPr kumimoji="0" lang="ru-RU" altLang="ru-RU" sz="1100" b="0" dirty="0"/>
              <a:t>Безопасность и защищенность </a:t>
            </a:r>
            <a:r>
              <a:rPr kumimoji="0" lang="ru-RU" altLang="ru-RU" sz="1100" b="0" dirty="0" smtClean="0"/>
              <a:t>объектов</a:t>
            </a:r>
          </a:p>
          <a:p>
            <a:pPr marL="228600" indent="-228600" eaLnBrk="1" hangingPunct="1">
              <a:spcBef>
                <a:spcPct val="0"/>
              </a:spcBef>
              <a:buClrTx/>
              <a:buFont typeface="Wingdings" pitchFamily="2" charset="2"/>
              <a:buAutoNum type="arabicPeriod" startAt="8"/>
              <a:defRPr/>
            </a:pPr>
            <a:r>
              <a:rPr kumimoji="0" lang="ru-RU" altLang="ru-RU" sz="1100" b="0" dirty="0" smtClean="0"/>
              <a:t>Охрана </a:t>
            </a:r>
            <a:r>
              <a:rPr kumimoji="0" lang="ru-RU" altLang="ru-RU" sz="1100" b="0" dirty="0"/>
              <a:t>окружающей </a:t>
            </a:r>
            <a:r>
              <a:rPr kumimoji="0" lang="ru-RU" altLang="ru-RU" sz="1100" b="0" dirty="0" smtClean="0"/>
              <a:t>среды</a:t>
            </a:r>
          </a:p>
          <a:p>
            <a:pPr marL="228600" indent="-228600" eaLnBrk="1" hangingPunct="1">
              <a:spcBef>
                <a:spcPct val="0"/>
              </a:spcBef>
              <a:buClrTx/>
              <a:buFont typeface="Wingdings" pitchFamily="2" charset="2"/>
              <a:buAutoNum type="arabicPeriod" startAt="8"/>
              <a:defRPr/>
            </a:pPr>
            <a:r>
              <a:rPr kumimoji="0" lang="ru-RU" altLang="ru-RU" sz="1100" b="0" dirty="0" smtClean="0"/>
              <a:t>Транспортная </a:t>
            </a:r>
            <a:r>
              <a:rPr kumimoji="0" lang="ru-RU" altLang="ru-RU" sz="1100" b="0" dirty="0"/>
              <a:t>безопасность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dirty="0"/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kumimoji="0" lang="ru-RU" altLang="ru-RU" sz="1100" u="sng" dirty="0"/>
              <a:t>Организационные: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u="sng" dirty="0"/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Вовлечение и мотивация работников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Обучение и развитие компетенций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Взаимодействие с подрядчиками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Оповещение и расследование происшествий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Эффективный обмен информацией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Управление изменениями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AutoNum type="arabicPeriod" startAt="12"/>
              <a:defRPr/>
            </a:pPr>
            <a:r>
              <a:rPr kumimoji="0" lang="ru-RU" altLang="ru-RU" sz="1100" b="0" dirty="0"/>
              <a:t> Управление документацией ОТ, ПБ и ООС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dirty="0"/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kumimoji="0" lang="ru-RU" altLang="ru-RU" sz="1100" u="sng" dirty="0"/>
              <a:t>Контрольные:</a:t>
            </a: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endParaRPr kumimoji="0" lang="ru-RU" altLang="ru-RU" sz="1100" u="sng" dirty="0"/>
          </a:p>
          <a:p>
            <a:pPr>
              <a:spcBef>
                <a:spcPct val="0"/>
              </a:spcBef>
              <a:buClrTx/>
              <a:buFont typeface="Arial" charset="0"/>
              <a:buAutoNum type="arabicPeriod" startAt="19"/>
              <a:defRPr/>
            </a:pPr>
            <a:r>
              <a:rPr kumimoji="0" lang="ru-RU" altLang="ru-RU" sz="1100" b="0" dirty="0"/>
              <a:t> Мониторинг эффективности СУ ОТ, ПБ и ООС</a:t>
            </a:r>
          </a:p>
          <a:p>
            <a:pPr>
              <a:spcBef>
                <a:spcPct val="0"/>
              </a:spcBef>
              <a:buClrTx/>
              <a:buFont typeface="Arial" charset="0"/>
              <a:buAutoNum type="arabicPeriod" startAt="19"/>
              <a:defRPr/>
            </a:pPr>
            <a:r>
              <a:rPr kumimoji="0" lang="ru-RU" altLang="ru-RU" sz="1100" b="0" dirty="0"/>
              <a:t> Аудит </a:t>
            </a:r>
            <a:r>
              <a:rPr kumimoji="0" lang="en-US" altLang="ru-RU" sz="1100" b="0" dirty="0"/>
              <a:t> </a:t>
            </a:r>
            <a:r>
              <a:rPr kumimoji="0" lang="ru-RU" altLang="ru-RU" sz="1100" b="0" dirty="0"/>
              <a:t>и анализ СУ ОТ, ПБ и ООС</a:t>
            </a:r>
          </a:p>
        </p:txBody>
      </p:sp>
      <p:sp>
        <p:nvSpPr>
          <p:cNvPr id="40" name="Стрелка вниз 1"/>
          <p:cNvSpPr>
            <a:spLocks noChangeArrowheads="1"/>
          </p:cNvSpPr>
          <p:nvPr/>
        </p:nvSpPr>
        <p:spPr bwMode="auto">
          <a:xfrm>
            <a:off x="644524" y="738189"/>
            <a:ext cx="423863" cy="5477370"/>
          </a:xfrm>
          <a:prstGeom prst="downArrow">
            <a:avLst>
              <a:gd name="adj1" fmla="val 50000"/>
              <a:gd name="adj2" fmla="val 5007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1360" tIns="45680" rIns="91360" bIns="45680"/>
          <a:lstStyle/>
          <a:p>
            <a:pPr>
              <a:defRPr/>
            </a:pPr>
            <a:endParaRPr lang="ru-RU" sz="1100">
              <a:ea typeface="Arial" charset="0"/>
            </a:endParaRPr>
          </a:p>
        </p:txBody>
      </p:sp>
      <p:pic>
        <p:nvPicPr>
          <p:cNvPr id="4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866775"/>
            <a:ext cx="10033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2" name="Схема 41"/>
          <p:cNvGraphicFramePr/>
          <p:nvPr>
            <p:extLst>
              <p:ext uri="{D42A27DB-BD31-4B8C-83A1-F6EECF244321}">
                <p14:modId xmlns:p14="http://schemas.microsoft.com/office/powerpoint/2010/main" val="3288145836"/>
              </p:ext>
            </p:extLst>
          </p:nvPr>
        </p:nvGraphicFramePr>
        <p:xfrm>
          <a:off x="5391511" y="2575439"/>
          <a:ext cx="3402655" cy="2797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3" name="Прямоугольник 1"/>
          <p:cNvSpPr>
            <a:spLocks noChangeArrowheads="1"/>
          </p:cNvSpPr>
          <p:nvPr/>
        </p:nvSpPr>
        <p:spPr bwMode="auto">
          <a:xfrm>
            <a:off x="5970588" y="2170113"/>
            <a:ext cx="1361109" cy="26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ru-RU" sz="1100">
                <a:cs typeface="Arial" charset="0"/>
              </a:rPr>
              <a:t>P-D-C-A    CYCLE</a:t>
            </a:r>
            <a:endParaRPr lang="ru-RU" altLang="ru-RU" sz="1100">
              <a:cs typeface="Arial" charset="0"/>
            </a:endParaRPr>
          </a:p>
        </p:txBody>
      </p:sp>
      <p:sp>
        <p:nvSpPr>
          <p:cNvPr id="44" name="Прямоугольник 11"/>
          <p:cNvSpPr>
            <a:spLocks noChangeArrowheads="1"/>
          </p:cNvSpPr>
          <p:nvPr/>
        </p:nvSpPr>
        <p:spPr bwMode="auto">
          <a:xfrm>
            <a:off x="6708775" y="3540125"/>
            <a:ext cx="263052" cy="26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>
                <a:solidFill>
                  <a:schemeClr val="bg1"/>
                </a:solidFill>
                <a:cs typeface="Arial" charset="0"/>
              </a:rPr>
              <a:t>4</a:t>
            </a:r>
          </a:p>
        </p:txBody>
      </p:sp>
      <p:sp>
        <p:nvSpPr>
          <p:cNvPr id="45" name="Прямоугольник 12"/>
          <p:cNvSpPr>
            <a:spLocks noChangeArrowheads="1"/>
          </p:cNvSpPr>
          <p:nvPr/>
        </p:nvSpPr>
        <p:spPr bwMode="auto">
          <a:xfrm>
            <a:off x="7077075" y="3541713"/>
            <a:ext cx="263052" cy="26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>
                <a:solidFill>
                  <a:schemeClr val="bg1"/>
                </a:solidFill>
                <a:cs typeface="Arial" charset="0"/>
              </a:rPr>
              <a:t>1</a:t>
            </a:r>
          </a:p>
        </p:txBody>
      </p:sp>
      <p:sp>
        <p:nvSpPr>
          <p:cNvPr id="46" name="Прямоугольник 13"/>
          <p:cNvSpPr>
            <a:spLocks noChangeArrowheads="1"/>
          </p:cNvSpPr>
          <p:nvPr/>
        </p:nvSpPr>
        <p:spPr bwMode="auto">
          <a:xfrm>
            <a:off x="6726238" y="3989388"/>
            <a:ext cx="263052" cy="26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>
                <a:solidFill>
                  <a:schemeClr val="bg1"/>
                </a:solidFill>
                <a:cs typeface="Arial" charset="0"/>
              </a:rPr>
              <a:t>3</a:t>
            </a:r>
          </a:p>
        </p:txBody>
      </p:sp>
      <p:sp>
        <p:nvSpPr>
          <p:cNvPr id="47" name="Прямоугольник 14"/>
          <p:cNvSpPr>
            <a:spLocks noChangeArrowheads="1"/>
          </p:cNvSpPr>
          <p:nvPr/>
        </p:nvSpPr>
        <p:spPr bwMode="auto">
          <a:xfrm>
            <a:off x="7110413" y="3989388"/>
            <a:ext cx="263052" cy="26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>
                <a:solidFill>
                  <a:schemeClr val="bg1"/>
                </a:solidFill>
                <a:cs typeface="Arial" charset="0"/>
              </a:rPr>
              <a:t>2</a:t>
            </a:r>
          </a:p>
        </p:txBody>
      </p:sp>
      <p:sp>
        <p:nvSpPr>
          <p:cNvPr id="48" name="TextBox 1"/>
          <p:cNvSpPr txBox="1">
            <a:spLocks noChangeArrowheads="1"/>
          </p:cNvSpPr>
          <p:nvPr/>
        </p:nvSpPr>
        <p:spPr bwMode="auto">
          <a:xfrm>
            <a:off x="5824538" y="5534025"/>
            <a:ext cx="2505075" cy="600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 b="0"/>
              <a:t>Элементы Кодекса соответствуют циклу непрерывного улучшения </a:t>
            </a:r>
            <a:r>
              <a:rPr lang="en-US" altLang="ru-RU" sz="1100" b="0"/>
              <a:t>PDCA</a:t>
            </a:r>
            <a:endParaRPr lang="ru-RU" altLang="ru-RU" sz="1100" b="0"/>
          </a:p>
        </p:txBody>
      </p:sp>
      <p:sp>
        <p:nvSpPr>
          <p:cNvPr id="49" name="TextBox 1"/>
          <p:cNvSpPr txBox="1">
            <a:spLocks noChangeArrowheads="1"/>
          </p:cNvSpPr>
          <p:nvPr/>
        </p:nvSpPr>
        <p:spPr bwMode="auto">
          <a:xfrm>
            <a:off x="295275" y="2247900"/>
            <a:ext cx="309563" cy="1615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100" dirty="0"/>
              <a:t>УЛУЧШЕНИЕ</a:t>
            </a:r>
          </a:p>
        </p:txBody>
      </p:sp>
    </p:spTree>
    <p:extLst>
      <p:ext uri="{BB962C8B-B14F-4D97-AF65-F5344CB8AC3E}">
        <p14:creationId xmlns:p14="http://schemas.microsoft.com/office/powerpoint/2010/main" val="40444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1: Политика и лидерство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6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69875" y="1281113"/>
            <a:ext cx="5232400" cy="1641475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b="1" kern="0" smtClean="0"/>
              <a:t>Цель элемента – </a:t>
            </a:r>
            <a:r>
              <a:rPr lang="ru-RU" altLang="ru-RU" b="0" kern="0" smtClean="0"/>
              <a:t>обеспечение приоритетного отношения руководителей Предприятий и Управляющей организации к вопросам охраны труда, промышленной безопасности и охраны окружающей среды. Понимание и выполнение своих трудовых обязанностей руководителями и работниками Предприятий и Управляющей организации в соответствии с политикой и основными элементами системы управления.</a:t>
            </a:r>
            <a:endParaRPr lang="ru-RU" altLang="ru-RU" b="0" kern="0" dirty="0" smtClean="0"/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25" t="14345" r="33333" b="6758"/>
          <a:stretch>
            <a:fillRect/>
          </a:stretch>
        </p:blipFill>
        <p:spPr bwMode="auto">
          <a:xfrm>
            <a:off x="5659438" y="613273"/>
            <a:ext cx="3722068" cy="525095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59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2: Организация СУ ОТ, ПБ и ООС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7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38210" y="857167"/>
            <a:ext cx="8455025" cy="1508125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b="1" kern="0" smtClean="0"/>
              <a:t>Цель элемента – </a:t>
            </a:r>
            <a:r>
              <a:rPr lang="ru-RU" altLang="ru-RU" b="0" kern="0" smtClean="0"/>
              <a:t>внедрение эффективной системы управления ОТ, ПБ и ООС. Обеспечение системы управления ОТ, ПБ и ООС  необходимыми ресурсами для достижения целей и выполнения намеченных программ. Обеспечение понимания работниками предприятий своих обязанностей и ответственности в области ОТ, ПБ и ООС.</a:t>
            </a:r>
            <a:endParaRPr lang="ru-RU" altLang="ru-RU" b="0" kern="0" dirty="0" smtClean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2583821"/>
              </p:ext>
            </p:extLst>
          </p:nvPr>
        </p:nvGraphicFramePr>
        <p:xfrm>
          <a:off x="338210" y="2246539"/>
          <a:ext cx="5079422" cy="4027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15"/>
          <p:cNvSpPr>
            <a:spLocks noChangeArrowheads="1"/>
          </p:cNvSpPr>
          <p:nvPr/>
        </p:nvSpPr>
        <p:spPr bwMode="auto">
          <a:xfrm>
            <a:off x="5078485" y="2925680"/>
            <a:ext cx="3706813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1450" indent="-1714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ClrTx/>
              <a:buFont typeface="Arial" charset="0"/>
              <a:buChar char="•"/>
            </a:pPr>
            <a:r>
              <a:rPr lang="ru-RU" altLang="ru-RU" sz="1400" b="0"/>
              <a:t>Кодекс является основой корпоративной системы ОТ, ПБ и ООС и нацелен на достижение высокого уровня охраны труда, промышленной безопасности и охраны окружающей среды на всех предприятиях Холдинга.</a:t>
            </a:r>
          </a:p>
        </p:txBody>
      </p:sp>
    </p:spTree>
    <p:extLst>
      <p:ext uri="{BB962C8B-B14F-4D97-AF65-F5344CB8AC3E}">
        <p14:creationId xmlns:p14="http://schemas.microsoft.com/office/powerpoint/2010/main" val="297359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3: Оценка опасностей и управление рисками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8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1130300"/>
            <a:ext cx="8455025" cy="1508125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smtClean="0"/>
              <a:t>Цель элемента – </a:t>
            </a:r>
            <a:r>
              <a:rPr lang="ru-RU" altLang="ru-RU" sz="1400" b="0" kern="0" smtClean="0"/>
              <a:t>организация процесса систематической идентификации источников опасности и экологических аспектов, где уровень риска оценивается путем определения вероятности возникновения неблагоприятного события, подсчета величины вероятного ущерба и допустимости риска. Обязательно рассмотрение фактора частоты и фактора последствий от реализации риска, а также определение эффективных и надежных мер по снижению рисков.</a:t>
            </a:r>
            <a:endParaRPr lang="ru-RU" altLang="ru-RU" sz="1400" b="0" kern="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71488" y="3032125"/>
            <a:ext cx="4303712" cy="2998788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/>
          <a:p>
            <a:pPr>
              <a:defRPr/>
            </a:pPr>
            <a:r>
              <a:rPr lang="ru-RU" sz="1400" b="0" dirty="0"/>
              <a:t>Основные СТП:</a:t>
            </a:r>
          </a:p>
          <a:p>
            <a:pPr marL="285500" indent="-285500">
              <a:buFont typeface="Arial" panose="020B0604020202020204" pitchFamily="34" charset="0"/>
              <a:buChar char="•"/>
              <a:defRPr/>
            </a:pPr>
            <a:r>
              <a:rPr lang="ru-RU" sz="1400" b="0" dirty="0"/>
              <a:t>СР/01-02-04/МУ01 «Методические указания по проведению оценки рисков при производстве работ»</a:t>
            </a:r>
          </a:p>
          <a:p>
            <a:pPr marL="285500" indent="-285500">
              <a:buFont typeface="Arial" panose="020B0604020202020204" pitchFamily="34" charset="0"/>
              <a:buChar char="•"/>
              <a:defRPr/>
            </a:pPr>
            <a:r>
              <a:rPr lang="ru-RU" sz="1400" b="0" dirty="0"/>
              <a:t>СР/01-02-04/ПР02 «Порядок оценки экологических аспектов в корпоративной системе экологического менеджмента»</a:t>
            </a:r>
          </a:p>
          <a:p>
            <a:pPr marL="285500" indent="-285500">
              <a:buFont typeface="Arial" panose="020B0604020202020204" pitchFamily="34" charset="0"/>
              <a:buChar char="•"/>
              <a:defRPr/>
            </a:pPr>
            <a:r>
              <a:rPr lang="ru-RU" sz="1400" b="0" dirty="0"/>
              <a:t>СР/04-07-02/ПР03 «Порядок идентификации опасностей и оценки риска возможных аварий»</a:t>
            </a:r>
          </a:p>
          <a:p>
            <a:pPr marL="285500" indent="-285500">
              <a:buFont typeface="Arial" panose="020B0604020202020204" pitchFamily="34" charset="0"/>
              <a:buChar char="•"/>
              <a:defRPr/>
            </a:pPr>
            <a:r>
              <a:rPr lang="ru-RU" sz="1400" b="0" dirty="0"/>
              <a:t>СР/04-07-02/МУ01 «Методические указания по идентификации опасностей и оценке риска возможных аварий»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18349790"/>
              </p:ext>
            </p:extLst>
          </p:nvPr>
        </p:nvGraphicFramePr>
        <p:xfrm>
          <a:off x="3754004" y="2280062"/>
          <a:ext cx="6151996" cy="4033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359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4: Соблюдение законодательных требований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9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925214"/>
            <a:ext cx="8455025" cy="938213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200" b="1" kern="0" smtClean="0"/>
              <a:t>Цель элемента – </a:t>
            </a:r>
            <a:r>
              <a:rPr lang="ru-RU" altLang="ru-RU" sz="1200" b="0" kern="0" smtClean="0"/>
              <a:t>соответствие Предприятий и соблюдение работниками Предприятий законодательных требований в области ОТ, ПБ и ООС, установленных в нормативно-правовых актах Российской Федерации.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4488" y="5730577"/>
            <a:ext cx="80565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/>
              <a:t>СТП СР/09-04-01/ПР04 «Порядок идентификации и обеспечения доступа к законодательным требованиям, применимым к экологическим аспектам»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29250" y="1982489"/>
            <a:ext cx="3619500" cy="270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Законодательные требования – основание системы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Незнание законов не освобождает от ответственности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Определить применимые законодательные и иные требования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Организовать доступ к актуальным документам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Соблюдать требования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/>
              <a:t>Периодически проверять соответствие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17719077"/>
              </p:ext>
            </p:extLst>
          </p:nvPr>
        </p:nvGraphicFramePr>
        <p:xfrm>
          <a:off x="566669" y="1881586"/>
          <a:ext cx="4862585" cy="3751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" name="Группа 8"/>
          <p:cNvGrpSpPr>
            <a:grpSpLocks/>
          </p:cNvGrpSpPr>
          <p:nvPr/>
        </p:nvGrpSpPr>
        <p:grpSpPr bwMode="auto">
          <a:xfrm>
            <a:off x="573088" y="1893589"/>
            <a:ext cx="4862512" cy="3751263"/>
            <a:chOff x="-5119760" y="1914659"/>
            <a:chExt cx="4862585" cy="3751129"/>
          </a:xfrm>
        </p:grpSpPr>
        <p:graphicFrame>
          <p:nvGraphicFramePr>
            <p:cNvPr id="10" name="Схема 9"/>
            <p:cNvGraphicFramePr/>
            <p:nvPr/>
          </p:nvGraphicFramePr>
          <p:xfrm>
            <a:off x="-5119760" y="1914659"/>
            <a:ext cx="4862585" cy="375112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pic>
          <p:nvPicPr>
            <p:cNvPr id="11" name="Picture 12" descr="http://sakha.gov.ru/sites/default/files/story/img/2012_06/29/1261575418_1.jp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89312" y="4213225"/>
              <a:ext cx="1362075" cy="85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3648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5: Правила, стандарты и инструкции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10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717982"/>
            <a:ext cx="4936919" cy="944563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200" b="1" kern="0" dirty="0" smtClean="0"/>
              <a:t>Цель элемента – </a:t>
            </a:r>
            <a:r>
              <a:rPr lang="ru-RU" altLang="ru-RU" sz="1200" b="0" kern="0" dirty="0" smtClean="0"/>
              <a:t>наличие актуальных правил, стандартов и инструкций, обеспечение безопасности при выполнении производственных заданий. Понимание работниками ответственности за несоблюдение требований, изложенных в правилах, стандартах и инструкциях.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4488" y="5486832"/>
            <a:ext cx="4811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/>
              <a:t>СТП СР/04-07-03/МУ02 «Методические указания по установлению единых ключевых правил безопасности»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665545" y="3501903"/>
            <a:ext cx="3692525" cy="2215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Правила, стандарты, инструкции должны выполняться!!! 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Необходимо соблюдать установленную в правилах последовательность выполнения действий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Правила, СТП, инструкции должны быть </a:t>
            </a:r>
            <a:r>
              <a:rPr lang="ru-RU" altLang="ru-RU" sz="1200" b="0" dirty="0" smtClean="0"/>
              <a:t>актуальными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 smtClean="0"/>
              <a:t>Работники </a:t>
            </a:r>
            <a:r>
              <a:rPr lang="ru-RU" altLang="ru-RU" sz="1200" b="0" dirty="0"/>
              <a:t>должны знать </a:t>
            </a:r>
            <a:r>
              <a:rPr lang="ru-RU" altLang="ru-RU" sz="1200" b="0" dirty="0" smtClean="0"/>
              <a:t>необходимые </a:t>
            </a:r>
            <a:r>
              <a:rPr lang="ru-RU" altLang="ru-RU" sz="1200" b="0" dirty="0"/>
              <a:t>правила, инструкции, СТП</a:t>
            </a:r>
          </a:p>
        </p:txBody>
      </p:sp>
      <p:pic>
        <p:nvPicPr>
          <p:cNvPr id="8" name="Picture 15" descr="http://advone.net/wp-content/uploads/2014/02/0_81fae_e68dd20e_orig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5" y="2613457"/>
            <a:ext cx="20542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http://forum.mediaport.ua/addon.php?5,module=embed_images,url=http%3A%2F%2Fgit75.rostrud.ru%2F.cmsc%2Fupload%2Fregions%2F75%2FImage%2Fpravila-ohrani-tru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2613457"/>
            <a:ext cx="2016125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-1245394" y="1939718"/>
            <a:ext cx="8389937" cy="46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 dirty="0">
                <a:solidFill>
                  <a:srgbClr val="FF0000"/>
                </a:solidFill>
              </a:rPr>
              <a:t>Приступая к </a:t>
            </a:r>
            <a:r>
              <a:rPr lang="ru-RU" altLang="ru-RU" sz="1200" dirty="0" smtClean="0">
                <a:solidFill>
                  <a:srgbClr val="FF0000"/>
                </a:solidFill>
              </a:rPr>
              <a:t>выполнению задания, </a:t>
            </a:r>
            <a:r>
              <a:rPr lang="ru-RU" altLang="ru-RU" sz="1200" dirty="0">
                <a:solidFill>
                  <a:srgbClr val="FF0000"/>
                </a:solidFill>
              </a:rPr>
              <a:t>задай себе вопрос: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 dirty="0">
                <a:solidFill>
                  <a:srgbClr val="FF0000"/>
                </a:solidFill>
              </a:rPr>
              <a:t>цель оправдывает средства ее достижения???</a:t>
            </a:r>
          </a:p>
        </p:txBody>
      </p:sp>
      <p:pic>
        <p:nvPicPr>
          <p:cNvPr id="3074" name="Picture 2" descr="\\s502cl-dfs01.sibur.local\THX\Departments\Служба Д ОТ,ПБ и Э\Отдел охраны труда\7. Вводный инструктаж\Вводный инструктаж\Ключ.Правила Безопасности\ГОРИЗОНТАЛЬНЫЕ КПБ А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876" y="260741"/>
            <a:ext cx="4005759" cy="280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6: Проектирование, строительство и реконструкция производственных объектов. Целостность оборудования.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11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95217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600" b="1" kern="0" dirty="0" smtClean="0"/>
              <a:t>Цель элемента – </a:t>
            </a:r>
            <a:r>
              <a:rPr lang="ru-RU" altLang="ru-RU" sz="1600" b="0" kern="0" dirty="0" smtClean="0"/>
              <a:t>обеспечение выполнения требований безопасности технологических процессов и оборудования при проектировании, строительстве и реконструкции на протяжении всего жизненного цикла производственных объектов. Применение регулярного инспектирования, обеспечивающего своевременное вмешательство и оперативное устранение неисправностей на ранних стадиях.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576263" y="2862263"/>
            <a:ext cx="4643437" cy="3416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600" b="0" dirty="0"/>
              <a:t>Обеспечение безопасности объектов должно быть продумано до начала воплощения в жизнь проектов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600" b="0" dirty="0"/>
              <a:t>Учет наилучших мировых практик, технологий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600" b="0" dirty="0"/>
              <a:t>Заблаговременная оценка всех опасностей и учет всех рисков при проектировании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600" b="0" dirty="0"/>
              <a:t>Строгое соблюдение всех требований эксплуатации оборудования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600" b="0" dirty="0" err="1"/>
              <a:t>Проактивные</a:t>
            </a:r>
            <a:r>
              <a:rPr lang="ru-RU" altLang="ru-RU" sz="1600" b="0" dirty="0"/>
              <a:t> (упреждающие) меры обеспечения безопасности объектов</a:t>
            </a:r>
          </a:p>
        </p:txBody>
      </p:sp>
      <p:pic>
        <p:nvPicPr>
          <p:cNvPr id="7" name="Picture 2" descr="http://im0-tub-ru.yandex.net/i?id=2b8efd8b8b034fd804e048a51071dee7-07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4048125"/>
            <a:ext cx="2538412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http://www.pcq.ru/files/DIS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75" y="2419350"/>
            <a:ext cx="27051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7: Готовность к нештатным </a:t>
            </a:r>
            <a:r>
              <a:rPr lang="ru-RU" altLang="ru-RU" dirty="0" smtClean="0">
                <a:cs typeface="Arial" charset="0"/>
              </a:rPr>
              <a:t>ситуациям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12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113030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smtClean="0"/>
              <a:t>Цель элемента – </a:t>
            </a:r>
            <a:r>
              <a:rPr lang="ru-RU" altLang="ru-RU" sz="1400" b="0" kern="0" smtClean="0"/>
              <a:t>обеспечить постоянную готовность предприятий ПАО «СИБУР Холдинг» к нештатным ситуациям, аварийной эвакуации и управления производством в таких ситуациях с учетом наиболее вероятных событий. Планы реагирования на нештатные ситуации должны периодически отрабатываться, пересматриваться и поддерживаться в актуальном состоянии.</a:t>
            </a:r>
            <a:endParaRPr lang="ru-RU" altLang="ru-RU" sz="1400" b="0" kern="0" dirty="0" smtClean="0"/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576263" y="2770188"/>
            <a:ext cx="3948112" cy="270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Строгое соблюдение всех требований – залог предотвращения возникновения опасных ситуаций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Определение любых возможных нештатных сценариев и мер реагирования на них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Готовность к любым нештатным ситуациям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Регулярная проверка знаний и отработка действий при аварийных ситуациях</a:t>
            </a:r>
          </a:p>
        </p:txBody>
      </p:sp>
      <p:pic>
        <p:nvPicPr>
          <p:cNvPr id="1027" name="Picture 3" descr="C:\Users\GarberEG\Desktop\IMG_61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2329460"/>
            <a:ext cx="4964112" cy="358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8: Охрана здоровья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13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69472" y="845291"/>
            <a:ext cx="6033078" cy="1395413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dirty="0" smtClean="0"/>
              <a:t>Цель элемента – </a:t>
            </a:r>
            <a:r>
              <a:rPr lang="ru-RU" altLang="ru-RU" sz="1400" b="0" kern="0" dirty="0" smtClean="0"/>
              <a:t>внедрить систему управления охраной здоровья работников, соответствующую нормативно-правовым требованиям Российского законодательства. Обеспечить функционирование системы предупреждения возникновения и развития профессиональных заболеваний, а также необходимой первой медицинской помощи.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164075" y="2947988"/>
            <a:ext cx="3038475" cy="270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Оценка условий труда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Предупреждение заболеваний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Информирование о производственных факторах, способных повлиять на здоровье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Применение средств защиты (защити себя </a:t>
            </a:r>
            <a:r>
              <a:rPr lang="ru-RU" altLang="ru-RU" sz="1400" b="0" dirty="0" smtClean="0"/>
              <a:t>сам, от тебя зависит твоя жизнь и жизнь других)</a:t>
            </a:r>
            <a:endParaRPr lang="ru-RU" altLang="ru-RU" sz="1400" b="0" dirty="0"/>
          </a:p>
        </p:txBody>
      </p:sp>
      <p:pic>
        <p:nvPicPr>
          <p:cNvPr id="7" name="Picture 10" descr="http://stroymag.zp.ua/uploads/imagebox/%D0%B8%D0%BD%D1%81%D1%82%D1%80%D1%83%D0%BC%D0%B5%D0%BD%D1%82/%D1%81%D1%80%D0%B5%D0%B4%D1%81%D1%82%D0%B2%D0%B0%20%D0%B7%D0%B0%D1%89%D0%B8%D1%82%D1%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2763838"/>
            <a:ext cx="2486025" cy="344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http://www2.ok.ya1.ru/uploads/posts/2014-01/1390307540_rhpj8xdym6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723" y="776947"/>
            <a:ext cx="3294044" cy="4847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9: Безопасность и защищенность объектов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14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pic>
        <p:nvPicPr>
          <p:cNvPr id="5" name="Picture 8" descr="Посторонним вход воспрещен - ЦЕНТР НО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47" y="1900844"/>
            <a:ext cx="45116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23850" y="113030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smtClean="0"/>
              <a:t>Цель элемента – </a:t>
            </a:r>
            <a:r>
              <a:rPr lang="ru-RU" altLang="ru-RU" sz="1400" b="0" kern="0" smtClean="0"/>
              <a:t>обеспечить функционирование эффективной системы безопасности и защиты объектов. Система должна обеспечивать надежный контроль и сохранность производственных объектов, предупреждая нежелательные события, способные нанести ущерб Предприятию.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685785" y="2055223"/>
            <a:ext cx="3509963" cy="1415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Системы контроля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Меры по предотвращению ЧС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Готовность к ЧС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Тренировки</a:t>
            </a:r>
          </a:p>
        </p:txBody>
      </p:sp>
      <p:pic>
        <p:nvPicPr>
          <p:cNvPr id="8" name="Picture 10" descr="http://im0-tub-ru.yandex.net/i?id=bba26d9fa4f1786504bf45c6723f6b88-04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898" y="4853030"/>
            <a:ext cx="21431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\\s502cl-dfs01.sibur.local\THX\Departments\Служба Д ОТ,ПБ и Э\Отдел охраны труда\5. Презентации\Конференция Газпром 2016\обрезк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006" y="3661745"/>
            <a:ext cx="3569869" cy="238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10: Охрана окружающей среды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15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944601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smtClean="0"/>
              <a:t>Цель элемента – </a:t>
            </a:r>
            <a:r>
              <a:rPr lang="ru-RU" altLang="ru-RU" sz="1400" b="0" kern="0" smtClean="0"/>
              <a:t>эффективное функционирование корпоративной системы экологического менеджмента в соответствии с законодательством Российской Федерации и требованиями международного стандарта ISO 14001:2004, направленное на снижение негативного воздействия на окружающую среду и устойчивое развитие Общества.</a:t>
            </a:r>
            <a:endParaRPr lang="ru-RU" altLang="ru-RU" sz="1400" b="0" kern="0" dirty="0" smtClean="0"/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611188" y="2628939"/>
            <a:ext cx="5529262" cy="270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Соблюдение законодательных и добровольно принятых требований, правил и инструкций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Участие ВСЕХ работников в работе по предупреждению/снижению негативных                 воздействий на окружающую среду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Выявление наиболее существенных экологических аспектов (операций) и оценка риска воздействий от этих аспектов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Построение природоохранной деятельности всей компании – в рамках корпоративной системы экологического менеджмента</a:t>
            </a:r>
          </a:p>
        </p:txBody>
      </p:sp>
      <p:pic>
        <p:nvPicPr>
          <p:cNvPr id="7" name="Picture 2" descr="http://im2-tub-ru.yandex.net/i?id=2aefa0d22dfd58e06fe9aa94e06bac80-106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996" y="2357476"/>
            <a:ext cx="3271838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Documents and Settings\AgapovDA\Local Settings\Temporary Internet Files\Content.Outlook\3ZY3G27N\14467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940" y="4406939"/>
            <a:ext cx="2393950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11: Транспортная безопасность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16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23850" y="113030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b="1" kern="0" smtClean="0"/>
              <a:t>Цель элемента – </a:t>
            </a:r>
            <a:r>
              <a:rPr lang="ru-RU" altLang="ru-RU" b="0" kern="0" smtClean="0"/>
              <a:t>обеспечение неукоснительного соблюдения требований законодательства в области транспортной безопасности в рамках утвержденной системы единых требований для предприятий ПАО «СИБУР Холдинг».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611188" y="2470150"/>
            <a:ext cx="6437312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Соблюдение </a:t>
            </a:r>
            <a:r>
              <a:rPr lang="ru-RU" altLang="ru-RU" b="0" dirty="0" smtClean="0"/>
              <a:t>Правил дорожного движения РФ</a:t>
            </a:r>
            <a:endParaRPr lang="ru-RU" altLang="ru-RU" b="0" dirty="0"/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Соблюдение корпоративных требований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Регулярная проверка транспортных средств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Проверка водителей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Соблюдение всеми работниками правил дорожного движения и личной безопасности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11188" y="5375275"/>
            <a:ext cx="43894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400" b="0"/>
              <a:t>СТП СР/04-07-03/МУ08 «Методические указания по организации транспортной безопасности»</a:t>
            </a:r>
          </a:p>
        </p:txBody>
      </p:sp>
      <p:pic>
        <p:nvPicPr>
          <p:cNvPr id="8" name="Picture 2" descr="http://im3-tub-ru.yandex.net/i?id=87af9f5542fac3e885fa7148f5bb7e20-07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541" y="3027776"/>
            <a:ext cx="10191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im1-tub-ru.yandex.net/i?id=4dd69750d0bdc7533b3b8a8fd640f064-48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313" y="4840288"/>
            <a:ext cx="21336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2" t="35047" r="49357" b="24770"/>
          <a:stretch/>
        </p:blipFill>
        <p:spPr bwMode="auto">
          <a:xfrm>
            <a:off x="7893204" y="2272593"/>
            <a:ext cx="1771341" cy="1717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648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12: Вовлечение и мотивация работников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17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23850" y="880918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b="1" kern="0" smtClean="0"/>
              <a:t>Цель элемента – </a:t>
            </a:r>
            <a:r>
              <a:rPr lang="ru-RU" altLang="ru-RU" b="0" kern="0" smtClean="0"/>
              <a:t>содействовать активному вовлечению работников в процесс формирования и развития культуры безопасности.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438150" y="1612756"/>
            <a:ext cx="839152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За свою безопасность на рабочем месте отвечает, в первую очередь, </a:t>
            </a:r>
            <a:r>
              <a:rPr lang="ru-RU" altLang="ru-RU" b="0" u="sng" dirty="0"/>
              <a:t>сам работник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Вовлечение работников в работу по формированию приверженности безопасности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b="0" dirty="0"/>
              <a:t>Стимулирование работников посредством различных систем мотивации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611188" y="5457681"/>
            <a:ext cx="742791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400" b="0" dirty="0"/>
              <a:t>СТП СР/04-07-03/МУ03 «Методические указания по формированию единой системы мотивации в области ОТ, ПБ и ООС работников предприятий ПАО «СИБУР Холдинг»»</a:t>
            </a:r>
          </a:p>
        </p:txBody>
      </p:sp>
      <p:pic>
        <p:nvPicPr>
          <p:cNvPr id="12" name="Picture 10" descr="http://www.rabota-vologda.ru/photos/stati/upravl_i_motiv_persona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42" y="3397106"/>
            <a:ext cx="2725902" cy="180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44490" y="3824022"/>
            <a:ext cx="53438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0" dirty="0" smtClean="0"/>
              <a:t>Индивидуальная мотивация – «Лидер/Чемпион»;                          		              «Лучший СИБУРА»;</a:t>
            </a:r>
          </a:p>
          <a:p>
            <a:r>
              <a:rPr lang="ru-RU" sz="1400" b="0" dirty="0" smtClean="0"/>
              <a:t>Коллективная мотивация –      «Форвард по безопасности»</a:t>
            </a:r>
          </a:p>
          <a:p>
            <a:r>
              <a:rPr lang="ru-RU" sz="1400" b="0" dirty="0"/>
              <a:t>	</a:t>
            </a:r>
            <a:r>
              <a:rPr lang="ru-RU" sz="1400" b="0" dirty="0" smtClean="0"/>
              <a:t>	              «Лучшая смена/бригада» </a:t>
            </a:r>
            <a:endParaRPr lang="ru-RU" sz="1400" b="0" dirty="0"/>
          </a:p>
        </p:txBody>
      </p:sp>
    </p:spTree>
    <p:extLst>
      <p:ext uri="{BB962C8B-B14F-4D97-AF65-F5344CB8AC3E}">
        <p14:creationId xmlns:p14="http://schemas.microsoft.com/office/powerpoint/2010/main" val="53648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18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57200" y="347663"/>
            <a:ext cx="7110413" cy="62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</a:defRPr>
            </a:lvl5pPr>
            <a:lvl6pPr marL="45711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23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358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47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b="0" kern="0" dirty="0" smtClean="0"/>
              <a:t>.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3850" y="113030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dirty="0" smtClean="0"/>
              <a:t>Цель элемента – </a:t>
            </a:r>
            <a:r>
              <a:rPr lang="ru-RU" altLang="ru-RU" sz="1400" b="0" kern="0" dirty="0" smtClean="0"/>
              <a:t>обеспечить укомплектование штата предприятий компетентными работниками. С целью эффективного управления безопасностью технологических процессов обеспечить работников качественным профессиональным обучением в соответствии с занимаемой должностью.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1188" y="2419350"/>
            <a:ext cx="5475287" cy="258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Безопасность на производстве напрямую зависит от компетентности работников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Обязательные требования при подборе сотрудников: знания, умения и навыки для безопасной работы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Регулярное обучение работников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Проверка знаний и оценка эффективности обучения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Инструктажи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Процесс и результаты обучения должны документироваться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611188" y="6016625"/>
            <a:ext cx="74279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1450" indent="-1714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/>
              <a:t>СТП СР/02-05-01/ПР01 «Порядок обучения персонала»</a:t>
            </a:r>
          </a:p>
        </p:txBody>
      </p:sp>
      <p:pic>
        <p:nvPicPr>
          <p:cNvPr id="9" name="Picture 2" descr="http://im2-tub-ru.yandex.net/i?id=a914f2ababf30c1d35d8f8002fde6781-41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652713"/>
            <a:ext cx="22288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im1-tub-ru.yandex.net/i?id=bde4e30ba9292af744ebcb0a1830f731-125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4362450"/>
            <a:ext cx="22018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/>
              <a:t>Элемент 13: Обучение и развитие компетенций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48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14: Взаимодействие с подрядчиками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19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68288" y="750290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200" b="1" kern="0" dirty="0" smtClean="0"/>
              <a:t>Цель элемента – </a:t>
            </a:r>
            <a:r>
              <a:rPr lang="ru-RU" altLang="ru-RU" sz="1200" b="0" kern="0" dirty="0" smtClean="0"/>
              <a:t>обеспечить безопасное выполнение работ подрядными организациями в соответствии с требованиями Предприятия в области ОТ, ПБ и ООС, а также без нарушений нормативно-правовых актов Российской Федерации.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555626" y="1829790"/>
            <a:ext cx="5297487" cy="2369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Требования в области ОТ, ПБ и ООС Предприятия, распространяются и на работников подрядных организаций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Выбор подрядчиков с учетом готовности и возможности выполнения всех необходимых требований по ОТ, ПБ и ООС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Информирование подрядчиков по вопросам ОТ, ПБ и ООС, инструктажи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Контроль за работой подрядчиков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200" b="0" dirty="0"/>
              <a:t>Ответственность подрядчиков за нарушения в области ОТ, ПБ и ООС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561181" y="4400716"/>
            <a:ext cx="74279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 dirty="0"/>
              <a:t>СТП СР/04-07-04/ПР01 «Порядок взаимодействия с подрядными организациями в области охраны труда, промышленной безопасности и охраны окружающей среды»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 dirty="0"/>
              <a:t>СТП СР/03-01-01/ПР01 «Порядок выбора поставщика»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200" b="0" dirty="0"/>
              <a:t>СТП СР/03-01-01/ПР02 «Порядок проведения конкурентных процедур в ООО «СИБУР» и на предприятиях ПАО «СИБУР Холдинг»»</a:t>
            </a:r>
          </a:p>
        </p:txBody>
      </p:sp>
      <p:pic>
        <p:nvPicPr>
          <p:cNvPr id="10" name="Picture 10" descr="http://www.realestate.ru/backoffice/Files/Images/Gallery/ravsh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6" y="2255240"/>
            <a:ext cx="2747962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7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15: Оповещение и расследование происшествий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20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3850" y="797791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dirty="0" smtClean="0"/>
              <a:t>Цель элемента – </a:t>
            </a:r>
            <a:r>
              <a:rPr lang="ru-RU" altLang="ru-RU" sz="1400" b="0" kern="0" dirty="0" smtClean="0"/>
              <a:t>своевременное доведение информации о происшествиях до руководства ПАО «СИБУР Холдинг». Осуществление причинно-следственного анализа происшествий и факторов, способствующих случившемуся. Разработка и реализация достаточных корректирующих мероприятий по устранению причин и последствий, предупреждение повторения аналогичных происшествий для обеспечения безаварийной и стабильной работы производства.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11188" y="5472979"/>
            <a:ext cx="7427912" cy="95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400" b="0"/>
              <a:t>СТП СР/04-07-02/ПР01 «Порядок внутреннего расследования происшествий»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400" b="0"/>
              <a:t>СТП СР/04-07-02/ПР02 «Порядок оповещения о происшествиях в области охраны труда, промышленной и экологической безопасности на предприятиях ПАО «СИБУР Холдинг»»</a:t>
            </a:r>
          </a:p>
        </p:txBody>
      </p:sp>
      <p:pic>
        <p:nvPicPr>
          <p:cNvPr id="8" name="Picture 2" descr="http://im2-tub-ru.yandex.net/i?id=84ebaca479b256c98cc559424e47a197-12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87663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im2-tub-ru.yandex.net/i?id=f3ac2c81a751ff0118137855a751e79d-19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224" y="431641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688975" y="4182341"/>
            <a:ext cx="54721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82563" indent="-182563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Расследование всех происшествий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Анализ причин и внедрение корректирующих мероприятий, направленных на устранение коренных причин происшествия, а не только их последствий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030538" y="2490066"/>
            <a:ext cx="569912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82563" indent="-182563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Единые требования к процедуре идентификации, учета и анализа происшествий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Максимальная открытость и оперативность в оповещении о происшествиях в целях скорейшего реагирования: локализации и/или минимизации последствий происшествий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Ответственность за сокрытие либо искажение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29317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16: Эффективный обмен информацией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21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09563" y="1312863"/>
            <a:ext cx="8455025" cy="747712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b="1" kern="0" smtClean="0"/>
              <a:t>Цель элемента – </a:t>
            </a:r>
            <a:r>
              <a:rPr lang="ru-RU" altLang="ru-RU" b="0" kern="0" smtClean="0"/>
              <a:t>обеспечить эффективный обмен информацией для безопасного и эффективного ведения производственной деятельности.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731838" y="2136775"/>
            <a:ext cx="7891462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82563" indent="-182563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Предупрежден – значит вооружен (цель информирования)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Обмен информацией в Холдинге необходим для предотвращения либо снижения негативных воздействий от происшествий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Открытый обмен информацией по вопросам ОТ, ПБ и ООС между подразделениями и предприятиями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Своевременное информирование работников о всех изменениях в области ОТ, ПБ и ООС</a:t>
            </a:r>
          </a:p>
        </p:txBody>
      </p:sp>
      <p:pic>
        <p:nvPicPr>
          <p:cNvPr id="7" name="Picture 2" descr="http://im3-tub-ru.yandex.net/i?id=944793dce25d68931d065cc17efb897d-20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4462463"/>
            <a:ext cx="22098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http://s020.radikal.ru/i717/1312/dd/4bbcf1af77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3983038"/>
            <a:ext cx="3160712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7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17: Управление изменениями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22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pic>
        <p:nvPicPr>
          <p:cNvPr id="5" name="Picture 2" descr="http://im1-tub-ru.yandex.net/i?id=ff5c539bbd18a651d6db8cc2fd4d4ba9-127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73" y="4600555"/>
            <a:ext cx="30162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23849" y="823881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dirty="0" smtClean="0"/>
              <a:t>Цель элемента – </a:t>
            </a:r>
            <a:r>
              <a:rPr lang="ru-RU" altLang="ru-RU" sz="1400" b="0" kern="0" dirty="0" smtClean="0"/>
              <a:t>убедиться, что все временные и бессрочные изменения технического, организационного или административного характера, связанные с технологией, работниками или оборудованием,  эффективно контролируются и препятствуют возникновению новых неконтролируемых опасностей, способных негативно повлиять на безопасность работников, оборудование или технологический процесс.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6262" y="2576481"/>
            <a:ext cx="79978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Управление изменениями = управление потенциальными опасностями и рисками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Должна быть система управления любыми изменениями, касающимися производственных объектов, оборудования, технологии, операций или работников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Все внедряемые изменения должны быть обоснованы и соответствовать установленным нормам и правилам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Перед внедрением изменения должен быть проведен анализ и оценка влияния на производственный процесс и возможных негативных последствий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Решение о внедрении изменения должно документироваться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Ответственность за внедрение изменений</a:t>
            </a:r>
          </a:p>
        </p:txBody>
      </p:sp>
    </p:spTree>
    <p:extLst>
      <p:ext uri="{BB962C8B-B14F-4D97-AF65-F5344CB8AC3E}">
        <p14:creationId xmlns:p14="http://schemas.microsoft.com/office/powerpoint/2010/main" val="29317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Элемент 18: Управление документацией ОТ, ПБ и ООС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23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03213" y="738414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400" b="1" kern="0" smtClean="0"/>
              <a:t>Цель элемента – </a:t>
            </a:r>
            <a:r>
              <a:rPr lang="ru-RU" altLang="ru-RU" sz="1400" b="0" kern="0" smtClean="0"/>
              <a:t>документооборот предприятий в области управления охраной труда, промышленной безопасностью и охраной окружающей среды соответствует единой системе документооборота ПАО «СИБУР Холдинг», используемые документы доступны, актуальны и находятся под управлением.</a:t>
            </a:r>
            <a:endParaRPr lang="ru-RU" altLang="ru-RU" sz="1400" b="0" kern="0" dirty="0" smtClean="0"/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103438" y="2041752"/>
            <a:ext cx="4543425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Документы должны быть доступны, актуальны и понятны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Документы могут быть на бумаге и в электронном виде – управлять необходимо любыми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Не допускается использование устаревших документов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Где необходимо вести записи – там они должны быть (полные, разборчивые, прослеживаемые)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Tx/>
              <a:buFont typeface="Wingdings" pitchFamily="2" charset="2"/>
              <a:buChar char="ü"/>
            </a:pPr>
            <a:r>
              <a:rPr lang="ru-RU" altLang="ru-RU" sz="1400" b="0" dirty="0"/>
              <a:t>Своевременное внесение изменений в документацию, доведение изменений до сведения работников</a:t>
            </a: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865188" y="5650139"/>
            <a:ext cx="454501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400" b="0"/>
              <a:t>СТП СР/09-03/ПЛ01 «Положение об управлении документами и записями»</a:t>
            </a:r>
          </a:p>
        </p:txBody>
      </p:sp>
      <p:pic>
        <p:nvPicPr>
          <p:cNvPr id="8" name="Picture 2" descr="http://im0-tub-ru.yandex.net/i?id=fb273c5fc90ddda101ba0ea01d35837e-01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6" y="2551339"/>
            <a:ext cx="1652587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im1-tub-ru.yandex.net/i?id=0c01c8a66296571ae43896be5828259e-140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1" y="2551339"/>
            <a:ext cx="26098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7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19: Мониторинг эффективности системы управления ОТ, ПБ и ООС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24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47661" y="759238"/>
            <a:ext cx="8455025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100" b="1" kern="0" dirty="0" smtClean="0"/>
              <a:t>Цель элемента – </a:t>
            </a:r>
            <a:r>
              <a:rPr lang="ru-RU" altLang="ru-RU" sz="1100" b="0" kern="0" dirty="0" smtClean="0"/>
              <a:t>внедрить и поддерживать систему эффективного мониторинга ключевых характеристик ОТ, ПБ и ООС, основанную на измерении объективных показателей, и позволяющую определить текущее состояние и тенденции развития системы ОТ, ПБ и ООС на Предприятии. Информация, полученная в результате анализа ключевых показателей результативности, используется при планировании мероприятий и служит для дальнейшего развития системы ОТ, ПБ и ООС.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465137" y="2162320"/>
            <a:ext cx="5611813" cy="1600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Для развития системы необходимо устанавливать цели и определять способы их достижения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dirty="0"/>
              <a:t>В процессе достижения целей и задач необходимо периодически оценивать (</a:t>
            </a:r>
            <a:r>
              <a:rPr lang="ru-RU" altLang="ru-RU" sz="1100" dirty="0" err="1"/>
              <a:t>мониторить</a:t>
            </a:r>
            <a:r>
              <a:rPr lang="ru-RU" altLang="ru-RU" sz="1100" dirty="0"/>
              <a:t>) правильность выбранного пути, степень эффективности прилагаемых усилий и получаемые результаты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Регулярный мониторинг: ключевых показателей эффективности в области ОТ, ПБ и ООС (КПЭ устанавливаются для различных уровней); основных характеристик состояния ОТ, ПБ и ООС</a:t>
            </a: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900112" y="5161107"/>
            <a:ext cx="73501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1450" indent="-1714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СР/04-07-03/МУ01 «Методические указания по формированию единой системы ключевых показателей эффективности в области охраны труда и промышленной безопасности»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СР/01-02-03/ПР06 «Порядок мониторинга ключевых показателей в КСЭМ»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СР/04-07-01/ПБ01 «Положение об организации и осуществлении производственного контроля за соблюдением требований промышленной безопасности на предприятиях ПАО «СИБУР Холдинг»»</a:t>
            </a:r>
          </a:p>
        </p:txBody>
      </p:sp>
      <p:pic>
        <p:nvPicPr>
          <p:cNvPr id="8" name="Picture 9" descr="http://im0-tub-ru.yandex.net/i?id=045aad1f91a58071edccddfb1f34471c-132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50" y="2073420"/>
            <a:ext cx="26860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65137" y="3886345"/>
            <a:ext cx="8229600" cy="92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/>
              <a:t>Ответственность за недостоверную и несвоевременную информацию по ключевым характеристикам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/>
              <a:t>Корректировка действий при выявлении устойчивых негативных тенденций КПЭ по ОТ, ПБ и ООС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/>
              <a:t>Необходимо поддержание  системы регулярного отслеживания ключевых характеристик и параметров производственных операций, которые связаны со значимыми экологическими аспектами</a:t>
            </a:r>
          </a:p>
        </p:txBody>
      </p:sp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Элемент 20: Аудиты и анализ системы управления ОТ, ПБ и ООС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25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506413" y="5407623"/>
            <a:ext cx="7842250" cy="93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1450" indent="-1714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СР/01-02-03/ПР04 «Порядок организации и проведения аудита системы управления охраной труда и промышленной безопасностью предприятий ПАО «СИБУР Холдинг»»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СР/01-02-03/ПР05 «Порядок проведения внутренних аудитов, управления несоответствиями и корректирующими действиями в КСЭМ»</a:t>
            </a:r>
          </a:p>
          <a:p>
            <a:pPr eaLnBrk="1" hangingPunct="1">
              <a:spcBef>
                <a:spcPct val="0"/>
              </a:spcBef>
              <a:buClrTx/>
              <a:buFont typeface="Arial" charset="0"/>
              <a:buChar char="•"/>
            </a:pPr>
            <a:r>
              <a:rPr lang="ru-RU" altLang="ru-RU" sz="1100" b="0"/>
              <a:t>СТП СР/04-08-01/ПР02 «Порядок анализа системы экологического менеджмента высшим руководством»</a:t>
            </a:r>
          </a:p>
        </p:txBody>
      </p:sp>
      <p:pic>
        <p:nvPicPr>
          <p:cNvPr id="6" name="Picture 11" descr="http://www.paylinedata.com/wp-content/uploads/2012/03/Fotolia_26828181_Subscription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288" y="533998"/>
            <a:ext cx="20478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225425" y="665760"/>
            <a:ext cx="7797800" cy="1112838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altLang="ru-RU" sz="1100" b="1" kern="0" dirty="0" smtClean="0"/>
              <a:t>Цель элемента – </a:t>
            </a:r>
            <a:r>
              <a:rPr lang="ru-RU" altLang="ru-RU" sz="1100" b="0" kern="0" dirty="0" smtClean="0"/>
              <a:t>обеспечить проведение аудитов и периодического анализа системы управления ОТ, ПБ и ООС высшим руководством, что позволит определить текущее состояние системы управления ОТ, ПБ и ООС и области для ее улучшения, использовать результаты аудитов и анализа для эффективного </a:t>
            </a:r>
            <a:r>
              <a:rPr lang="ru-RU" altLang="ru-RU" sz="1100" b="0" kern="0" dirty="0" err="1" smtClean="0"/>
              <a:t>планиро</a:t>
            </a:r>
            <a:r>
              <a:rPr lang="ru-RU" altLang="ru-RU" sz="1100" b="0" kern="0" dirty="0" smtClean="0"/>
              <a:t>-                   </a:t>
            </a:r>
            <a:r>
              <a:rPr lang="ru-RU" altLang="ru-RU" sz="1100" b="0" kern="0" dirty="0" err="1" smtClean="0"/>
              <a:t>вания</a:t>
            </a:r>
            <a:r>
              <a:rPr lang="ru-RU" altLang="ru-RU" sz="1100" b="0" kern="0" dirty="0" smtClean="0"/>
              <a:t>, управления и дальнейшего развития системы ОТ, ПБ и ООС.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27000" y="1899248"/>
            <a:ext cx="8651875" cy="3093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Аудиты (проверки) необходимы для обеспечения систематического и независимого процесса получения информации об эффективности и результативности системы управления ОТ, ПБ и ООС и ее элементов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Аудиты внутренние проводятся внутри компании, результаты используются только в интересах компании. Аудиты внешние проводятся сторонними организациями с целью выявления соответствия либо несоответствия определенным требованиям.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Необходимо проводить систематическую проверку соответствия системы управления  </a:t>
            </a:r>
            <a:r>
              <a:rPr lang="ru-RU" altLang="ru-RU" sz="1100" b="0" dirty="0" smtClean="0"/>
              <a:t>ОТ</a:t>
            </a:r>
            <a:r>
              <a:rPr lang="ru-RU" altLang="ru-RU" sz="1100" b="0" dirty="0"/>
              <a:t>, ПБ и ООС законодательным, добровольно принятым и корпоративным требованиям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Результаты аудита (несоответствия) – не приговор, а побуждение к действиям.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Все несоответствия, выявленные при проведении аудитов ОТ, ПБ и ООС, должны устраняться. </a:t>
            </a:r>
            <a:r>
              <a:rPr lang="ru-RU" altLang="ru-RU" sz="1100" b="0" dirty="0" smtClean="0"/>
              <a:t>Причины </a:t>
            </a:r>
            <a:r>
              <a:rPr lang="ru-RU" altLang="ru-RU" sz="1100" b="0" dirty="0"/>
              <a:t>всех зарегистрированных несоответствий должны определяться.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После проведения анализа причин несоответствий должны быть предприняты корректирующие   </a:t>
            </a:r>
            <a:r>
              <a:rPr lang="ru-RU" altLang="ru-RU" sz="1100" b="0" dirty="0" smtClean="0"/>
              <a:t>действия</a:t>
            </a:r>
            <a:r>
              <a:rPr lang="ru-RU" altLang="ru-RU" sz="1100" b="0" dirty="0"/>
              <a:t>, направленные </a:t>
            </a:r>
            <a:r>
              <a:rPr lang="ru-RU" altLang="ru-RU" sz="1100" b="0" u="sng" dirty="0"/>
              <a:t>на устранение коренных причин</a:t>
            </a:r>
            <a:r>
              <a:rPr lang="ru-RU" altLang="ru-RU" sz="1100" b="0" dirty="0"/>
              <a:t>, и предупреждающие действия, направленные на </a:t>
            </a:r>
            <a:r>
              <a:rPr lang="ru-RU" altLang="ru-RU" sz="1100" b="0" u="sng" dirty="0"/>
              <a:t>предотвращение возможных несоответствий</a:t>
            </a:r>
            <a:r>
              <a:rPr lang="ru-RU" altLang="ru-RU" sz="1100" b="0" dirty="0"/>
              <a:t>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 typeface="Wingdings" pitchFamily="2" charset="2"/>
              <a:buChar char="ü"/>
            </a:pPr>
            <a:r>
              <a:rPr lang="ru-RU" altLang="ru-RU" sz="1100" b="0" dirty="0"/>
              <a:t>Руководство должно быть активно вовлечено в процесс периодической оценки и анализа функционирования системы управления ОТ, ПБ и ООС. Анализ должен включать оценку возможностей для улучшения и потребностей в изменениях системы управления ОТ, ПБ и ООС.</a:t>
            </a:r>
          </a:p>
        </p:txBody>
      </p:sp>
      <p:pic>
        <p:nvPicPr>
          <p:cNvPr id="9" name="Picture 9" descr="http://im2-tub-ru.yandex.net/i?id=efd688db351b636ace8b1a456971e0d7-111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4798290"/>
            <a:ext cx="13811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 smtClean="0"/>
              <a:t>Выводы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26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6757" y="701023"/>
            <a:ext cx="8506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b="0" dirty="0"/>
              <a:t>Развитие СУОТПБООС позволяет свести</a:t>
            </a:r>
            <a:r>
              <a:rPr lang="ru-RU" altLang="ru-RU" sz="1400" b="0" dirty="0">
                <a:cs typeface="Arial" charset="0"/>
              </a:rPr>
              <a:t> к минимуму риски возникновения аварий, случаев травматизма, профессиональной заболеваемости и негативного воздействия на окружающую среду</a:t>
            </a:r>
            <a:endParaRPr lang="ru-RU" sz="1400" b="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b="0" dirty="0" smtClean="0"/>
              <a:t>Выполнение требований  Кодекса Системы управления ОТ, ПБ и ОООС способствует  </a:t>
            </a:r>
            <a:r>
              <a:rPr lang="ru-RU" sz="1400" b="0" dirty="0"/>
              <a:t>повышению </a:t>
            </a:r>
            <a:r>
              <a:rPr lang="ru-RU" sz="1400" b="0" dirty="0" smtClean="0"/>
              <a:t>эффективности работы </a:t>
            </a:r>
            <a:r>
              <a:rPr lang="ru-RU" sz="1400" b="0" dirty="0"/>
              <a:t>и улучшению показателей в сфере охраны труда, </a:t>
            </a:r>
            <a:r>
              <a:rPr lang="ru-RU" sz="1400" b="0" dirty="0" smtClean="0"/>
              <a:t>промышленной безопасности </a:t>
            </a:r>
            <a:r>
              <a:rPr lang="ru-RU" sz="1400" b="0" dirty="0"/>
              <a:t>и охраны окружающей </a:t>
            </a:r>
            <a:r>
              <a:rPr lang="ru-RU" sz="1400" b="0" dirty="0" smtClean="0"/>
              <a:t>среды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536212707"/>
              </p:ext>
            </p:extLst>
          </p:nvPr>
        </p:nvGraphicFramePr>
        <p:xfrm>
          <a:off x="613145" y="2369061"/>
          <a:ext cx="8956040" cy="4097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рямоугольник 10"/>
          <p:cNvSpPr/>
          <p:nvPr/>
        </p:nvSpPr>
        <p:spPr bwMode="auto">
          <a:xfrm>
            <a:off x="397740" y="3227542"/>
            <a:ext cx="9186402" cy="436419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1111" y="3258334"/>
            <a:ext cx="108224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Самооценка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397740" y="3951993"/>
            <a:ext cx="9186403" cy="436419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1110" y="3978414"/>
            <a:ext cx="127673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Оценка Аудита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7741" y="3663960"/>
            <a:ext cx="972903" cy="2616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 smtClean="0">
                <a:solidFill>
                  <a:srgbClr val="FFFFFF"/>
                </a:solidFill>
              </a:rPr>
              <a:t>% роста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 rot="18944445">
            <a:off x="878432" y="4926574"/>
            <a:ext cx="2107791" cy="254849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 bwMode="auto">
          <a:xfrm rot="18944445">
            <a:off x="2418326" y="5005159"/>
            <a:ext cx="2280811" cy="266153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 rot="18944445">
            <a:off x="1367555" y="4902340"/>
            <a:ext cx="2097475" cy="254849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 rot="18944445">
            <a:off x="4016463" y="4881018"/>
            <a:ext cx="2004421" cy="262827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 bwMode="auto">
          <a:xfrm rot="18944445">
            <a:off x="4504727" y="4865080"/>
            <a:ext cx="1964836" cy="238514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 bwMode="auto">
          <a:xfrm rot="18944445">
            <a:off x="5555494" y="4971248"/>
            <a:ext cx="2224177" cy="243015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 rot="18944445">
            <a:off x="6179626" y="4879316"/>
            <a:ext cx="2081335" cy="235936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 bwMode="auto">
          <a:xfrm>
            <a:off x="397742" y="2367816"/>
            <a:ext cx="9186401" cy="3744416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TextBox 34"/>
          <p:cNvSpPr txBox="1"/>
          <p:nvPr/>
        </p:nvSpPr>
        <p:spPr>
          <a:xfrm>
            <a:off x="379119" y="6160873"/>
            <a:ext cx="9745550" cy="2616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85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544" y="1807477"/>
            <a:ext cx="9174163" cy="703263"/>
          </a:xfrm>
        </p:spPr>
        <p:txBody>
          <a:bodyPr/>
          <a:lstStyle/>
          <a:p>
            <a:r>
              <a:rPr lang="ru-RU" altLang="ru-RU" dirty="0" smtClean="0">
                <a:cs typeface="Arial" charset="0"/>
              </a:rPr>
              <a:t>Приложение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27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Алгоритм действий проведения работ по оценке рисков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28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4674589" y="623186"/>
            <a:ext cx="286864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7" name="TextBox 25"/>
          <p:cNvSpPr txBox="1">
            <a:spLocks noChangeArrowheads="1"/>
          </p:cNvSpPr>
          <p:nvPr/>
        </p:nvSpPr>
        <p:spPr bwMode="auto">
          <a:xfrm>
            <a:off x="7266977" y="3358626"/>
            <a:ext cx="286863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8" name="TextBox 31"/>
          <p:cNvSpPr txBox="1">
            <a:spLocks noChangeArrowheads="1"/>
          </p:cNvSpPr>
          <p:nvPr/>
        </p:nvSpPr>
        <p:spPr bwMode="auto">
          <a:xfrm>
            <a:off x="2298102" y="3267961"/>
            <a:ext cx="286863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0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9" name="TextBox 33"/>
          <p:cNvSpPr txBox="1">
            <a:spLocks noChangeArrowheads="1"/>
          </p:cNvSpPr>
          <p:nvPr/>
        </p:nvSpPr>
        <p:spPr bwMode="auto">
          <a:xfrm>
            <a:off x="2514002" y="1755251"/>
            <a:ext cx="286863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0">
                <a:solidFill>
                  <a:srgbClr val="FFFFFF"/>
                </a:solidFill>
              </a:rPr>
              <a:t>7</a:t>
            </a:r>
          </a:p>
        </p:txBody>
      </p:sp>
      <p:sp>
        <p:nvSpPr>
          <p:cNvPr id="10" name="TextBox 40"/>
          <p:cNvSpPr txBox="1">
            <a:spLocks noChangeArrowheads="1"/>
          </p:cNvSpPr>
          <p:nvPr/>
        </p:nvSpPr>
        <p:spPr bwMode="auto">
          <a:xfrm>
            <a:off x="7051077" y="3547297"/>
            <a:ext cx="1188228" cy="95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3.Выявление источников</a:t>
            </a:r>
          </a:p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опасности</a:t>
            </a:r>
          </a:p>
        </p:txBody>
      </p:sp>
      <p:sp>
        <p:nvSpPr>
          <p:cNvPr id="11" name="TextBox 46"/>
          <p:cNvSpPr txBox="1">
            <a:spLocks noChangeArrowheads="1"/>
          </p:cNvSpPr>
          <p:nvPr/>
        </p:nvSpPr>
        <p:spPr bwMode="auto">
          <a:xfrm>
            <a:off x="6922489" y="3750129"/>
            <a:ext cx="1453249" cy="95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    3.Оценка      </a:t>
            </a:r>
          </a:p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       рисков </a:t>
            </a:r>
          </a:p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(ранжирование    </a:t>
            </a:r>
          </a:p>
          <a:p>
            <a:pPr eaLnBrk="1" hangingPunct="1"/>
            <a:r>
              <a:rPr lang="ru-RU" altLang="ru-RU" sz="1400" b="0">
                <a:solidFill>
                  <a:srgbClr val="FFFFFF"/>
                </a:solidFill>
              </a:rPr>
              <a:t>       рисков)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77377" y="3670044"/>
            <a:ext cx="1585759" cy="1087079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grpSp>
        <p:nvGrpSpPr>
          <p:cNvPr id="13" name="Группа 4"/>
          <p:cNvGrpSpPr>
            <a:grpSpLocks/>
          </p:cNvGrpSpPr>
          <p:nvPr/>
        </p:nvGrpSpPr>
        <p:grpSpPr bwMode="auto">
          <a:xfrm>
            <a:off x="1547915" y="1049516"/>
            <a:ext cx="6503555" cy="4888228"/>
            <a:chOff x="1011494" y="980728"/>
            <a:chExt cx="7088898" cy="5504244"/>
          </a:xfrm>
        </p:grpSpPr>
        <p:cxnSp>
          <p:nvCxnSpPr>
            <p:cNvPr id="14" name="Прямая со стрелкой 13"/>
            <p:cNvCxnSpPr/>
            <p:nvPr/>
          </p:nvCxnSpPr>
          <p:spPr>
            <a:xfrm>
              <a:off x="5484652" y="1593558"/>
              <a:ext cx="792023" cy="4318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>
              <a:off x="7129013" y="3357431"/>
              <a:ext cx="0" cy="64775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 flipH="1" flipV="1">
              <a:off x="2276878" y="5364212"/>
              <a:ext cx="1142799" cy="6588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flipH="1" flipV="1">
              <a:off x="1907293" y="3331614"/>
              <a:ext cx="556" cy="5740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flipV="1">
              <a:off x="2556229" y="1596734"/>
              <a:ext cx="792024" cy="3207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Скругленный прямоугольник 18"/>
            <p:cNvSpPr/>
            <p:nvPr>
              <p:custDataLst>
                <p:tags r:id="rId1"/>
              </p:custDataLst>
            </p:nvPr>
          </p:nvSpPr>
          <p:spPr>
            <a:xfrm>
              <a:off x="3564115" y="980728"/>
              <a:ext cx="1728483" cy="1224074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0" dirty="0">
                <a:solidFill>
                  <a:srgbClr val="FFFFFF"/>
                </a:solidFill>
              </a:endParaRPr>
            </a:p>
          </p:txBody>
        </p:sp>
        <p:sp>
          <p:nvSpPr>
            <p:cNvPr id="20" name="TextBox 35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3525401" y="1174567"/>
              <a:ext cx="1956768" cy="1074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1.  Формирование Рабочей группы по оценке рисков  </a:t>
              </a:r>
            </a:p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           </a:t>
              </a:r>
            </a:p>
          </p:txBody>
        </p:sp>
        <p:sp>
          <p:nvSpPr>
            <p:cNvPr id="21" name="Скругленный прямоугольник 20"/>
            <p:cNvSpPr/>
            <p:nvPr>
              <p:custDataLst>
                <p:tags r:id="rId3"/>
              </p:custDataLst>
            </p:nvPr>
          </p:nvSpPr>
          <p:spPr>
            <a:xfrm>
              <a:off x="6156046" y="2060326"/>
              <a:ext cx="1944346" cy="1224074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0" dirty="0">
                  <a:solidFill>
                    <a:srgbClr val="FFFFFF"/>
                  </a:solidFill>
                </a:rPr>
                <a:t>2. Идентификация производственных опасностей </a:t>
              </a:r>
            </a:p>
          </p:txBody>
        </p:sp>
        <p:sp>
          <p:nvSpPr>
            <p:cNvPr id="22" name="Скругленный прямоугольник 21"/>
            <p:cNvSpPr/>
            <p:nvPr>
              <p:custDataLst>
                <p:tags r:id="rId4"/>
              </p:custDataLst>
            </p:nvPr>
          </p:nvSpPr>
          <p:spPr>
            <a:xfrm>
              <a:off x="6227471" y="4059169"/>
              <a:ext cx="1728483" cy="1170093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0" dirty="0">
                  <a:solidFill>
                    <a:srgbClr val="FFFFFF"/>
                  </a:solidFill>
                </a:rPr>
                <a:t>3. Оценка рисков (ранжирование рисков)</a:t>
              </a:r>
            </a:p>
          </p:txBody>
        </p:sp>
        <p:sp>
          <p:nvSpPr>
            <p:cNvPr id="23" name="Скругленный прямоугольник 22"/>
            <p:cNvSpPr/>
            <p:nvPr>
              <p:custDataLst>
                <p:tags r:id="rId5"/>
              </p:custDataLst>
            </p:nvPr>
          </p:nvSpPr>
          <p:spPr>
            <a:xfrm>
              <a:off x="3599600" y="5211385"/>
              <a:ext cx="1728484" cy="1224074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b="0" dirty="0">
                <a:solidFill>
                  <a:srgbClr val="FFFFFF"/>
                </a:solidFill>
              </a:endParaRPr>
            </a:p>
          </p:txBody>
        </p:sp>
        <p:sp>
          <p:nvSpPr>
            <p:cNvPr id="24" name="TextBox 56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714973" y="5410628"/>
              <a:ext cx="1577624" cy="1074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4.Разработка     </a:t>
              </a:r>
            </a:p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мероприятий по снижению рисков</a:t>
              </a:r>
            </a:p>
          </p:txBody>
        </p:sp>
        <p:sp>
          <p:nvSpPr>
            <p:cNvPr id="25" name="TextBox 59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1011494" y="3935953"/>
              <a:ext cx="1820577" cy="1316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5.Реализация    </a:t>
              </a:r>
            </a:p>
            <a:p>
              <a:pPr eaLnBrk="1" hangingPunct="1"/>
              <a:r>
                <a:rPr lang="ru-RU" altLang="ru-RU" sz="1400" b="0" dirty="0">
                  <a:solidFill>
                    <a:srgbClr val="FFFFFF"/>
                  </a:solidFill>
                </a:rPr>
                <a:t>мероприятий по снижению и предотвращению  рисков</a:t>
              </a:r>
            </a:p>
          </p:txBody>
        </p:sp>
        <p:sp>
          <p:nvSpPr>
            <p:cNvPr id="26" name="Скругленный прямоугольник 25"/>
            <p:cNvSpPr/>
            <p:nvPr>
              <p:custDataLst>
                <p:tags r:id="rId8"/>
              </p:custDataLst>
            </p:nvPr>
          </p:nvSpPr>
          <p:spPr>
            <a:xfrm>
              <a:off x="1043608" y="2077790"/>
              <a:ext cx="1728483" cy="1224073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b="0" dirty="0">
                <a:solidFill>
                  <a:srgbClr val="FFFFFF"/>
                </a:solidFill>
              </a:endParaRPr>
            </a:p>
          </p:txBody>
        </p:sp>
        <p:sp>
          <p:nvSpPr>
            <p:cNvPr id="27" name="TextBox 62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1149821" y="2226930"/>
              <a:ext cx="2052228" cy="977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906463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06463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06463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06463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06463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06463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06463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06463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06463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buClr>
                  <a:srgbClr val="008080"/>
                </a:buClr>
                <a:buSzPct val="110000"/>
              </a:pPr>
              <a:r>
                <a:rPr lang="ru-RU" altLang="ru-RU" sz="1400" b="0" dirty="0">
                  <a:solidFill>
                    <a:srgbClr val="FFFFFF"/>
                  </a:solidFill>
                </a:rPr>
                <a:t>6. Анализ эффективности реализуемых мероприятий</a:t>
              </a:r>
            </a:p>
          </p:txBody>
        </p:sp>
        <p:cxnSp>
          <p:nvCxnSpPr>
            <p:cNvPr id="28" name="Прямая со стрелкой 27"/>
            <p:cNvCxnSpPr/>
            <p:nvPr/>
          </p:nvCxnSpPr>
          <p:spPr>
            <a:xfrm flipH="1">
              <a:off x="5579885" y="5364212"/>
              <a:ext cx="1301521" cy="6588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4536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Шаги внедрения процесса оценки рисков при производстве работ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29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вал 4"/>
          <p:cNvSpPr/>
          <p:nvPr/>
        </p:nvSpPr>
        <p:spPr>
          <a:xfrm>
            <a:off x="404812" y="1542947"/>
            <a:ext cx="1430338" cy="137953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rgbClr val="000000"/>
                </a:solidFill>
              </a:rPr>
              <a:t>АЛГОРИТМ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rgbClr val="000000"/>
                </a:solidFill>
              </a:rPr>
              <a:t>ДЕЙСТВИЙ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66246667"/>
              </p:ext>
            </p:extLst>
          </p:nvPr>
        </p:nvGraphicFramePr>
        <p:xfrm>
          <a:off x="-303907" y="1288922"/>
          <a:ext cx="2880320" cy="1849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Прямая соединительная линия 25"/>
          <p:cNvCxnSpPr>
            <a:cxnSpLocks noChangeShapeType="1"/>
          </p:cNvCxnSpPr>
          <p:nvPr/>
        </p:nvCxnSpPr>
        <p:spPr bwMode="auto">
          <a:xfrm>
            <a:off x="3297237" y="690459"/>
            <a:ext cx="14288" cy="5416550"/>
          </a:xfrm>
          <a:prstGeom prst="line">
            <a:avLst/>
          </a:prstGeom>
          <a:noFill/>
          <a:ln w="9525" algn="ctr">
            <a:solidFill>
              <a:srgbClr val="007D7A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Box 29"/>
          <p:cNvSpPr txBox="1">
            <a:spLocks noChangeArrowheads="1"/>
          </p:cNvSpPr>
          <p:nvPr/>
        </p:nvSpPr>
        <p:spPr bwMode="auto">
          <a:xfrm>
            <a:off x="1568450" y="474559"/>
            <a:ext cx="1774825" cy="23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 b="0">
                <a:solidFill>
                  <a:srgbClr val="000000"/>
                </a:solidFill>
                <a:cs typeface="Arial" charset="0"/>
              </a:rPr>
              <a:t>2012г.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6412" y="4506809"/>
            <a:ext cx="3090863" cy="836046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Наращивание темпа: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Выбор дополнительных производственных операций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Создание дополнительных рабочих групп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Формирование плана по устранению источников опасности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57387" y="2657372"/>
            <a:ext cx="3211513" cy="507751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Участие рабочей группы в разработке корпоративного стандарта по оценке рисков: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СТП СР 47-М03-10</a:t>
            </a:r>
          </a:p>
        </p:txBody>
      </p:sp>
      <p:sp>
        <p:nvSpPr>
          <p:cNvPr id="11" name="TextBox 32"/>
          <p:cNvSpPr txBox="1">
            <a:spLocks noChangeArrowheads="1"/>
          </p:cNvSpPr>
          <p:nvPr/>
        </p:nvSpPr>
        <p:spPr bwMode="auto">
          <a:xfrm>
            <a:off x="4475162" y="484084"/>
            <a:ext cx="1054100" cy="23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 b="0">
                <a:solidFill>
                  <a:srgbClr val="000000"/>
                </a:solidFill>
                <a:cs typeface="Arial" charset="0"/>
              </a:rPr>
              <a:t>2013г.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24212" y="1279422"/>
            <a:ext cx="2905125" cy="1061748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Начало подготовки к внедрению стандарта:</a:t>
            </a:r>
          </a:p>
          <a:p>
            <a:pPr algn="just" eaLnBrk="1" hangingPunct="1"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Стандарт предприятия, план внедрения</a:t>
            </a:r>
          </a:p>
          <a:p>
            <a:pPr algn="just" eaLnBrk="1" hangingPunct="1">
              <a:buClr>
                <a:srgbClr val="008080"/>
              </a:buClr>
              <a:buSzPct val="110000"/>
            </a:pPr>
            <a:r>
              <a:rPr lang="ru-RU" altLang="ru-RU" sz="900" b="0">
                <a:solidFill>
                  <a:srgbClr val="000000"/>
                </a:solidFill>
              </a:rPr>
              <a:t>СТО 2-14-2013 </a:t>
            </a:r>
          </a:p>
          <a:p>
            <a:pPr algn="just" eaLnBrk="1" hangingPunct="1"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Обсуждение и каскадирование процедуры оценки рисков</a:t>
            </a:r>
          </a:p>
          <a:p>
            <a:pPr algn="just" eaLnBrk="1" hangingPunct="1"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Обучение процедуре ОР </a:t>
            </a:r>
          </a:p>
          <a:p>
            <a:pPr algn="just" eaLnBrk="1" hangingPunct="1"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ОР при проведении опасных видов работ</a:t>
            </a:r>
          </a:p>
        </p:txBody>
      </p:sp>
      <p:sp>
        <p:nvSpPr>
          <p:cNvPr id="13" name="TextBox 34"/>
          <p:cNvSpPr txBox="1">
            <a:spLocks noChangeArrowheads="1"/>
          </p:cNvSpPr>
          <p:nvPr/>
        </p:nvSpPr>
        <p:spPr bwMode="auto">
          <a:xfrm>
            <a:off x="6875462" y="479322"/>
            <a:ext cx="1030288" cy="23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 b="0">
                <a:solidFill>
                  <a:srgbClr val="000000"/>
                </a:solidFill>
                <a:cs typeface="Arial" charset="0"/>
              </a:rPr>
              <a:t>2014г.</a:t>
            </a:r>
          </a:p>
        </p:txBody>
      </p:sp>
      <p:sp>
        <p:nvSpPr>
          <p:cNvPr id="14" name="TextBox 35"/>
          <p:cNvSpPr txBox="1">
            <a:spLocks noChangeArrowheads="1"/>
          </p:cNvSpPr>
          <p:nvPr/>
        </p:nvSpPr>
        <p:spPr bwMode="auto">
          <a:xfrm>
            <a:off x="6048375" y="974622"/>
            <a:ext cx="3032125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Внедрение процесса оценки рисков:</a:t>
            </a:r>
          </a:p>
          <a:p>
            <a:pPr eaLnBrk="1" hangingPunct="1"/>
            <a:endParaRPr lang="ru-RU" altLang="ru-RU" sz="900" b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TextBox 36"/>
          <p:cNvSpPr txBox="1">
            <a:spLocks noChangeArrowheads="1"/>
          </p:cNvSpPr>
          <p:nvPr/>
        </p:nvSpPr>
        <p:spPr bwMode="auto">
          <a:xfrm>
            <a:off x="7761287" y="1293709"/>
            <a:ext cx="1338263" cy="164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85725" indent="-85725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Оценка рисков типовых работ и анализ безопасности выполнения работ</a:t>
            </a:r>
            <a:endParaRPr lang="en-US" altLang="ru-RU" sz="900" b="0">
              <a:solidFill>
                <a:srgbClr val="000000"/>
              </a:solidFill>
            </a:endParaRP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Формирование библиотеки результатов оценки риска производственных операций</a:t>
            </a:r>
          </a:p>
        </p:txBody>
      </p:sp>
      <p:cxnSp>
        <p:nvCxnSpPr>
          <p:cNvPr id="16" name="Прямая соединительная линия 37"/>
          <p:cNvCxnSpPr>
            <a:cxnSpLocks noChangeShapeType="1"/>
          </p:cNvCxnSpPr>
          <p:nvPr/>
        </p:nvCxnSpPr>
        <p:spPr bwMode="auto">
          <a:xfrm>
            <a:off x="6089650" y="690459"/>
            <a:ext cx="15875" cy="5416550"/>
          </a:xfrm>
          <a:prstGeom prst="line">
            <a:avLst/>
          </a:prstGeom>
          <a:noFill/>
          <a:ln w="9525" algn="ctr">
            <a:solidFill>
              <a:srgbClr val="007D7A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Прямоугольник 16"/>
          <p:cNvSpPr/>
          <p:nvPr/>
        </p:nvSpPr>
        <p:spPr>
          <a:xfrm>
            <a:off x="850900" y="3474934"/>
            <a:ext cx="2752725" cy="697546"/>
          </a:xfrm>
          <a:prstGeom prst="rect">
            <a:avLst/>
          </a:prstGeom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Вовлечение сотрудников: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Формирование культуры безопасной работы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Снижение рисков производственных операций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Принятие инструмента оценки рисков</a:t>
            </a:r>
          </a:p>
        </p:txBody>
      </p:sp>
      <p:sp>
        <p:nvSpPr>
          <p:cNvPr id="18" name="Прямоугольник 39"/>
          <p:cNvSpPr>
            <a:spLocks noChangeArrowheads="1"/>
          </p:cNvSpPr>
          <p:nvPr/>
        </p:nvSpPr>
        <p:spPr bwMode="auto">
          <a:xfrm>
            <a:off x="6083300" y="1293709"/>
            <a:ext cx="1677987" cy="21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3038" indent="-173038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Обучение работников процедуре ОР 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Формирование групп и оценка рисков работ повышенной опасности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Оформление и распространение результатов работ по снижению риска на рабочих местах 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Наработка опыта и накопление статистики  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Принятие КПЭ по оценке рисков</a:t>
            </a:r>
          </a:p>
        </p:txBody>
      </p:sp>
      <p:sp>
        <p:nvSpPr>
          <p:cNvPr id="19" name="Половина рамки 18"/>
          <p:cNvSpPr/>
          <p:nvPr/>
        </p:nvSpPr>
        <p:spPr>
          <a:xfrm>
            <a:off x="1928341" y="2613565"/>
            <a:ext cx="2808313" cy="30330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0" name="Половина рамки 19"/>
          <p:cNvSpPr/>
          <p:nvPr/>
        </p:nvSpPr>
        <p:spPr>
          <a:xfrm>
            <a:off x="3224485" y="1252571"/>
            <a:ext cx="2520280" cy="30330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1" name="Половина рамки 20"/>
          <p:cNvSpPr/>
          <p:nvPr/>
        </p:nvSpPr>
        <p:spPr>
          <a:xfrm>
            <a:off x="6051059" y="906015"/>
            <a:ext cx="2846037" cy="28844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cxnSp>
        <p:nvCxnSpPr>
          <p:cNvPr id="22" name="Прямая соединительная линия 43"/>
          <p:cNvCxnSpPr>
            <a:cxnSpLocks noChangeShapeType="1"/>
          </p:cNvCxnSpPr>
          <p:nvPr/>
        </p:nvCxnSpPr>
        <p:spPr bwMode="auto">
          <a:xfrm flipV="1">
            <a:off x="439737" y="853972"/>
            <a:ext cx="8329613" cy="0"/>
          </a:xfrm>
          <a:prstGeom prst="line">
            <a:avLst/>
          </a:prstGeom>
          <a:noFill/>
          <a:ln w="9525" algn="ctr">
            <a:solidFill>
              <a:srgbClr val="007D7A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Picture 1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3982934"/>
            <a:ext cx="1195387" cy="196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211" y="5718209"/>
            <a:ext cx="1238127" cy="69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46"/>
          <p:cNvSpPr txBox="1">
            <a:spLocks noChangeArrowheads="1"/>
          </p:cNvSpPr>
          <p:nvPr/>
        </p:nvSpPr>
        <p:spPr bwMode="auto">
          <a:xfrm>
            <a:off x="5146675" y="5071959"/>
            <a:ext cx="2182812" cy="6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>
                <a:solidFill>
                  <a:srgbClr val="008080"/>
                </a:solidFill>
                <a:cs typeface="Arial" charset="0"/>
              </a:rPr>
              <a:t>Обучение</a:t>
            </a:r>
          </a:p>
          <a:p>
            <a:pPr eaLnBrk="1" hangingPunct="1"/>
            <a:r>
              <a:rPr lang="ru-RU" altLang="ru-RU" sz="900">
                <a:solidFill>
                  <a:srgbClr val="008080"/>
                </a:solidFill>
                <a:cs typeface="Arial" charset="0"/>
              </a:rPr>
              <a:t>Вовлечение</a:t>
            </a:r>
          </a:p>
          <a:p>
            <a:pPr eaLnBrk="1" hangingPunct="1"/>
            <a:r>
              <a:rPr lang="ru-RU" altLang="ru-RU" sz="900">
                <a:solidFill>
                  <a:srgbClr val="008080"/>
                </a:solidFill>
                <a:cs typeface="Arial" charset="0"/>
              </a:rPr>
              <a:t>Предупреждение</a:t>
            </a:r>
          </a:p>
          <a:p>
            <a:pPr eaLnBrk="1" hangingPunct="1"/>
            <a:endParaRPr lang="ru-RU" altLang="ru-RU" sz="900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26" name="Picture 1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087" y="3474934"/>
            <a:ext cx="1450975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48"/>
          <p:cNvSpPr txBox="1">
            <a:spLocks noChangeArrowheads="1"/>
          </p:cNvSpPr>
          <p:nvPr/>
        </p:nvSpPr>
        <p:spPr bwMode="auto">
          <a:xfrm>
            <a:off x="415925" y="833334"/>
            <a:ext cx="2808287" cy="36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900" b="0">
                <a:solidFill>
                  <a:srgbClr val="000000"/>
                </a:solidFill>
              </a:rPr>
              <a:t>Начало ОР наиболее опасных производственных операций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00025" y="5552972"/>
            <a:ext cx="3222625" cy="836046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900">
                <a:solidFill>
                  <a:srgbClr val="000000"/>
                </a:solidFill>
                <a:cs typeface="Arial" charset="0"/>
              </a:rPr>
              <a:t>Начало оценки рисков производственных операций в рамках развития КБ: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Выбор производственных операций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Создание рабочих групп</a:t>
            </a:r>
          </a:p>
          <a:p>
            <a:pPr algn="just" eaLnBrk="1" hangingPunct="1">
              <a:spcAft>
                <a:spcPts val="2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Выявление источников опасности</a:t>
            </a:r>
          </a:p>
        </p:txBody>
      </p:sp>
      <p:sp>
        <p:nvSpPr>
          <p:cNvPr id="29" name="Половина рамки 28"/>
          <p:cNvSpPr/>
          <p:nvPr/>
        </p:nvSpPr>
        <p:spPr>
          <a:xfrm>
            <a:off x="881983" y="3426292"/>
            <a:ext cx="2414511" cy="30330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0" name="Половина рамки 29"/>
          <p:cNvSpPr/>
          <p:nvPr/>
        </p:nvSpPr>
        <p:spPr>
          <a:xfrm>
            <a:off x="468470" y="4506416"/>
            <a:ext cx="2758323" cy="30330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1" name="Половина рамки 30"/>
          <p:cNvSpPr/>
          <p:nvPr/>
        </p:nvSpPr>
        <p:spPr>
          <a:xfrm>
            <a:off x="200153" y="5553669"/>
            <a:ext cx="3104061" cy="303307"/>
          </a:xfrm>
          <a:prstGeom prst="halfFrame">
            <a:avLst>
              <a:gd name="adj1" fmla="val 11568"/>
              <a:gd name="adj2" fmla="val 1341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84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Процесс производственной деятельности – оценка рисков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30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45243684"/>
              </p:ext>
            </p:extLst>
          </p:nvPr>
        </p:nvGraphicFramePr>
        <p:xfrm>
          <a:off x="323528" y="797187"/>
          <a:ext cx="7272808" cy="1327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26"/>
          <p:cNvSpPr txBox="1">
            <a:spLocks noChangeArrowheads="1"/>
          </p:cNvSpPr>
          <p:nvPr/>
        </p:nvSpPr>
        <p:spPr bwMode="auto">
          <a:xfrm>
            <a:off x="34925" y="2386994"/>
            <a:ext cx="2665413" cy="107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3038" indent="-173038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Определение последовательности работы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Разбивка работы на этапы (подготовительный, выполнение)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Выявление возможных источников опасности (кто подвержен воздействию, как долго, при каких факторах)</a:t>
            </a:r>
          </a:p>
        </p:txBody>
      </p:sp>
      <p:sp>
        <p:nvSpPr>
          <p:cNvPr id="7" name="TextBox 27"/>
          <p:cNvSpPr txBox="1">
            <a:spLocks noChangeArrowheads="1"/>
          </p:cNvSpPr>
          <p:nvPr/>
        </p:nvSpPr>
        <p:spPr bwMode="auto">
          <a:xfrm>
            <a:off x="2700338" y="2380644"/>
            <a:ext cx="2649537" cy="1569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3038" indent="-173038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Определение вероятных последствий от воздействия источников опасности (травма, авария, инцидент, возгорание)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Определение вероятности возникновения неблагоприятного события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Определение тяжести возможных последствий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>
                <a:solidFill>
                  <a:srgbClr val="000000"/>
                </a:solidFill>
              </a:rPr>
              <a:t>Определение степени риска (неприемлемый/ высокий/ приемлемый) </a:t>
            </a:r>
          </a:p>
        </p:txBody>
      </p:sp>
      <p:sp>
        <p:nvSpPr>
          <p:cNvPr id="8" name="TextBox 28"/>
          <p:cNvSpPr txBox="1">
            <a:spLocks noChangeArrowheads="1"/>
          </p:cNvSpPr>
          <p:nvPr/>
        </p:nvSpPr>
        <p:spPr bwMode="auto">
          <a:xfrm>
            <a:off x="5381625" y="2394931"/>
            <a:ext cx="3695700" cy="14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marL="173038" indent="-173038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06463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 dirty="0">
                <a:solidFill>
                  <a:srgbClr val="000000"/>
                </a:solidFill>
              </a:rPr>
              <a:t>Определение эффективных методов устранения или снижения рисков до приемлемого уровня 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 dirty="0">
                <a:solidFill>
                  <a:srgbClr val="000000"/>
                </a:solidFill>
              </a:rPr>
              <a:t>Рассмотрение альтернативного, более безопасного способа выполнения работ в случае неприемлемого риска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 dirty="0">
                <a:solidFill>
                  <a:srgbClr val="000000"/>
                </a:solidFill>
              </a:rPr>
              <a:t>Дополнение наряда-допуска необходимыми мероприятиями </a:t>
            </a:r>
          </a:p>
          <a:p>
            <a:pPr algn="just" eaLnBrk="1" hangingPunct="1">
              <a:spcAft>
                <a:spcPts val="6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900" b="0" dirty="0">
                <a:solidFill>
                  <a:srgbClr val="000000"/>
                </a:solidFill>
              </a:rPr>
              <a:t>Информирование исполнителей работ об идентифицированных опасностях, оцененных рисках и мероприятиях (целевой инструктаж)</a:t>
            </a:r>
          </a:p>
        </p:txBody>
      </p:sp>
      <p:pic>
        <p:nvPicPr>
          <p:cNvPr id="9" name="Рисунок 2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9" t="39420" r="8604" b="7310"/>
          <a:stretch>
            <a:fillRect/>
          </a:stretch>
        </p:blipFill>
        <p:spPr bwMode="auto">
          <a:xfrm>
            <a:off x="3255962" y="4753162"/>
            <a:ext cx="2435225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1" t="27666" r="18617" b="14999"/>
          <a:stretch>
            <a:fillRect/>
          </a:stretch>
        </p:blipFill>
        <p:spPr bwMode="auto">
          <a:xfrm>
            <a:off x="5969000" y="4295962"/>
            <a:ext cx="2962275" cy="1717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027988" y="869344"/>
            <a:ext cx="903287" cy="7847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360" tIns="45680" rIns="91360" bIns="4568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0" dirty="0">
                <a:solidFill>
                  <a:prstClr val="white"/>
                </a:solidFill>
                <a:cs typeface="Arial" panose="020B0604020202020204" pitchFamily="34" charset="0"/>
              </a:rPr>
              <a:t>Отчет по оценке рисков к наряду-допуску</a:t>
            </a:r>
          </a:p>
        </p:txBody>
      </p:sp>
      <p:sp>
        <p:nvSpPr>
          <p:cNvPr id="12" name="Равнобедренный треугольник 11"/>
          <p:cNvSpPr/>
          <p:nvPr>
            <p:custDataLst>
              <p:tags r:id="rId1"/>
            </p:custDataLst>
          </p:nvPr>
        </p:nvSpPr>
        <p:spPr>
          <a:xfrm rot="5400000">
            <a:off x="7092951" y="1517043"/>
            <a:ext cx="1439862" cy="144463"/>
          </a:xfrm>
          <a:prstGeom prst="triangle">
            <a:avLst>
              <a:gd name="adj" fmla="val 49244"/>
            </a:avLst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1360" tIns="45680" rIns="91360" bIns="45680" anchor="ctr"/>
          <a:lstStyle/>
          <a:p>
            <a:pPr algn="ctr">
              <a:defRPr/>
            </a:pPr>
            <a:endParaRPr lang="ru-RU" sz="900" b="0" dirty="0">
              <a:solidFill>
                <a:srgbClr val="FFFFFF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214312" y="4043549"/>
            <a:ext cx="1349375" cy="10414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8C95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91360" tIns="45680" rIns="91360" bIns="45680"/>
          <a:lstStyle/>
          <a:p>
            <a:pPr marL="0" lvl="2" indent="0"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По природе происхождения: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Природные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Технические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Экологические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Смешанные</a:t>
            </a: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1604962" y="3743512"/>
            <a:ext cx="1176338" cy="74771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8C95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91360" tIns="45680" rIns="91360" bIns="45680"/>
          <a:lstStyle/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По месту расположения источника опасности</a:t>
            </a:r>
            <a:endParaRPr lang="ru-RU" sz="900" dirty="0">
              <a:solidFill>
                <a:srgbClr val="008C95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 bwMode="auto">
          <a:xfrm>
            <a:off x="1444625" y="4576949"/>
            <a:ext cx="1581150" cy="15541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8C95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91360" tIns="45680" rIns="91360" bIns="45680"/>
          <a:lstStyle/>
          <a:p>
            <a:pPr marL="0" lvl="2" indent="0"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По вызываемым последствиям:</a:t>
            </a:r>
          </a:p>
          <a:p>
            <a:pPr marL="0" lvl="2" indent="0">
              <a:defRPr/>
            </a:pPr>
            <a:endParaRPr lang="ru-RU" sz="900" dirty="0">
              <a:solidFill>
                <a:srgbClr val="008C95"/>
              </a:solidFill>
              <a:latin typeface="Arial"/>
            </a:endParaRP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Несчастный случай на производстве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Профессиональное заболевание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Авария, инциденты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Пожар</a:t>
            </a:r>
          </a:p>
          <a:p>
            <a:pPr>
              <a:defRPr/>
            </a:pPr>
            <a:r>
              <a:rPr lang="ru-RU" sz="900" dirty="0">
                <a:solidFill>
                  <a:srgbClr val="008C95"/>
                </a:solidFill>
                <a:latin typeface="Arial"/>
              </a:rPr>
              <a:t>ДТП</a:t>
            </a:r>
          </a:p>
        </p:txBody>
      </p:sp>
      <p:grpSp>
        <p:nvGrpSpPr>
          <p:cNvPr id="16" name="Группа 37"/>
          <p:cNvGrpSpPr>
            <a:grpSpLocks/>
          </p:cNvGrpSpPr>
          <p:nvPr/>
        </p:nvGrpSpPr>
        <p:grpSpPr bwMode="auto">
          <a:xfrm>
            <a:off x="1141412" y="4440424"/>
            <a:ext cx="422275" cy="381000"/>
            <a:chOff x="74294" y="2340119"/>
            <a:chExt cx="1188704" cy="1023793"/>
          </a:xfrm>
        </p:grpSpPr>
        <p:sp>
          <p:nvSpPr>
            <p:cNvPr id="17" name="Дуга 16"/>
            <p:cNvSpPr/>
            <p:nvPr/>
          </p:nvSpPr>
          <p:spPr>
            <a:xfrm>
              <a:off x="74294" y="2485156"/>
              <a:ext cx="446881" cy="806238"/>
            </a:xfrm>
            <a:prstGeom prst="arc">
              <a:avLst>
                <a:gd name="adj1" fmla="val 16200000"/>
                <a:gd name="adj2" fmla="val 478280"/>
              </a:avLst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  <p:sp>
          <p:nvSpPr>
            <p:cNvPr id="18" name="Дуга 17"/>
            <p:cNvSpPr/>
            <p:nvPr/>
          </p:nvSpPr>
          <p:spPr>
            <a:xfrm rot="16200000">
              <a:off x="384659" y="2485573"/>
              <a:ext cx="1023793" cy="732885"/>
            </a:xfrm>
            <a:prstGeom prst="arc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Группа 40"/>
          <p:cNvGrpSpPr>
            <a:grpSpLocks/>
          </p:cNvGrpSpPr>
          <p:nvPr/>
        </p:nvGrpSpPr>
        <p:grpSpPr bwMode="auto">
          <a:xfrm>
            <a:off x="2495550" y="5873937"/>
            <a:ext cx="352425" cy="390525"/>
            <a:chOff x="74294" y="2340119"/>
            <a:chExt cx="1188704" cy="1023793"/>
          </a:xfrm>
        </p:grpSpPr>
        <p:sp>
          <p:nvSpPr>
            <p:cNvPr id="20" name="Дуга 19"/>
            <p:cNvSpPr/>
            <p:nvPr/>
          </p:nvSpPr>
          <p:spPr>
            <a:xfrm>
              <a:off x="74294" y="2485779"/>
              <a:ext cx="444424" cy="803221"/>
            </a:xfrm>
            <a:prstGeom prst="arc">
              <a:avLst>
                <a:gd name="adj1" fmla="val 16200000"/>
                <a:gd name="adj2" fmla="val 478280"/>
              </a:avLst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  <p:sp>
          <p:nvSpPr>
            <p:cNvPr id="21" name="Дуга 20"/>
            <p:cNvSpPr/>
            <p:nvPr/>
          </p:nvSpPr>
          <p:spPr>
            <a:xfrm rot="16200000">
              <a:off x="384314" y="2485231"/>
              <a:ext cx="1023793" cy="733571"/>
            </a:xfrm>
            <a:prstGeom prst="arc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Группа 43"/>
          <p:cNvGrpSpPr>
            <a:grpSpLocks/>
          </p:cNvGrpSpPr>
          <p:nvPr/>
        </p:nvGrpSpPr>
        <p:grpSpPr bwMode="auto">
          <a:xfrm>
            <a:off x="2427287" y="4211824"/>
            <a:ext cx="354013" cy="438150"/>
            <a:chOff x="74294" y="2340119"/>
            <a:chExt cx="1188704" cy="1023793"/>
          </a:xfrm>
        </p:grpSpPr>
        <p:sp>
          <p:nvSpPr>
            <p:cNvPr id="23" name="Дуга 22"/>
            <p:cNvSpPr/>
            <p:nvPr/>
          </p:nvSpPr>
          <p:spPr>
            <a:xfrm>
              <a:off x="74294" y="2484787"/>
              <a:ext cx="447762" cy="804938"/>
            </a:xfrm>
            <a:prstGeom prst="arc">
              <a:avLst>
                <a:gd name="adj1" fmla="val 16200000"/>
                <a:gd name="adj2" fmla="val 478280"/>
              </a:avLst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  <p:sp>
          <p:nvSpPr>
            <p:cNvPr id="24" name="Дуга 23"/>
            <p:cNvSpPr/>
            <p:nvPr/>
          </p:nvSpPr>
          <p:spPr>
            <a:xfrm rot="16200000">
              <a:off x="385961" y="2486875"/>
              <a:ext cx="1023793" cy="730281"/>
            </a:xfrm>
            <a:prstGeom prst="arc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900" b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709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Матрица оценки степени риска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31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Прямоугольник 6"/>
          <p:cNvSpPr>
            <a:spLocks noChangeArrowheads="1"/>
          </p:cNvSpPr>
          <p:nvPr/>
        </p:nvSpPr>
        <p:spPr bwMode="auto">
          <a:xfrm>
            <a:off x="274293" y="675749"/>
            <a:ext cx="87677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200" b="0">
                <a:solidFill>
                  <a:srgbClr val="000000"/>
                </a:solidFill>
                <a:cs typeface="Arial" charset="0"/>
              </a:rPr>
              <a:t>После выявления источников опасности определяются вероятные последствия от их воздействия. Выделяются последствия воздействия источников опасностей в соответствии с критериями, указанными в матрице</a:t>
            </a:r>
          </a:p>
        </p:txBody>
      </p:sp>
      <p:grpSp>
        <p:nvGrpSpPr>
          <p:cNvPr id="6" name="Группа 3"/>
          <p:cNvGrpSpPr>
            <a:grpSpLocks/>
          </p:cNvGrpSpPr>
          <p:nvPr/>
        </p:nvGrpSpPr>
        <p:grpSpPr bwMode="auto">
          <a:xfrm>
            <a:off x="617193" y="4257149"/>
            <a:ext cx="2236787" cy="2058988"/>
            <a:chOff x="251520" y="4346517"/>
            <a:chExt cx="3024336" cy="2059087"/>
          </a:xfrm>
        </p:grpSpPr>
        <p:sp>
          <p:nvSpPr>
            <p:cNvPr id="7" name="Прямоугольник 6"/>
            <p:cNvSpPr/>
            <p:nvPr/>
          </p:nvSpPr>
          <p:spPr bwMode="auto">
            <a:xfrm>
              <a:off x="251520" y="4346517"/>
              <a:ext cx="431434" cy="2841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3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</a:t>
              </a:r>
            </a:p>
          </p:txBody>
        </p:sp>
        <p:sp>
          <p:nvSpPr>
            <p:cNvPr id="8" name="Прямоугольник 60"/>
            <p:cNvSpPr>
              <a:spLocks noChangeArrowheads="1"/>
            </p:cNvSpPr>
            <p:nvPr/>
          </p:nvSpPr>
          <p:spPr bwMode="auto">
            <a:xfrm>
              <a:off x="850759" y="4346517"/>
              <a:ext cx="1106773" cy="297203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Ожидается</a:t>
              </a:r>
              <a:endParaRPr lang="ru-RU" altLang="ru-RU" sz="9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 bwMode="auto">
            <a:xfrm>
              <a:off x="251520" y="4791038"/>
              <a:ext cx="431434" cy="2825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3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</a:t>
              </a:r>
            </a:p>
          </p:txBody>
        </p:sp>
        <p:sp>
          <p:nvSpPr>
            <p:cNvPr id="10" name="Прямоугольник 62"/>
            <p:cNvSpPr>
              <a:spLocks noChangeArrowheads="1"/>
            </p:cNvSpPr>
            <p:nvPr/>
          </p:nvSpPr>
          <p:spPr bwMode="auto">
            <a:xfrm>
              <a:off x="850759" y="4797274"/>
              <a:ext cx="1638869" cy="297203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Вполне вероятно</a:t>
              </a:r>
              <a:endParaRPr lang="ru-RU" altLang="ru-RU" sz="9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 bwMode="auto">
            <a:xfrm>
              <a:off x="251520" y="5233973"/>
              <a:ext cx="431434" cy="2841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3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</a:t>
              </a:r>
            </a:p>
          </p:txBody>
        </p:sp>
        <p:sp>
          <p:nvSpPr>
            <p:cNvPr id="12" name="Прямоугольник 64"/>
            <p:cNvSpPr>
              <a:spLocks noChangeArrowheads="1"/>
            </p:cNvSpPr>
            <p:nvPr/>
          </p:nvSpPr>
          <p:spPr bwMode="auto">
            <a:xfrm>
              <a:off x="850759" y="5248031"/>
              <a:ext cx="1355058" cy="283489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Возможно</a:t>
              </a:r>
              <a:endParaRPr lang="ru-RU" altLang="ru-RU" sz="9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 bwMode="auto">
            <a:xfrm>
              <a:off x="251520" y="5678494"/>
              <a:ext cx="431434" cy="2825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3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</a:t>
              </a:r>
            </a:p>
          </p:txBody>
        </p:sp>
        <p:sp>
          <p:nvSpPr>
            <p:cNvPr id="14" name="Прямоугольник 66"/>
            <p:cNvSpPr>
              <a:spLocks noChangeArrowheads="1"/>
            </p:cNvSpPr>
            <p:nvPr/>
          </p:nvSpPr>
          <p:spPr bwMode="auto">
            <a:xfrm>
              <a:off x="850759" y="5685074"/>
              <a:ext cx="1485551" cy="283489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Маловероятно</a:t>
              </a:r>
              <a:endParaRPr lang="ru-RU" altLang="ru-RU" sz="9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 bwMode="auto">
            <a:xfrm>
              <a:off x="251520" y="6121427"/>
              <a:ext cx="431434" cy="28417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3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</a:t>
              </a:r>
            </a:p>
          </p:txBody>
        </p:sp>
        <p:sp>
          <p:nvSpPr>
            <p:cNvPr id="16" name="Прямоугольник 68"/>
            <p:cNvSpPr>
              <a:spLocks noChangeArrowheads="1"/>
            </p:cNvSpPr>
            <p:nvPr/>
          </p:nvSpPr>
          <p:spPr bwMode="auto">
            <a:xfrm>
              <a:off x="850759" y="6122114"/>
              <a:ext cx="2425097" cy="283489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Практически невозможно</a:t>
              </a:r>
              <a:endParaRPr lang="ru-RU" altLang="ru-RU" sz="900">
                <a:solidFill>
                  <a:srgbClr val="000000"/>
                </a:solidFill>
                <a:cs typeface="Arial" charset="0"/>
              </a:endParaRPr>
            </a:p>
          </p:txBody>
        </p:sp>
      </p:grpSp>
      <p:grpSp>
        <p:nvGrpSpPr>
          <p:cNvPr id="17" name="Группа 4"/>
          <p:cNvGrpSpPr>
            <a:grpSpLocks/>
          </p:cNvGrpSpPr>
          <p:nvPr/>
        </p:nvGrpSpPr>
        <p:grpSpPr bwMode="auto">
          <a:xfrm>
            <a:off x="274293" y="1307574"/>
            <a:ext cx="4865687" cy="2647950"/>
            <a:chOff x="758732" y="1628800"/>
            <a:chExt cx="8197804" cy="2642023"/>
          </a:xfrm>
        </p:grpSpPr>
        <p:sp>
          <p:nvSpPr>
            <p:cNvPr id="18" name="Прямоугольник 14"/>
            <p:cNvSpPr>
              <a:spLocks noChangeArrowheads="1"/>
            </p:cNvSpPr>
            <p:nvPr/>
          </p:nvSpPr>
          <p:spPr bwMode="auto">
            <a:xfrm>
              <a:off x="4393748" y="2044208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9" name="Прямоугольник 15"/>
            <p:cNvSpPr>
              <a:spLocks noChangeArrowheads="1"/>
            </p:cNvSpPr>
            <p:nvPr/>
          </p:nvSpPr>
          <p:spPr bwMode="auto">
            <a:xfrm>
              <a:off x="5318421" y="2044208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0" name="Прямоугольник 16"/>
            <p:cNvSpPr>
              <a:spLocks noChangeArrowheads="1"/>
            </p:cNvSpPr>
            <p:nvPr/>
          </p:nvSpPr>
          <p:spPr bwMode="auto">
            <a:xfrm>
              <a:off x="7167767" y="2044208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1" name="Прямоугольник 17"/>
            <p:cNvSpPr>
              <a:spLocks noChangeArrowheads="1"/>
            </p:cNvSpPr>
            <p:nvPr/>
          </p:nvSpPr>
          <p:spPr bwMode="auto">
            <a:xfrm>
              <a:off x="6243094" y="2044208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2" name="Прямоугольник 18"/>
            <p:cNvSpPr>
              <a:spLocks noChangeArrowheads="1"/>
            </p:cNvSpPr>
            <p:nvPr/>
          </p:nvSpPr>
          <p:spPr bwMode="auto">
            <a:xfrm>
              <a:off x="8092440" y="2044208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3" name="Прямоугольник 19"/>
            <p:cNvSpPr>
              <a:spLocks noChangeArrowheads="1"/>
            </p:cNvSpPr>
            <p:nvPr/>
          </p:nvSpPr>
          <p:spPr bwMode="auto">
            <a:xfrm>
              <a:off x="4393748" y="2448960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4" name="Прямоугольник 20"/>
            <p:cNvSpPr>
              <a:spLocks noChangeArrowheads="1"/>
            </p:cNvSpPr>
            <p:nvPr/>
          </p:nvSpPr>
          <p:spPr bwMode="auto">
            <a:xfrm>
              <a:off x="5318421" y="2448960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5" name="Прямоугольник 21"/>
            <p:cNvSpPr>
              <a:spLocks noChangeArrowheads="1"/>
            </p:cNvSpPr>
            <p:nvPr/>
          </p:nvSpPr>
          <p:spPr bwMode="auto">
            <a:xfrm>
              <a:off x="7167767" y="2448960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6" name="Прямоугольник 22"/>
            <p:cNvSpPr>
              <a:spLocks noChangeArrowheads="1"/>
            </p:cNvSpPr>
            <p:nvPr/>
          </p:nvSpPr>
          <p:spPr bwMode="auto">
            <a:xfrm>
              <a:off x="6243094" y="2448960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7" name="Прямоугольник 23"/>
            <p:cNvSpPr>
              <a:spLocks noChangeArrowheads="1"/>
            </p:cNvSpPr>
            <p:nvPr/>
          </p:nvSpPr>
          <p:spPr bwMode="auto">
            <a:xfrm>
              <a:off x="8092440" y="2448960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8" name="Прямоугольник 24"/>
            <p:cNvSpPr>
              <a:spLocks noChangeArrowheads="1"/>
            </p:cNvSpPr>
            <p:nvPr/>
          </p:nvSpPr>
          <p:spPr bwMode="auto">
            <a:xfrm>
              <a:off x="4393748" y="2853712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9" name="Прямоугольник 25"/>
            <p:cNvSpPr>
              <a:spLocks noChangeArrowheads="1"/>
            </p:cNvSpPr>
            <p:nvPr/>
          </p:nvSpPr>
          <p:spPr bwMode="auto">
            <a:xfrm>
              <a:off x="5318421" y="2853712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0" name="Прямоугольник 26"/>
            <p:cNvSpPr>
              <a:spLocks noChangeArrowheads="1"/>
            </p:cNvSpPr>
            <p:nvPr/>
          </p:nvSpPr>
          <p:spPr bwMode="auto">
            <a:xfrm>
              <a:off x="7167767" y="2853712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1" name="Прямоугольник 27"/>
            <p:cNvSpPr>
              <a:spLocks noChangeArrowheads="1"/>
            </p:cNvSpPr>
            <p:nvPr/>
          </p:nvSpPr>
          <p:spPr bwMode="auto">
            <a:xfrm>
              <a:off x="6243094" y="2853712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2" name="Прямоугольник 28"/>
            <p:cNvSpPr>
              <a:spLocks noChangeArrowheads="1"/>
            </p:cNvSpPr>
            <p:nvPr/>
          </p:nvSpPr>
          <p:spPr bwMode="auto">
            <a:xfrm>
              <a:off x="8092440" y="2853712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3" name="Прямоугольник 29"/>
            <p:cNvSpPr>
              <a:spLocks noChangeArrowheads="1"/>
            </p:cNvSpPr>
            <p:nvPr/>
          </p:nvSpPr>
          <p:spPr bwMode="auto">
            <a:xfrm>
              <a:off x="4393748" y="3254226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4" name="Прямоугольник 30"/>
            <p:cNvSpPr>
              <a:spLocks noChangeArrowheads="1"/>
            </p:cNvSpPr>
            <p:nvPr/>
          </p:nvSpPr>
          <p:spPr bwMode="auto">
            <a:xfrm>
              <a:off x="5318421" y="3254226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5" name="Прямоугольник 31"/>
            <p:cNvSpPr>
              <a:spLocks noChangeArrowheads="1"/>
            </p:cNvSpPr>
            <p:nvPr/>
          </p:nvSpPr>
          <p:spPr bwMode="auto">
            <a:xfrm>
              <a:off x="7167767" y="3254226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6" name="Прямоугольник 32"/>
            <p:cNvSpPr>
              <a:spLocks noChangeArrowheads="1"/>
            </p:cNvSpPr>
            <p:nvPr/>
          </p:nvSpPr>
          <p:spPr bwMode="auto">
            <a:xfrm>
              <a:off x="6243094" y="3254226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8" name="Прямоугольник 33"/>
            <p:cNvSpPr>
              <a:spLocks noChangeArrowheads="1"/>
            </p:cNvSpPr>
            <p:nvPr/>
          </p:nvSpPr>
          <p:spPr bwMode="auto">
            <a:xfrm>
              <a:off x="8092440" y="3254226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39" name="Прямоугольник 34"/>
            <p:cNvSpPr>
              <a:spLocks noChangeArrowheads="1"/>
            </p:cNvSpPr>
            <p:nvPr/>
          </p:nvSpPr>
          <p:spPr bwMode="auto">
            <a:xfrm>
              <a:off x="4393748" y="3658978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0" name="Прямоугольник 35"/>
            <p:cNvSpPr>
              <a:spLocks noChangeArrowheads="1"/>
            </p:cNvSpPr>
            <p:nvPr/>
          </p:nvSpPr>
          <p:spPr bwMode="auto">
            <a:xfrm>
              <a:off x="5318421" y="3658978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1" name="Прямоугольник 36"/>
            <p:cNvSpPr>
              <a:spLocks noChangeArrowheads="1"/>
            </p:cNvSpPr>
            <p:nvPr/>
          </p:nvSpPr>
          <p:spPr bwMode="auto">
            <a:xfrm>
              <a:off x="7167767" y="3658978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2" name="Прямоугольник 37"/>
            <p:cNvSpPr>
              <a:spLocks noChangeArrowheads="1"/>
            </p:cNvSpPr>
            <p:nvPr/>
          </p:nvSpPr>
          <p:spPr bwMode="auto">
            <a:xfrm>
              <a:off x="6243094" y="3658978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3" name="Прямоугольник 38"/>
            <p:cNvSpPr>
              <a:spLocks noChangeArrowheads="1"/>
            </p:cNvSpPr>
            <p:nvPr/>
          </p:nvSpPr>
          <p:spPr bwMode="auto">
            <a:xfrm>
              <a:off x="8092440" y="3658978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44" name="Прямоугольник 39"/>
            <p:cNvSpPr>
              <a:spLocks noChangeArrowheads="1"/>
            </p:cNvSpPr>
            <p:nvPr/>
          </p:nvSpPr>
          <p:spPr bwMode="auto">
            <a:xfrm>
              <a:off x="4393748" y="1628800"/>
              <a:ext cx="864096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>
                  <a:solidFill>
                    <a:srgbClr val="000000"/>
                  </a:solidFill>
                  <a:cs typeface="Arial" charset="0"/>
                </a:rPr>
                <a:t>А</a:t>
              </a:r>
            </a:p>
          </p:txBody>
        </p:sp>
        <p:sp>
          <p:nvSpPr>
            <p:cNvPr id="45" name="Прямоугольник 40"/>
            <p:cNvSpPr>
              <a:spLocks noChangeArrowheads="1"/>
            </p:cNvSpPr>
            <p:nvPr/>
          </p:nvSpPr>
          <p:spPr bwMode="auto">
            <a:xfrm>
              <a:off x="5318421" y="1628800"/>
              <a:ext cx="864096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>
                  <a:solidFill>
                    <a:srgbClr val="000000"/>
                  </a:solidFill>
                  <a:cs typeface="Arial" charset="0"/>
                </a:rPr>
                <a:t>Б</a:t>
              </a:r>
            </a:p>
          </p:txBody>
        </p:sp>
        <p:sp>
          <p:nvSpPr>
            <p:cNvPr id="46" name="Прямоугольник 41"/>
            <p:cNvSpPr>
              <a:spLocks noChangeArrowheads="1"/>
            </p:cNvSpPr>
            <p:nvPr/>
          </p:nvSpPr>
          <p:spPr bwMode="auto">
            <a:xfrm>
              <a:off x="7167767" y="1628800"/>
              <a:ext cx="864096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>
                  <a:solidFill>
                    <a:srgbClr val="000000"/>
                  </a:solidFill>
                  <a:cs typeface="Arial" charset="0"/>
                </a:rPr>
                <a:t>Г</a:t>
              </a:r>
            </a:p>
          </p:txBody>
        </p:sp>
        <p:sp>
          <p:nvSpPr>
            <p:cNvPr id="47" name="Прямоугольник 42"/>
            <p:cNvSpPr>
              <a:spLocks noChangeArrowheads="1"/>
            </p:cNvSpPr>
            <p:nvPr/>
          </p:nvSpPr>
          <p:spPr bwMode="auto">
            <a:xfrm>
              <a:off x="6243094" y="1628800"/>
              <a:ext cx="864096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>
                  <a:solidFill>
                    <a:srgbClr val="000000"/>
                  </a:solidFill>
                  <a:cs typeface="Arial" charset="0"/>
                </a:rPr>
                <a:t>В</a:t>
              </a:r>
            </a:p>
          </p:txBody>
        </p:sp>
        <p:sp>
          <p:nvSpPr>
            <p:cNvPr id="48" name="Прямоугольник 43"/>
            <p:cNvSpPr>
              <a:spLocks noChangeArrowheads="1"/>
            </p:cNvSpPr>
            <p:nvPr/>
          </p:nvSpPr>
          <p:spPr bwMode="auto">
            <a:xfrm>
              <a:off x="8092440" y="1628800"/>
              <a:ext cx="864096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>
                  <a:solidFill>
                    <a:srgbClr val="000000"/>
                  </a:solidFill>
                  <a:cs typeface="Arial" charset="0"/>
                </a:rPr>
                <a:t>Д</a:t>
              </a:r>
            </a:p>
          </p:txBody>
        </p:sp>
        <p:sp>
          <p:nvSpPr>
            <p:cNvPr id="49" name="Прямоугольник 44"/>
            <p:cNvSpPr>
              <a:spLocks noChangeArrowheads="1"/>
            </p:cNvSpPr>
            <p:nvPr/>
          </p:nvSpPr>
          <p:spPr bwMode="auto">
            <a:xfrm>
              <a:off x="4401700" y="4059962"/>
              <a:ext cx="4554836" cy="210861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1400" b="0">
                  <a:solidFill>
                    <a:srgbClr val="000000"/>
                  </a:solidFill>
                  <a:cs typeface="Arial" charset="0"/>
                </a:rPr>
                <a:t>Вероятность</a:t>
              </a:r>
            </a:p>
          </p:txBody>
        </p:sp>
        <p:sp>
          <p:nvSpPr>
            <p:cNvPr id="50" name="Прямоугольник 45"/>
            <p:cNvSpPr>
              <a:spLocks noChangeArrowheads="1"/>
            </p:cNvSpPr>
            <p:nvPr/>
          </p:nvSpPr>
          <p:spPr bwMode="auto">
            <a:xfrm>
              <a:off x="1129262" y="1628800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Травма</a:t>
              </a:r>
            </a:p>
          </p:txBody>
        </p:sp>
        <p:sp>
          <p:nvSpPr>
            <p:cNvPr id="51" name="Прямоугольник 46"/>
            <p:cNvSpPr>
              <a:spLocks noChangeArrowheads="1"/>
            </p:cNvSpPr>
            <p:nvPr/>
          </p:nvSpPr>
          <p:spPr bwMode="auto">
            <a:xfrm>
              <a:off x="1129262" y="2044208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Групповой/</a:t>
              </a:r>
            </a:p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смертельный НС</a:t>
              </a:r>
            </a:p>
          </p:txBody>
        </p:sp>
        <p:sp>
          <p:nvSpPr>
            <p:cNvPr id="52" name="Прямоугольник 47"/>
            <p:cNvSpPr>
              <a:spLocks noChangeArrowheads="1"/>
            </p:cNvSpPr>
            <p:nvPr/>
          </p:nvSpPr>
          <p:spPr bwMode="auto">
            <a:xfrm>
              <a:off x="1129262" y="2448960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НС приведший к инвалидности</a:t>
              </a:r>
            </a:p>
          </p:txBody>
        </p:sp>
        <p:sp>
          <p:nvSpPr>
            <p:cNvPr id="53" name="Прямоугольник 48"/>
            <p:cNvSpPr>
              <a:spLocks noChangeArrowheads="1"/>
            </p:cNvSpPr>
            <p:nvPr/>
          </p:nvSpPr>
          <p:spPr bwMode="auto">
            <a:xfrm>
              <a:off x="1129262" y="2853712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НС</a:t>
              </a:r>
            </a:p>
          </p:txBody>
        </p:sp>
        <p:sp>
          <p:nvSpPr>
            <p:cNvPr id="54" name="Прямоугольник 49"/>
            <p:cNvSpPr>
              <a:spLocks noChangeArrowheads="1"/>
            </p:cNvSpPr>
            <p:nvPr/>
          </p:nvSpPr>
          <p:spPr bwMode="auto">
            <a:xfrm>
              <a:off x="1129262" y="3254604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Медицинское </a:t>
              </a:r>
            </a:p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вмешательство без </a:t>
              </a:r>
            </a:p>
            <a:p>
              <a:pPr eaLnBrk="1" hangingPunct="1"/>
              <a:r>
                <a:rPr lang="ru-RU" altLang="ru-RU" sz="900" b="0">
                  <a:solidFill>
                    <a:srgbClr val="000000"/>
                  </a:solidFill>
                  <a:cs typeface="Arial" charset="0"/>
                </a:rPr>
                <a:t>потери трудоспособности</a:t>
              </a:r>
            </a:p>
          </p:txBody>
        </p:sp>
        <p:sp>
          <p:nvSpPr>
            <p:cNvPr id="55" name="Прямоугольник 50"/>
            <p:cNvSpPr>
              <a:spLocks noChangeArrowheads="1"/>
            </p:cNvSpPr>
            <p:nvPr/>
          </p:nvSpPr>
          <p:spPr bwMode="auto">
            <a:xfrm>
              <a:off x="1129262" y="3658978"/>
              <a:ext cx="3206528" cy="40098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Микротравма</a:t>
              </a:r>
            </a:p>
          </p:txBody>
        </p:sp>
        <p:sp>
          <p:nvSpPr>
            <p:cNvPr id="56" name="Прямоугольник 69"/>
            <p:cNvSpPr>
              <a:spLocks noChangeArrowheads="1"/>
            </p:cNvSpPr>
            <p:nvPr/>
          </p:nvSpPr>
          <p:spPr bwMode="auto">
            <a:xfrm rot="-5400000">
              <a:off x="-271586" y="2659119"/>
              <a:ext cx="2431163" cy="370527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Тяжесть последствия</a:t>
              </a:r>
            </a:p>
          </p:txBody>
        </p:sp>
      </p:grpSp>
      <p:sp>
        <p:nvSpPr>
          <p:cNvPr id="57" name="Прямоугольник 56"/>
          <p:cNvSpPr/>
          <p:nvPr/>
        </p:nvSpPr>
        <p:spPr>
          <a:xfrm>
            <a:off x="2536480" y="4330174"/>
            <a:ext cx="2776538" cy="1676400"/>
          </a:xfrm>
          <a:prstGeom prst="rect">
            <a:avLst/>
          </a:prstGeom>
        </p:spPr>
        <p:txBody>
          <a:bodyPr lIns="91360" tIns="45680" rIns="91360" bIns="45680">
            <a:spAutoFit/>
          </a:bodyPr>
          <a:lstStyle/>
          <a:p>
            <a:pPr marL="0" lvl="2" indent="0" fontAlgn="auto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оценке риска необходимо учитывать:</a:t>
            </a:r>
          </a:p>
          <a:p>
            <a:pPr marL="95165" indent="-95165" fontAlgn="auto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11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влияние производственной деятельности,    характер выполняемых работ;</a:t>
            </a:r>
          </a:p>
          <a:p>
            <a:pPr fontAlgn="auto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11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влияние человеческого фактора;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11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состояние производственного оборудования</a:t>
            </a:r>
          </a:p>
        </p:txBody>
      </p:sp>
      <p:sp>
        <p:nvSpPr>
          <p:cNvPr id="58" name="Прямоугольник 70"/>
          <p:cNvSpPr>
            <a:spLocks noChangeArrowheads="1"/>
          </p:cNvSpPr>
          <p:nvPr/>
        </p:nvSpPr>
        <p:spPr bwMode="auto">
          <a:xfrm>
            <a:off x="5151093" y="1252012"/>
            <a:ext cx="412432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Используя строки «Вероятность» и столбцы «Тяжесть последствия» в матрице, определяется риск для каждого источника опасности. Цветовая индикация риска позволяет судить о том, можно ли начинать выполнение работы.</a:t>
            </a:r>
          </a:p>
        </p:txBody>
      </p:sp>
      <p:sp>
        <p:nvSpPr>
          <p:cNvPr id="59" name="Прямоугольник 71"/>
          <p:cNvSpPr>
            <a:spLocks noChangeArrowheads="1"/>
          </p:cNvSpPr>
          <p:nvPr/>
        </p:nvSpPr>
        <p:spPr bwMode="auto">
          <a:xfrm>
            <a:off x="5173318" y="2090212"/>
            <a:ext cx="415607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/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Высокий риск (</a:t>
            </a:r>
            <a:r>
              <a:rPr lang="ru-RU" altLang="ru-RU" sz="1000" b="0">
                <a:solidFill>
                  <a:srgbClr val="FF0000"/>
                </a:solidFill>
                <a:cs typeface="Arial" charset="0"/>
              </a:rPr>
              <a:t>красный цвет</a:t>
            </a:r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) свидетельствует о том, что риск неприемлемый, и работу начинать нельзя из-за высокой вероятности тяжелых последствий.</a:t>
            </a:r>
          </a:p>
          <a:p>
            <a:pPr eaLnBrk="1"/>
            <a:endParaRPr lang="ru-RU" altLang="ru-RU" sz="1000" b="0">
              <a:solidFill>
                <a:srgbClr val="000000"/>
              </a:solidFill>
              <a:cs typeface="Arial" charset="0"/>
            </a:endParaRPr>
          </a:p>
          <a:p>
            <a:pPr eaLnBrk="1"/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Средний риск (</a:t>
            </a:r>
            <a:r>
              <a:rPr lang="ru-RU" altLang="ru-RU" sz="1000" b="0">
                <a:solidFill>
                  <a:srgbClr val="FFC000"/>
                </a:solidFill>
                <a:cs typeface="Arial" charset="0"/>
              </a:rPr>
              <a:t>желтый цвет</a:t>
            </a:r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) свидетельствует о том, что риск высокий, и работу начинать можно, в крайнем случае, после внедрения дополнительных мер контроля и письменного одобрения руководителя структурного подразделения.</a:t>
            </a:r>
          </a:p>
          <a:p>
            <a:pPr eaLnBrk="1"/>
            <a:endParaRPr lang="ru-RU" altLang="ru-RU" sz="1000" b="0">
              <a:solidFill>
                <a:srgbClr val="000000"/>
              </a:solidFill>
              <a:cs typeface="Arial" charset="0"/>
            </a:endParaRPr>
          </a:p>
          <a:p>
            <a:pPr eaLnBrk="1"/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Низкий риск (</a:t>
            </a:r>
            <a:r>
              <a:rPr lang="ru-RU" altLang="ru-RU" sz="1000" b="0">
                <a:solidFill>
                  <a:srgbClr val="00B050"/>
                </a:solidFill>
                <a:cs typeface="Arial" charset="0"/>
              </a:rPr>
              <a:t>зеленый цвет</a:t>
            </a:r>
            <a:r>
              <a:rPr lang="ru-RU" altLang="ru-RU" sz="1000" b="0">
                <a:solidFill>
                  <a:srgbClr val="000000"/>
                </a:solidFill>
                <a:cs typeface="Arial" charset="0"/>
              </a:rPr>
              <a:t>) свидетельствует о том, что риск приемлемый, и можно начинать выполнение работы после обсуждения идентифицированных опасностей (проведение рабочего совещания/инструктажа).</a:t>
            </a:r>
          </a:p>
        </p:txBody>
      </p:sp>
      <p:grpSp>
        <p:nvGrpSpPr>
          <p:cNvPr id="60" name="Группа 72"/>
          <p:cNvGrpSpPr>
            <a:grpSpLocks/>
          </p:cNvGrpSpPr>
          <p:nvPr/>
        </p:nvGrpSpPr>
        <p:grpSpPr bwMode="auto">
          <a:xfrm>
            <a:off x="5257455" y="4398437"/>
            <a:ext cx="3725863" cy="1311275"/>
            <a:chOff x="289292" y="4293096"/>
            <a:chExt cx="8595236" cy="1224136"/>
          </a:xfrm>
        </p:grpSpPr>
        <p:sp>
          <p:nvSpPr>
            <p:cNvPr id="61" name="Прямоугольник 73"/>
            <p:cNvSpPr>
              <a:spLocks noChangeArrowheads="1"/>
            </p:cNvSpPr>
            <p:nvPr/>
          </p:nvSpPr>
          <p:spPr bwMode="auto">
            <a:xfrm>
              <a:off x="289292" y="4293096"/>
              <a:ext cx="864096" cy="36004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2" name="Прямоугольник 74"/>
            <p:cNvSpPr>
              <a:spLocks noChangeArrowheads="1"/>
            </p:cNvSpPr>
            <p:nvPr/>
          </p:nvSpPr>
          <p:spPr bwMode="auto">
            <a:xfrm>
              <a:off x="289292" y="4725144"/>
              <a:ext cx="864096" cy="360040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3" name="Прямоугольник 75"/>
            <p:cNvSpPr>
              <a:spLocks noChangeArrowheads="1"/>
            </p:cNvSpPr>
            <p:nvPr/>
          </p:nvSpPr>
          <p:spPr bwMode="auto">
            <a:xfrm>
              <a:off x="289292" y="5157192"/>
              <a:ext cx="864096" cy="360040"/>
            </a:xfrm>
            <a:prstGeom prst="rect">
              <a:avLst/>
            </a:prstGeom>
            <a:solidFill>
              <a:srgbClr val="92D050"/>
            </a:solidFill>
            <a:ln w="9525" algn="ctr">
              <a:solidFill>
                <a:srgbClr val="008C95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4" name="Прямоугольник 76"/>
            <p:cNvSpPr>
              <a:spLocks noChangeArrowheads="1"/>
            </p:cNvSpPr>
            <p:nvPr/>
          </p:nvSpPr>
          <p:spPr bwMode="auto">
            <a:xfrm>
              <a:off x="1331640" y="4293096"/>
              <a:ext cx="7552888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Риск неприемлемый, работу выполнять нельзя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5" name="Прямоугольник 77"/>
            <p:cNvSpPr>
              <a:spLocks noChangeArrowheads="1"/>
            </p:cNvSpPr>
            <p:nvPr/>
          </p:nvSpPr>
          <p:spPr bwMode="auto">
            <a:xfrm>
              <a:off x="1331640" y="4725144"/>
              <a:ext cx="7552888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Риск высокий. Работу выполнять можно только после одобрения руководителя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66" name="Прямоугольник 78"/>
            <p:cNvSpPr>
              <a:spLocks noChangeArrowheads="1"/>
            </p:cNvSpPr>
            <p:nvPr/>
          </p:nvSpPr>
          <p:spPr bwMode="auto">
            <a:xfrm>
              <a:off x="1331640" y="5157192"/>
              <a:ext cx="7552888" cy="36004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Риск приемлемый. Работу начинать можно, соблюдая меры безопасности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</p:grpSp>
      <p:sp>
        <p:nvSpPr>
          <p:cNvPr id="67" name="TextBox 1"/>
          <p:cNvSpPr txBox="1">
            <a:spLocks noChangeArrowheads="1"/>
          </p:cNvSpPr>
          <p:nvPr/>
        </p:nvSpPr>
        <p:spPr bwMode="auto">
          <a:xfrm rot="19407582">
            <a:off x="3304830" y="2802999"/>
            <a:ext cx="1901825" cy="36988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b="0">
                <a:solidFill>
                  <a:srgbClr val="000000"/>
                </a:solidFill>
              </a:rPr>
              <a:t>приемлемый</a:t>
            </a:r>
          </a:p>
        </p:txBody>
      </p:sp>
      <p:sp>
        <p:nvSpPr>
          <p:cNvPr id="68" name="TextBox 2"/>
          <p:cNvSpPr txBox="1">
            <a:spLocks noChangeArrowheads="1"/>
          </p:cNvSpPr>
          <p:nvPr/>
        </p:nvSpPr>
        <p:spPr bwMode="auto">
          <a:xfrm>
            <a:off x="2030068" y="1739374"/>
            <a:ext cx="458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69" name="TextBox 79"/>
          <p:cNvSpPr txBox="1">
            <a:spLocks noChangeArrowheads="1"/>
          </p:cNvSpPr>
          <p:nvPr/>
        </p:nvSpPr>
        <p:spPr bwMode="auto">
          <a:xfrm>
            <a:off x="2030068" y="2115612"/>
            <a:ext cx="4587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70" name="TextBox 80"/>
          <p:cNvSpPr txBox="1">
            <a:spLocks noChangeArrowheads="1"/>
          </p:cNvSpPr>
          <p:nvPr/>
        </p:nvSpPr>
        <p:spPr bwMode="auto">
          <a:xfrm>
            <a:off x="2030068" y="2550587"/>
            <a:ext cx="458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71" name="TextBox 81"/>
          <p:cNvSpPr txBox="1">
            <a:spLocks noChangeArrowheads="1"/>
          </p:cNvSpPr>
          <p:nvPr/>
        </p:nvSpPr>
        <p:spPr bwMode="auto">
          <a:xfrm>
            <a:off x="2030068" y="2952224"/>
            <a:ext cx="458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72" name="TextBox 82"/>
          <p:cNvSpPr txBox="1">
            <a:spLocks noChangeArrowheads="1"/>
          </p:cNvSpPr>
          <p:nvPr/>
        </p:nvSpPr>
        <p:spPr bwMode="auto">
          <a:xfrm>
            <a:off x="2030068" y="3352274"/>
            <a:ext cx="4587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0000"/>
                </a:solidFill>
              </a:rPr>
              <a:t>5</a:t>
            </a:r>
          </a:p>
        </p:txBody>
      </p:sp>
      <p:cxnSp>
        <p:nvCxnSpPr>
          <p:cNvPr id="73" name="Прямая соединительная линия 8"/>
          <p:cNvCxnSpPr>
            <a:cxnSpLocks noChangeShapeType="1"/>
          </p:cNvCxnSpPr>
          <p:nvPr/>
        </p:nvCxnSpPr>
        <p:spPr bwMode="auto">
          <a:xfrm>
            <a:off x="2063405" y="1709212"/>
            <a:ext cx="0" cy="20351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54996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Пример. Отчет по оценке рисков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32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TextBox 50"/>
          <p:cNvSpPr txBox="1">
            <a:spLocks noChangeArrowheads="1"/>
          </p:cNvSpPr>
          <p:nvPr/>
        </p:nvSpPr>
        <p:spPr bwMode="auto">
          <a:xfrm>
            <a:off x="427038" y="599320"/>
            <a:ext cx="8596312" cy="246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000" dirty="0">
                <a:solidFill>
                  <a:srgbClr val="000000"/>
                </a:solidFill>
                <a:latin typeface="Tahoma" pitchFamily="34" charset="0"/>
                <a:cs typeface="Arial" charset="0"/>
              </a:rPr>
              <a:t>Ремонтная работа: </a:t>
            </a:r>
            <a:r>
              <a:rPr lang="ru-RU" altLang="ru-RU" sz="1000" b="0" dirty="0">
                <a:solidFill>
                  <a:srgbClr val="000000"/>
                </a:solidFill>
                <a:latin typeface="Tahoma" pitchFamily="34" charset="0"/>
              </a:rPr>
              <a:t>Центровка </a:t>
            </a:r>
            <a:r>
              <a:rPr lang="ru-RU" altLang="ru-RU" sz="1000" b="0" dirty="0" err="1">
                <a:solidFill>
                  <a:srgbClr val="000000"/>
                </a:solidFill>
                <a:latin typeface="Tahoma" pitchFamily="34" charset="0"/>
              </a:rPr>
              <a:t>гранулятора</a:t>
            </a:r>
            <a:r>
              <a:rPr lang="ru-RU" altLang="ru-RU" sz="1000" b="0" dirty="0">
                <a:solidFill>
                  <a:srgbClr val="000000"/>
                </a:solidFill>
                <a:latin typeface="Tahoma" pitchFamily="34" charset="0"/>
              </a:rPr>
              <a:t> Р129/8 Производство полипропилена</a:t>
            </a:r>
            <a:r>
              <a:rPr lang="ru-RU" altLang="ru-RU" sz="1000" b="0" dirty="0">
                <a:solidFill>
                  <a:srgbClr val="000000"/>
                </a:solidFill>
                <a:latin typeface="Tahoma" pitchFamily="34" charset="0"/>
                <a:cs typeface="Arial" charset="0"/>
              </a:rPr>
              <a:t> </a:t>
            </a:r>
          </a:p>
        </p:txBody>
      </p:sp>
      <p:sp>
        <p:nvSpPr>
          <p:cNvPr id="6" name="TextBox 51"/>
          <p:cNvSpPr txBox="1">
            <a:spLocks noChangeArrowheads="1"/>
          </p:cNvSpPr>
          <p:nvPr/>
        </p:nvSpPr>
        <p:spPr bwMode="auto">
          <a:xfrm>
            <a:off x="423863" y="845460"/>
            <a:ext cx="8324850" cy="246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000" dirty="0">
                <a:solidFill>
                  <a:srgbClr val="000000"/>
                </a:solidFill>
                <a:latin typeface="Tahoma" pitchFamily="34" charset="0"/>
                <a:cs typeface="Arial" charset="0"/>
              </a:rPr>
              <a:t>Состав группы по оценке рисков</a:t>
            </a:r>
            <a:r>
              <a:rPr lang="ru-RU" altLang="ru-RU" sz="1000" b="0" dirty="0">
                <a:solidFill>
                  <a:srgbClr val="000000"/>
                </a:solidFill>
                <a:latin typeface="Tahoma" pitchFamily="34" charset="0"/>
                <a:cs typeface="Arial" charset="0"/>
              </a:rPr>
              <a:t>: начальник отделения, инженер-технолог, инженер ООТ, мастер по ремонту ЦРТО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688" y="1373188"/>
            <a:ext cx="2135187" cy="1015582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000">
                <a:solidFill>
                  <a:srgbClr val="000000"/>
                </a:solidFill>
                <a:latin typeface="Tahoma" pitchFamily="34" charset="0"/>
                <a:cs typeface="Arial" charset="0"/>
              </a:rPr>
              <a:t>Этапы работ: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Осмотр места работ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Подготовительные работы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Выполнение работ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Уборка рабочего места</a:t>
            </a:r>
            <a:endParaRPr lang="en-US" altLang="ru-RU" sz="1000" b="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0688" y="2738438"/>
            <a:ext cx="2906712" cy="1887615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400"/>
              </a:spcAft>
            </a:pPr>
            <a:r>
              <a:rPr lang="ru-RU" altLang="ru-RU" sz="1000">
                <a:solidFill>
                  <a:srgbClr val="000000"/>
                </a:solidFill>
                <a:latin typeface="Tahoma" pitchFamily="34" charset="0"/>
                <a:cs typeface="Arial" charset="0"/>
              </a:rPr>
              <a:t>Источники опасности: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Высокая температура 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поверхности оборудования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Скользкая поверхность пола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Острые кромки ножей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Падение кассеты с ножами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Стесненные условия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Срыв инструмента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Электричество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4" t="63593" r="16667" b="23138"/>
          <a:stretch>
            <a:fillRect/>
          </a:stretch>
        </p:blipFill>
        <p:spPr bwMode="auto">
          <a:xfrm>
            <a:off x="2198688" y="4656138"/>
            <a:ext cx="4773612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38138" y="5343525"/>
            <a:ext cx="5553075" cy="1015582"/>
          </a:xfrm>
          <a:prstGeom prst="rect">
            <a:avLst/>
          </a:prstGeom>
          <a:noFill/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Aft>
                <a:spcPts val="400"/>
              </a:spcAft>
            </a:pPr>
            <a:r>
              <a:rPr lang="ru-RU" altLang="ru-RU" sz="1000">
                <a:solidFill>
                  <a:srgbClr val="000000"/>
                </a:solidFill>
                <a:latin typeface="Tahoma" pitchFamily="34" charset="0"/>
                <a:cs typeface="Arial" charset="0"/>
              </a:rPr>
              <a:t>Мероприятия: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Размещение видимого знака в месте возможного контакта с горячей поверхностью, удаление следов масла с пола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Приобретение и применение кольчужных перчаток для исключения порезов и проколов</a:t>
            </a:r>
          </a:p>
          <a:p>
            <a:pPr algn="just" eaLnBrk="1" hangingPunct="1">
              <a:spcAft>
                <a:spcPts val="400"/>
              </a:spcAft>
              <a:buClr>
                <a:srgbClr val="008080"/>
              </a:buClr>
              <a:buSzPct val="110000"/>
              <a:buFont typeface="Wingdings" pitchFamily="2" charset="2"/>
              <a:buChar char="§"/>
            </a:pPr>
            <a:endParaRPr lang="ru-RU" altLang="ru-RU" sz="1000" b="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11" name="Равнобедренный треугольник 10"/>
          <p:cNvSpPr/>
          <p:nvPr>
            <p:custDataLst>
              <p:tags r:id="rId1"/>
            </p:custDataLst>
          </p:nvPr>
        </p:nvSpPr>
        <p:spPr>
          <a:xfrm rot="5400000">
            <a:off x="5553284" y="5783054"/>
            <a:ext cx="913982" cy="238125"/>
          </a:xfrm>
          <a:prstGeom prst="triangle">
            <a:avLst>
              <a:gd name="adj" fmla="val 49244"/>
            </a:avLst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1360" tIns="45680" rIns="91360" bIns="45680" anchor="ctr"/>
          <a:lstStyle/>
          <a:p>
            <a:pPr algn="ctr">
              <a:defRPr/>
            </a:pPr>
            <a:endParaRPr lang="ru-RU" sz="1000" b="0" dirty="0">
              <a:solidFill>
                <a:srgbClr val="FFFFFF"/>
              </a:solidFill>
            </a:endParaRPr>
          </a:p>
        </p:txBody>
      </p:sp>
      <p:sp>
        <p:nvSpPr>
          <p:cNvPr id="12" name="TextBox 57"/>
          <p:cNvSpPr txBox="1">
            <a:spLocks noChangeArrowheads="1"/>
          </p:cNvSpPr>
          <p:nvPr/>
        </p:nvSpPr>
        <p:spPr bwMode="auto">
          <a:xfrm>
            <a:off x="6246813" y="5513388"/>
            <a:ext cx="1897062" cy="70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000">
                <a:solidFill>
                  <a:srgbClr val="000000"/>
                </a:solidFill>
                <a:latin typeface="Tahoma" pitchFamily="34" charset="0"/>
                <a:cs typeface="Arial" charset="0"/>
              </a:rPr>
              <a:t>Результат:</a:t>
            </a:r>
          </a:p>
          <a:p>
            <a:pPr algn="just" eaLnBrk="1" hangingPunct="1"/>
            <a:r>
              <a:rPr lang="ru-RU" altLang="ru-RU" sz="1000" b="0">
                <a:solidFill>
                  <a:srgbClr val="000000"/>
                </a:solidFill>
                <a:latin typeface="Tahoma" pitchFamily="34" charset="0"/>
              </a:rPr>
              <a:t>Риск приемлемый. Работу начинать можно, соблюдая меры безопасности по Н/Д</a:t>
            </a:r>
            <a:endParaRPr lang="ru-RU" altLang="ru-RU" sz="1000" b="0">
              <a:solidFill>
                <a:srgbClr val="000000"/>
              </a:solidFill>
              <a:latin typeface="Tahoma" pitchFamily="34" charset="0"/>
              <a:cs typeface="Arial" charset="0"/>
            </a:endParaRPr>
          </a:p>
        </p:txBody>
      </p:sp>
      <p:sp>
        <p:nvSpPr>
          <p:cNvPr id="13" name="Прямоугольник 59"/>
          <p:cNvSpPr>
            <a:spLocks noChangeArrowheads="1"/>
          </p:cNvSpPr>
          <p:nvPr/>
        </p:nvSpPr>
        <p:spPr bwMode="auto">
          <a:xfrm>
            <a:off x="5029778" y="1073150"/>
            <a:ext cx="1833995" cy="246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60" tIns="45680" rIns="91360" bIns="4568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altLang="ru-RU" sz="1000">
                <a:solidFill>
                  <a:srgbClr val="000000"/>
                </a:solidFill>
                <a:latin typeface="Tahoma" pitchFamily="34" charset="0"/>
                <a:cs typeface="Arial" charset="0"/>
              </a:rPr>
              <a:t>Отчет по оценке рисков:</a:t>
            </a:r>
          </a:p>
        </p:txBody>
      </p:sp>
      <p:grpSp>
        <p:nvGrpSpPr>
          <p:cNvPr id="14" name="Группа 2"/>
          <p:cNvGrpSpPr>
            <a:grpSpLocks/>
          </p:cNvGrpSpPr>
          <p:nvPr/>
        </p:nvGrpSpPr>
        <p:grpSpPr bwMode="auto">
          <a:xfrm>
            <a:off x="7608888" y="4692650"/>
            <a:ext cx="1352550" cy="1008063"/>
            <a:chOff x="683568" y="4790416"/>
            <a:chExt cx="1656274" cy="1171288"/>
          </a:xfrm>
        </p:grpSpPr>
        <p:sp>
          <p:nvSpPr>
            <p:cNvPr id="15" name="Прямоугольник 14"/>
            <p:cNvSpPr/>
            <p:nvPr/>
          </p:nvSpPr>
          <p:spPr bwMode="auto">
            <a:xfrm>
              <a:off x="683568" y="4790416"/>
              <a:ext cx="318813" cy="2840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</a:t>
              </a:r>
            </a:p>
          </p:txBody>
        </p:sp>
        <p:sp>
          <p:nvSpPr>
            <p:cNvPr id="16" name="Прямоугольник 17"/>
            <p:cNvSpPr>
              <a:spLocks noChangeArrowheads="1"/>
            </p:cNvSpPr>
            <p:nvPr/>
          </p:nvSpPr>
          <p:spPr bwMode="auto">
            <a:xfrm>
              <a:off x="1127025" y="4797274"/>
              <a:ext cx="1212817" cy="297203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Вполне вероятно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 bwMode="auto">
            <a:xfrm>
              <a:off x="683568" y="5234952"/>
              <a:ext cx="318813" cy="2822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</a:t>
              </a:r>
            </a:p>
          </p:txBody>
        </p:sp>
        <p:sp>
          <p:nvSpPr>
            <p:cNvPr id="18" name="Прямоугольник 19"/>
            <p:cNvSpPr>
              <a:spLocks noChangeArrowheads="1"/>
            </p:cNvSpPr>
            <p:nvPr/>
          </p:nvSpPr>
          <p:spPr bwMode="auto">
            <a:xfrm>
              <a:off x="1127025" y="5248032"/>
              <a:ext cx="1212817" cy="269774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Возможно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 bwMode="auto">
            <a:xfrm>
              <a:off x="683568" y="5677644"/>
              <a:ext cx="318813" cy="2840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rgbClr val="008C95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ctr">
                <a:defRPr/>
              </a:pPr>
              <a:r>
                <a:rPr lang="ru-RU" sz="1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</a:t>
              </a:r>
            </a:p>
          </p:txBody>
        </p:sp>
        <p:sp>
          <p:nvSpPr>
            <p:cNvPr id="20" name="Прямоугольник 23"/>
            <p:cNvSpPr>
              <a:spLocks noChangeArrowheads="1"/>
            </p:cNvSpPr>
            <p:nvPr/>
          </p:nvSpPr>
          <p:spPr bwMode="auto">
            <a:xfrm>
              <a:off x="1127025" y="5685074"/>
              <a:ext cx="1212817" cy="276630"/>
            </a:xfrm>
            <a:prstGeom prst="rect">
              <a:avLst/>
            </a:prstGeom>
            <a:noFill/>
            <a:ln w="9525" algn="ctr">
              <a:solidFill>
                <a:srgbClr val="008C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000" b="0">
                  <a:solidFill>
                    <a:srgbClr val="000000"/>
                  </a:solidFill>
                  <a:cs typeface="Arial" charset="0"/>
                </a:rPr>
                <a:t>Маловероятно</a:t>
              </a:r>
              <a:endParaRPr lang="ru-RU" altLang="ru-RU" sz="1000">
                <a:solidFill>
                  <a:srgbClr val="000000"/>
                </a:solidFill>
                <a:cs typeface="Arial" charset="0"/>
              </a:endParaRPr>
            </a:p>
          </p:txBody>
        </p:sp>
      </p:grp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2" t="17592" r="8441" b="15240"/>
          <a:stretch>
            <a:fillRect/>
          </a:stretch>
        </p:blipFill>
        <p:spPr bwMode="auto">
          <a:xfrm>
            <a:off x="2782888" y="1447800"/>
            <a:ext cx="5965825" cy="320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Оценка значимости экологических аспектов</a:t>
            </a:r>
            <a:br>
              <a:rPr lang="ru-RU" altLang="ru-RU" dirty="0">
                <a:cs typeface="Arial" charset="0"/>
              </a:rPr>
            </a:br>
            <a:r>
              <a:rPr lang="ru-RU" altLang="ru-RU" dirty="0">
                <a:cs typeface="Arial" charset="0"/>
              </a:rPr>
              <a:t>(экологические риски)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33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62474" y="1296060"/>
            <a:ext cx="4324350" cy="3270250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ru-RU" altLang="ru-RU" b="1" kern="0" dirty="0" smtClean="0">
                <a:solidFill>
                  <a:schemeClr val="accent1"/>
                </a:solidFill>
              </a:rPr>
              <a:t>Экологический риск = ВВ х З х В х К</a:t>
            </a:r>
          </a:p>
          <a:p>
            <a:pPr marL="0" indent="0">
              <a:buFont typeface="Wingdings" pitchFamily="2" charset="2"/>
              <a:buNone/>
            </a:pPr>
            <a:endParaRPr lang="ru-RU" altLang="ru-RU" b="0" kern="0" dirty="0" smtClean="0"/>
          </a:p>
          <a:p>
            <a:pPr marL="0" indent="0" algn="just">
              <a:buFont typeface="Wingdings" pitchFamily="2" charset="2"/>
              <a:buNone/>
            </a:pPr>
            <a:r>
              <a:rPr lang="ru-RU" altLang="ru-RU" b="0" kern="0" dirty="0" smtClean="0"/>
              <a:t>Экологический риск (условные рубли) равен произведению последствий (ВВ – величина воздействия/ущерба в тонн, и З – затраты на единицу воздействия/ущерба в руб./тонн, м</a:t>
            </a:r>
            <a:r>
              <a:rPr lang="ru-RU" altLang="ru-RU" b="0" kern="0" baseline="30000" dirty="0" smtClean="0"/>
              <a:t>3</a:t>
            </a:r>
            <a:r>
              <a:rPr lang="ru-RU" altLang="ru-RU" b="0" kern="0" dirty="0" smtClean="0"/>
              <a:t>) и вероятности возникновения события (В – процентные единицы) с учетом законодательных требований (К – коэффициент соответствия природоохранным требованиям)</a:t>
            </a:r>
          </a:p>
        </p:txBody>
      </p:sp>
      <p:pic>
        <p:nvPicPr>
          <p:cNvPr id="6" name="Picture 4" descr="http://www.klubok.net/images/primer_analiza_jekologicheskogo_aspek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4" y="1291298"/>
            <a:ext cx="3978275" cy="415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8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/>
              <a:t>Оценка риска возможных аварий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34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pic>
        <p:nvPicPr>
          <p:cNvPr id="5" name="Picture 2" descr="http://www.infotrend.hr/UserFiles/file/listanje/187/files/assets/seo/page46_images/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15" y="4788850"/>
            <a:ext cx="939756" cy="156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878" y="4954028"/>
            <a:ext cx="6326168" cy="916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4D4D"/>
                  </a:outerShdw>
                </a:effectLst>
              </a14:hiddenEffects>
            </a:ext>
          </a:extLst>
        </p:spPr>
      </p:pic>
      <p:pic>
        <p:nvPicPr>
          <p:cNvPr id="7" name="Picture 3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69" y="700644"/>
            <a:ext cx="6967951" cy="3843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4D4D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8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674" y="85554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Индивидуальная мотивация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35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316876"/>
              </p:ext>
            </p:extLst>
          </p:nvPr>
        </p:nvGraphicFramePr>
        <p:xfrm>
          <a:off x="739487" y="1680409"/>
          <a:ext cx="8067675" cy="2833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7675"/>
              </a:tblGrid>
              <a:tr h="639862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Звания Лидер и Чемпион без материального поощрения</a:t>
                      </a:r>
                      <a:endParaRPr lang="ru-RU" sz="1800" dirty="0"/>
                    </a:p>
                  </a:txBody>
                  <a:tcPr marT="45692" marB="4569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39862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Именные цветные карточки (без баллов)</a:t>
                      </a:r>
                      <a:endParaRPr lang="ru-RU" sz="1800" dirty="0"/>
                    </a:p>
                  </a:txBody>
                  <a:tcPr marT="45692" marB="4569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914102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Отличительные знаки в виде цветных карточек и полос на каски, доски почета</a:t>
                      </a:r>
                      <a:endParaRPr lang="ru-RU" sz="1800" dirty="0"/>
                    </a:p>
                  </a:txBody>
                  <a:tcPr marT="45692" marB="4569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39862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Количество оформляемых</a:t>
                      </a:r>
                      <a:r>
                        <a:rPr lang="ru-RU" sz="1800" baseline="0" dirty="0" smtClean="0"/>
                        <a:t> бумаг сведено к минимуму</a:t>
                      </a:r>
                      <a:endParaRPr lang="ru-RU" sz="1800" dirty="0"/>
                    </a:p>
                  </a:txBody>
                  <a:tcPr marT="45692" marB="4569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739487" y="902534"/>
            <a:ext cx="8315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/>
              <a:t>Основная идея: </a:t>
            </a:r>
            <a:r>
              <a:rPr lang="ru-RU" altLang="ru-RU" b="0"/>
              <a:t>стремление работника к лидерству в области безопасности должно быть естественным, а не корыстным</a:t>
            </a: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739487" y="5264984"/>
            <a:ext cx="7820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0" dirty="0"/>
              <a:t>Отсутствие материального поощрения не исключает инициатив отдельных предприятий по дополнительной мотивации, например: благодарственные письма семьям, определенные льготы.</a:t>
            </a:r>
          </a:p>
        </p:txBody>
      </p:sp>
    </p:spTree>
    <p:extLst>
      <p:ext uri="{BB962C8B-B14F-4D97-AF65-F5344CB8AC3E}">
        <p14:creationId xmlns:p14="http://schemas.microsoft.com/office/powerpoint/2010/main" val="41388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Коллективная мотивация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36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362200" y="2641425"/>
            <a:ext cx="6600825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 b="0">
              <a:cs typeface="Arial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>
                <a:cs typeface="Arial" charset="0"/>
              </a:rPr>
              <a:t>		На уровне лучших бригад и смен в Холдинге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>
              <a:cs typeface="Arial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>
              <a:cs typeface="Arial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>
                <a:cs typeface="Arial" charset="0"/>
              </a:rPr>
              <a:t>	На уровне бригад и смен Предприятия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>
              <a:cs typeface="Arial" charset="0"/>
            </a:endParaRPr>
          </a:p>
          <a:p>
            <a:pPr eaLnBrk="1" hangingPunct="1">
              <a:spcBef>
                <a:spcPct val="0"/>
              </a:spcBef>
              <a:buClrTx/>
              <a:buFont typeface="Wingdings" pitchFamily="2" charset="2"/>
              <a:buNone/>
            </a:pPr>
            <a:endParaRPr lang="ru-RU" altLang="ru-RU" sz="1600">
              <a:cs typeface="Arial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sz="1600">
                <a:cs typeface="Arial" charset="0"/>
              </a:rPr>
              <a:t>На уровне цехов Предприятия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ru-RU" altLang="ru-RU" sz="1200" u="sng">
              <a:cs typeface="Arial" charset="0"/>
            </a:endParaRPr>
          </a:p>
        </p:txBody>
      </p:sp>
      <p:sp>
        <p:nvSpPr>
          <p:cNvPr id="6" name="Стрелка вниз 1"/>
          <p:cNvSpPr>
            <a:spLocks noChangeArrowheads="1"/>
          </p:cNvSpPr>
          <p:nvPr/>
        </p:nvSpPr>
        <p:spPr bwMode="auto">
          <a:xfrm rot="13743696">
            <a:off x="1966913" y="1939750"/>
            <a:ext cx="652462" cy="3046412"/>
          </a:xfrm>
          <a:prstGeom prst="downArrow">
            <a:avLst>
              <a:gd name="adj1" fmla="val 50000"/>
              <a:gd name="adj2" fmla="val 5007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eaVert" anchor="ctr"/>
          <a:lstStyle/>
          <a:p>
            <a:pPr algn="ctr">
              <a:defRPr/>
            </a:pPr>
            <a:r>
              <a:rPr lang="ru-RU" sz="1600">
                <a:cs typeface="Arial" charset="0"/>
              </a:rPr>
              <a:t>СОРЕВНОВАНИЕ</a:t>
            </a: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6870700" y="3176412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>
                <a:solidFill>
                  <a:schemeClr val="bg1"/>
                </a:solidFill>
                <a:cs typeface="Arial" charset="0"/>
              </a:rPr>
              <a:t>4</a:t>
            </a: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7239000" y="3178000"/>
            <a:ext cx="312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>
                <a:solidFill>
                  <a:schemeClr val="bg1"/>
                </a:solidFill>
                <a:cs typeface="Arial" charset="0"/>
              </a:rPr>
              <a:t>1</a:t>
            </a:r>
          </a:p>
        </p:txBody>
      </p:sp>
      <p:sp>
        <p:nvSpPr>
          <p:cNvPr id="9" name="Прямоугольник 14"/>
          <p:cNvSpPr>
            <a:spLocks noChangeArrowheads="1"/>
          </p:cNvSpPr>
          <p:nvPr/>
        </p:nvSpPr>
        <p:spPr bwMode="auto">
          <a:xfrm>
            <a:off x="7272338" y="3625675"/>
            <a:ext cx="312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>
                <a:solidFill>
                  <a:schemeClr val="bg1"/>
                </a:solidFill>
                <a:cs typeface="Arial" charset="0"/>
              </a:rPr>
              <a:t>2</a:t>
            </a: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333375" y="839612"/>
            <a:ext cx="8467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/>
              <a:t>Основная идея: </a:t>
            </a:r>
            <a:r>
              <a:rPr lang="ru-RU" altLang="ru-RU" b="0"/>
              <a:t>коллективная ответственность за безопасность, развитие состязательности между подразделениями, поощрение лучших коллективов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1804988" y="5170312"/>
            <a:ext cx="65865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0"/>
              <a:t>Соревнование коллективов проводится параллельно в группе производственных цехов и в группе вспомогательных подразделений</a:t>
            </a:r>
          </a:p>
        </p:txBody>
      </p:sp>
      <p:pic>
        <p:nvPicPr>
          <p:cNvPr id="12" name="Picture 15" descr="http://bumhaber.hurriyet.com.tr/wp-content/uploads/2011/09/Fotolia_5006224_Subscription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0" y="1636537"/>
            <a:ext cx="99377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8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Пирамида происшествий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37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87375" y="763979"/>
            <a:ext cx="9026525" cy="530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049" tIns="40025" rIns="80049" bIns="40025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14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87375" y="992579"/>
            <a:ext cx="3986213" cy="537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049" tIns="40025" rIns="80049" bIns="40025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1400"/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3176588" y="5120079"/>
            <a:ext cx="5910262" cy="293739"/>
          </a:xfrm>
          <a:custGeom>
            <a:avLst/>
            <a:gdLst>
              <a:gd name="T0" fmla="*/ 0 w 2049"/>
              <a:gd name="T1" fmla="*/ 2147483647 h 410"/>
              <a:gd name="T2" fmla="*/ 2147483647 w 2049"/>
              <a:gd name="T3" fmla="*/ 2147483647 h 410"/>
              <a:gd name="T4" fmla="*/ 2147483647 w 2049"/>
              <a:gd name="T5" fmla="*/ 0 h 410"/>
              <a:gd name="T6" fmla="*/ 2147483647 w 2049"/>
              <a:gd name="T7" fmla="*/ 0 h 410"/>
              <a:gd name="T8" fmla="*/ 0 w 2049"/>
              <a:gd name="T9" fmla="*/ 2147483647 h 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49" h="410">
                <a:moveTo>
                  <a:pt x="0" y="410"/>
                </a:moveTo>
                <a:lnTo>
                  <a:pt x="2049" y="410"/>
                </a:lnTo>
                <a:lnTo>
                  <a:pt x="1822" y="0"/>
                </a:lnTo>
                <a:lnTo>
                  <a:pt x="225" y="0"/>
                </a:lnTo>
                <a:lnTo>
                  <a:pt x="0" y="410"/>
                </a:lnTo>
                <a:close/>
              </a:path>
            </a:pathLst>
          </a:custGeom>
          <a:solidFill>
            <a:srgbClr val="344374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 lIns="77536" tIns="38769" rIns="77536" bIns="38769">
            <a:spAutoFit/>
            <a:flatTx/>
          </a:bodyPr>
          <a:lstStyle/>
          <a:p>
            <a:endParaRPr lang="ru-RU" sz="14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881313" y="5012129"/>
            <a:ext cx="6619875" cy="29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7536" tIns="38769" rIns="77536" bIns="38769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140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87375" y="5194692"/>
            <a:ext cx="3956050" cy="67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Не установлены блокираторы</a:t>
            </a:r>
          </a:p>
          <a:p>
            <a:pPr eaLnBrk="1" hangingPunct="1">
              <a:lnSpc>
                <a:spcPct val="90000"/>
              </a:lnSpc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движения задних колес </a:t>
            </a:r>
          </a:p>
          <a:p>
            <a:pPr eaLnBrk="1" hangingPunct="1">
              <a:lnSpc>
                <a:spcPct val="90000"/>
              </a:lnSpc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трейлера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121275" y="5070867"/>
            <a:ext cx="4000500" cy="1058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/>
              <a:t>30,000 опасных ситуаций</a:t>
            </a:r>
          </a:p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/>
              <a:t>-  Опасных действий</a:t>
            </a:r>
            <a:br>
              <a:rPr kumimoji="1" lang="ru-RU" altLang="ru-RU" sz="1400"/>
            </a:br>
            <a:r>
              <a:rPr kumimoji="1" lang="ru-RU" altLang="ru-RU" sz="1400"/>
              <a:t>-  Созданных работниками </a:t>
            </a:r>
            <a:br>
              <a:rPr kumimoji="1" lang="ru-RU" altLang="ru-RU" sz="1400"/>
            </a:br>
            <a:r>
              <a:rPr kumimoji="1" lang="ru-RU" altLang="ru-RU" sz="1400"/>
              <a:t>   опасных условий</a:t>
            </a:r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3925888" y="4194567"/>
            <a:ext cx="4475162" cy="293739"/>
          </a:xfrm>
          <a:custGeom>
            <a:avLst/>
            <a:gdLst>
              <a:gd name="T0" fmla="*/ 0 w 2049"/>
              <a:gd name="T1" fmla="*/ 2147483647 h 410"/>
              <a:gd name="T2" fmla="*/ 2147483647 w 2049"/>
              <a:gd name="T3" fmla="*/ 2147483647 h 410"/>
              <a:gd name="T4" fmla="*/ 2147483647 w 2049"/>
              <a:gd name="T5" fmla="*/ 0 h 410"/>
              <a:gd name="T6" fmla="*/ 2147483647 w 2049"/>
              <a:gd name="T7" fmla="*/ 0 h 410"/>
              <a:gd name="T8" fmla="*/ 0 w 2049"/>
              <a:gd name="T9" fmla="*/ 2147483647 h 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49" h="410">
                <a:moveTo>
                  <a:pt x="0" y="410"/>
                </a:moveTo>
                <a:lnTo>
                  <a:pt x="2049" y="410"/>
                </a:lnTo>
                <a:lnTo>
                  <a:pt x="1822" y="0"/>
                </a:lnTo>
                <a:lnTo>
                  <a:pt x="225" y="0"/>
                </a:lnTo>
                <a:lnTo>
                  <a:pt x="0" y="410"/>
                </a:lnTo>
                <a:close/>
              </a:path>
            </a:pathLst>
          </a:custGeom>
          <a:solidFill>
            <a:srgbClr val="4C4836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 lIns="77536" tIns="38769" rIns="77536" bIns="38769">
            <a:spAutoFit/>
            <a:flatTx/>
          </a:bodyPr>
          <a:lstStyle/>
          <a:p>
            <a:endParaRPr lang="ru-RU" sz="1400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957638" y="4234254"/>
            <a:ext cx="4227512" cy="73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/>
              <a:t>3,000 </a:t>
            </a:r>
            <a:br>
              <a:rPr kumimoji="1" lang="ru-RU" altLang="ru-RU" sz="1400"/>
            </a:br>
            <a:r>
              <a:rPr kumimoji="1" lang="ru-RU" altLang="ru-RU" sz="1400"/>
              <a:t>Предпосылки к происшествиям        или оказание первой помощи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631825" y="4139004"/>
            <a:ext cx="3487738" cy="73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Грузовой подъемник наезжает на грузовой трейлер, и трейлер приходит в движение</a:t>
            </a:r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4497388" y="3292867"/>
            <a:ext cx="3332162" cy="293739"/>
          </a:xfrm>
          <a:custGeom>
            <a:avLst/>
            <a:gdLst>
              <a:gd name="T0" fmla="*/ 0 w 1525"/>
              <a:gd name="T1" fmla="*/ 2147483647 h 400"/>
              <a:gd name="T2" fmla="*/ 2147483647 w 1525"/>
              <a:gd name="T3" fmla="*/ 2147483647 h 400"/>
              <a:gd name="T4" fmla="*/ 2147483647 w 1525"/>
              <a:gd name="T5" fmla="*/ 0 h 400"/>
              <a:gd name="T6" fmla="*/ 2147483647 w 1525"/>
              <a:gd name="T7" fmla="*/ 0 h 400"/>
              <a:gd name="T8" fmla="*/ 0 w 1525"/>
              <a:gd name="T9" fmla="*/ 2147483647 h 4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25" h="400">
                <a:moveTo>
                  <a:pt x="0" y="400"/>
                </a:moveTo>
                <a:lnTo>
                  <a:pt x="1525" y="400"/>
                </a:lnTo>
                <a:lnTo>
                  <a:pt x="1294" y="0"/>
                </a:lnTo>
                <a:lnTo>
                  <a:pt x="227" y="0"/>
                </a:lnTo>
                <a:lnTo>
                  <a:pt x="0" y="400"/>
                </a:lnTo>
                <a:close/>
              </a:path>
            </a:pathLst>
          </a:custGeom>
          <a:solidFill>
            <a:srgbClr val="7A002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 lIns="77536" tIns="38769" rIns="77536" bIns="38769">
            <a:spAutoFit/>
            <a:flatTx/>
          </a:bodyPr>
          <a:lstStyle/>
          <a:p>
            <a:endParaRPr lang="ru-RU" sz="140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4035425" y="3338904"/>
            <a:ext cx="4227513" cy="52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/>
              <a:t>300 </a:t>
            </a:r>
            <a:br>
              <a:rPr kumimoji="1" lang="ru-RU" altLang="ru-RU" sz="1400"/>
            </a:br>
            <a:r>
              <a:rPr kumimoji="1" lang="ru-RU" altLang="ru-RU" sz="1400"/>
              <a:t>Регистрируемые травмы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641350" y="3243654"/>
            <a:ext cx="3954463" cy="73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Грузовой трейлер двигается, водитель спрыгивает на землю и получает растяжение лодыжки</a:t>
            </a: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5100638" y="2370529"/>
            <a:ext cx="2201862" cy="293739"/>
          </a:xfrm>
          <a:custGeom>
            <a:avLst/>
            <a:gdLst>
              <a:gd name="T0" fmla="*/ 0 w 992"/>
              <a:gd name="T1" fmla="*/ 2147483647 h 407"/>
              <a:gd name="T2" fmla="*/ 2147483647 w 992"/>
              <a:gd name="T3" fmla="*/ 2147483647 h 407"/>
              <a:gd name="T4" fmla="*/ 2147483647 w 992"/>
              <a:gd name="T5" fmla="*/ 0 h 407"/>
              <a:gd name="T6" fmla="*/ 2147483647 w 992"/>
              <a:gd name="T7" fmla="*/ 0 h 407"/>
              <a:gd name="T8" fmla="*/ 0 w 992"/>
              <a:gd name="T9" fmla="*/ 2147483647 h 40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92" h="407">
                <a:moveTo>
                  <a:pt x="0" y="407"/>
                </a:moveTo>
                <a:lnTo>
                  <a:pt x="992" y="407"/>
                </a:lnTo>
                <a:lnTo>
                  <a:pt x="762" y="0"/>
                </a:lnTo>
                <a:lnTo>
                  <a:pt x="231" y="0"/>
                </a:lnTo>
                <a:lnTo>
                  <a:pt x="0" y="407"/>
                </a:lnTo>
                <a:close/>
              </a:path>
            </a:pathLst>
          </a:custGeom>
          <a:solidFill>
            <a:srgbClr val="9E0035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 lIns="77536" tIns="38769" rIns="77536" bIns="38769">
            <a:spAutoFit/>
            <a:flatTx/>
          </a:bodyPr>
          <a:lstStyle/>
          <a:p>
            <a:endParaRPr lang="ru-RU" sz="1400"/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644525" y="2389579"/>
            <a:ext cx="3954463" cy="52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Грузовой трейлер двигается, водитель спрыгивает на землю и ломает ногу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079875" y="2287979"/>
            <a:ext cx="4227513" cy="864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5000"/>
              </a:spcBef>
              <a:buClr>
                <a:schemeClr val="bg2"/>
              </a:buClr>
            </a:pPr>
            <a:r>
              <a:rPr kumimoji="1" lang="ru-RU" altLang="ru-RU" sz="1400"/>
              <a:t>30 </a:t>
            </a:r>
            <a:br>
              <a:rPr kumimoji="1" lang="ru-RU" altLang="ru-RU" sz="1400"/>
            </a:br>
            <a:r>
              <a:rPr kumimoji="1" lang="ru-RU" altLang="ru-RU" sz="1400"/>
              <a:t>  Травмы</a:t>
            </a:r>
            <a:br>
              <a:rPr kumimoji="1" lang="ru-RU" altLang="ru-RU" sz="1400"/>
            </a:br>
            <a:r>
              <a:rPr kumimoji="1" lang="ru-RU" altLang="ru-RU" sz="1400"/>
              <a:t> с тяжелыми </a:t>
            </a:r>
            <a:br>
              <a:rPr kumimoji="1" lang="ru-RU" altLang="ru-RU" sz="1400"/>
            </a:br>
            <a:r>
              <a:rPr kumimoji="1" lang="ru-RU" altLang="ru-RU" sz="1400"/>
              <a:t>последствиями</a:t>
            </a:r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6207125" y="1373579"/>
            <a:ext cx="639763" cy="293739"/>
          </a:xfrm>
          <a:custGeom>
            <a:avLst/>
            <a:gdLst>
              <a:gd name="T0" fmla="*/ 2147483647 w 283"/>
              <a:gd name="T1" fmla="*/ 2147483647 h 405"/>
              <a:gd name="T2" fmla="*/ 2147483647 w 283"/>
              <a:gd name="T3" fmla="*/ 2147483647 h 405"/>
              <a:gd name="T4" fmla="*/ 0 w 283"/>
              <a:gd name="T5" fmla="*/ 0 h 405"/>
              <a:gd name="T6" fmla="*/ 2147483647 w 283"/>
              <a:gd name="T7" fmla="*/ 2147483647 h 40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83" h="405">
                <a:moveTo>
                  <a:pt x="230" y="405"/>
                </a:moveTo>
                <a:lnTo>
                  <a:pt x="283" y="342"/>
                </a:lnTo>
                <a:lnTo>
                  <a:pt x="0" y="0"/>
                </a:lnTo>
                <a:lnTo>
                  <a:pt x="230" y="405"/>
                </a:lnTo>
                <a:close/>
              </a:path>
            </a:pathLst>
          </a:custGeom>
          <a:solidFill>
            <a:srgbClr val="A90025"/>
          </a:solidFill>
          <a:ln w="12700">
            <a:solidFill>
              <a:srgbClr val="FFFFCC"/>
            </a:solidFill>
            <a:prstDash val="solid"/>
            <a:round/>
            <a:headEnd/>
            <a:tailEnd/>
          </a:ln>
        </p:spPr>
        <p:txBody>
          <a:bodyPr lIns="77536" tIns="38769" rIns="77536" bIns="38769">
            <a:spAutoFit/>
          </a:bodyPr>
          <a:lstStyle/>
          <a:p>
            <a:endParaRPr lang="ru-RU" sz="1400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5688013" y="1373579"/>
            <a:ext cx="1039812" cy="293739"/>
          </a:xfrm>
          <a:custGeom>
            <a:avLst/>
            <a:gdLst>
              <a:gd name="T0" fmla="*/ 0 w 460"/>
              <a:gd name="T1" fmla="*/ 2147483647 h 405"/>
              <a:gd name="T2" fmla="*/ 2147483647 w 460"/>
              <a:gd name="T3" fmla="*/ 2147483647 h 405"/>
              <a:gd name="T4" fmla="*/ 2147483647 w 460"/>
              <a:gd name="T5" fmla="*/ 0 h 405"/>
              <a:gd name="T6" fmla="*/ 0 w 460"/>
              <a:gd name="T7" fmla="*/ 2147483647 h 40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60" h="405">
                <a:moveTo>
                  <a:pt x="0" y="405"/>
                </a:moveTo>
                <a:lnTo>
                  <a:pt x="460" y="405"/>
                </a:lnTo>
                <a:lnTo>
                  <a:pt x="230" y="0"/>
                </a:lnTo>
                <a:lnTo>
                  <a:pt x="0" y="405"/>
                </a:lnTo>
                <a:close/>
              </a:path>
            </a:pathLst>
          </a:custGeom>
          <a:solidFill>
            <a:srgbClr val="BA003E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 lIns="77536" tIns="38769" rIns="77536" bIns="38769">
            <a:spAutoFit/>
            <a:flatTx/>
          </a:bodyPr>
          <a:lstStyle/>
          <a:p>
            <a:endParaRPr lang="ru-RU" sz="1400"/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4130675" y="1632342"/>
            <a:ext cx="4229100" cy="4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/>
              <a:t>1 </a:t>
            </a:r>
            <a:br>
              <a:rPr kumimoji="1" lang="ru-RU" altLang="ru-RU" sz="1400"/>
            </a:br>
            <a:r>
              <a:rPr kumimoji="1" lang="ru-RU" altLang="ru-RU" sz="1400"/>
              <a:t>смерть</a:t>
            </a: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661988" y="1379929"/>
            <a:ext cx="4586287" cy="52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Грузовой трейлер двигается, водитель спрыгивает на землю и попадает под колеса</a:t>
            </a:r>
          </a:p>
        </p:txBody>
      </p:sp>
      <p:sp>
        <p:nvSpPr>
          <p:cNvPr id="24" name="Oval 22"/>
          <p:cNvSpPr>
            <a:spLocks noChangeArrowheads="1"/>
          </p:cNvSpPr>
          <p:nvPr/>
        </p:nvSpPr>
        <p:spPr bwMode="auto">
          <a:xfrm>
            <a:off x="4778375" y="1429142"/>
            <a:ext cx="2971800" cy="2640012"/>
          </a:xfrm>
          <a:prstGeom prst="ellipse">
            <a:avLst/>
          </a:prstGeom>
          <a:noFill/>
          <a:ln w="571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80049" tIns="40025" rIns="80049" bIns="40025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1400"/>
          </a:p>
        </p:txBody>
      </p:sp>
      <p:sp>
        <p:nvSpPr>
          <p:cNvPr id="25" name="Oval 23"/>
          <p:cNvSpPr>
            <a:spLocks noChangeArrowheads="1"/>
          </p:cNvSpPr>
          <p:nvPr/>
        </p:nvSpPr>
        <p:spPr bwMode="auto">
          <a:xfrm>
            <a:off x="3987800" y="4194567"/>
            <a:ext cx="4341813" cy="2011362"/>
          </a:xfrm>
          <a:prstGeom prst="ellipse">
            <a:avLst/>
          </a:prstGeom>
          <a:noFill/>
          <a:ln w="571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80049" tIns="40025" rIns="80049" bIns="40025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1400"/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7315200" y="1144979"/>
            <a:ext cx="1830388" cy="1166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440" tIns="44219" rIns="88440" bIns="44219">
            <a:spAutoFit/>
          </a:bodyPr>
          <a:lstStyle>
            <a:lvl1pPr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985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buClr>
                <a:schemeClr val="bg2"/>
              </a:buClr>
            </a:pPr>
            <a:r>
              <a:rPr kumimoji="1" lang="ru-RU" altLang="ru-RU" sz="1400">
                <a:solidFill>
                  <a:srgbClr val="4C4836"/>
                </a:solidFill>
              </a:rPr>
              <a:t>Смещение акцента от вершины к основанию пирамиды</a:t>
            </a:r>
            <a:endParaRPr kumimoji="1" lang="en-US" altLang="ru-RU" sz="1400">
              <a:solidFill>
                <a:srgbClr val="4C4836"/>
              </a:solidFill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H="1">
            <a:off x="9285288" y="1144979"/>
            <a:ext cx="30162" cy="4343400"/>
          </a:xfrm>
          <a:prstGeom prst="line">
            <a:avLst/>
          </a:prstGeom>
          <a:noFill/>
          <a:ln w="88900">
            <a:solidFill>
              <a:srgbClr val="C0C0C0"/>
            </a:solidFill>
            <a:round/>
            <a:headEnd type="none" w="lg" len="lg"/>
            <a:tailEnd type="arrow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0049" tIns="40025" rIns="80049" bIns="40025"/>
          <a:lstStyle/>
          <a:p>
            <a:endParaRPr lang="ru-RU" sz="1400"/>
          </a:p>
        </p:txBody>
      </p:sp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Порядок расследования происшествий </a:t>
            </a:r>
            <a:r>
              <a:rPr lang="ru-RU" altLang="ru-RU" dirty="0" smtClean="0">
                <a:cs typeface="Arial" charset="0"/>
              </a:rPr>
              <a:t>                                                                     1/2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38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508375" y="16450"/>
            <a:ext cx="2109788" cy="249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825" tIns="39913" rIns="79825" bIns="39913">
            <a:spAutoFit/>
          </a:bodyPr>
          <a:lstStyle>
            <a:lvl1pPr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6" name="AutoShape 4"/>
          <p:cNvSpPr>
            <a:spLocks noChangeAspect="1" noChangeArrowheads="1"/>
          </p:cNvSpPr>
          <p:nvPr/>
        </p:nvSpPr>
        <p:spPr bwMode="auto">
          <a:xfrm>
            <a:off x="815975" y="903862"/>
            <a:ext cx="1887538" cy="719138"/>
          </a:xfrm>
          <a:prstGeom prst="flowChartProcess">
            <a:avLst/>
          </a:prstGeom>
          <a:solidFill>
            <a:srgbClr val="00FF99"/>
          </a:solidFill>
          <a:ln w="22225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Информирование руководства</a:t>
            </a:r>
            <a:r>
              <a:rPr lang="en-US" altLang="ru-RU" sz="1100" b="0">
                <a:solidFill>
                  <a:srgbClr val="000000"/>
                </a:solidFill>
              </a:rPr>
              <a:t> </a:t>
            </a:r>
            <a:r>
              <a:rPr lang="ru-RU" altLang="ru-RU" sz="1100" b="0">
                <a:solidFill>
                  <a:srgbClr val="000000"/>
                </a:solidFill>
              </a:rPr>
              <a:t>установки, цеха …</a:t>
            </a:r>
          </a:p>
        </p:txBody>
      </p:sp>
      <p:sp>
        <p:nvSpPr>
          <p:cNvPr id="7" name="AutoShape 5"/>
          <p:cNvSpPr>
            <a:spLocks noChangeAspect="1" noChangeArrowheads="1"/>
          </p:cNvSpPr>
          <p:nvPr/>
        </p:nvSpPr>
        <p:spPr bwMode="auto">
          <a:xfrm>
            <a:off x="1363663" y="1961137"/>
            <a:ext cx="1798637" cy="742950"/>
          </a:xfrm>
          <a:prstGeom prst="flowChartProcess">
            <a:avLst/>
          </a:prstGeom>
          <a:solidFill>
            <a:srgbClr val="00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Принятие первоочередных мер</a:t>
            </a:r>
          </a:p>
        </p:txBody>
      </p:sp>
      <p:sp>
        <p:nvSpPr>
          <p:cNvPr id="8" name="AutoShape 6"/>
          <p:cNvSpPr>
            <a:spLocks noChangeAspect="1" noChangeArrowheads="1"/>
          </p:cNvSpPr>
          <p:nvPr/>
        </p:nvSpPr>
        <p:spPr bwMode="auto">
          <a:xfrm>
            <a:off x="1917700" y="2908875"/>
            <a:ext cx="2100263" cy="708025"/>
          </a:xfrm>
          <a:prstGeom prst="flowChartProcess">
            <a:avLst/>
          </a:prstGeom>
          <a:solidFill>
            <a:srgbClr val="00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Сбор предварительной информации для руководства ДЗО</a:t>
            </a:r>
          </a:p>
        </p:txBody>
      </p:sp>
      <p:sp>
        <p:nvSpPr>
          <p:cNvPr id="9" name="AutoShape 7"/>
          <p:cNvSpPr>
            <a:spLocks noChangeAspect="1" noChangeArrowheads="1"/>
          </p:cNvSpPr>
          <p:nvPr/>
        </p:nvSpPr>
        <p:spPr bwMode="auto">
          <a:xfrm>
            <a:off x="2201863" y="3777237"/>
            <a:ext cx="1938337" cy="733425"/>
          </a:xfrm>
          <a:prstGeom prst="flowChartProcess">
            <a:avLst/>
          </a:prstGeom>
          <a:solidFill>
            <a:srgbClr val="00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Создание комиссии по расследованию</a:t>
            </a:r>
          </a:p>
        </p:txBody>
      </p:sp>
      <p:sp>
        <p:nvSpPr>
          <p:cNvPr id="10" name="AutoShape 8"/>
          <p:cNvSpPr>
            <a:spLocks noChangeAspect="1" noChangeArrowheads="1"/>
          </p:cNvSpPr>
          <p:nvPr/>
        </p:nvSpPr>
        <p:spPr bwMode="auto">
          <a:xfrm>
            <a:off x="3709988" y="903862"/>
            <a:ext cx="1944687" cy="669925"/>
          </a:xfrm>
          <a:prstGeom prst="flowChartProcess">
            <a:avLst/>
          </a:prstGeom>
          <a:solidFill>
            <a:srgbClr val="00FF99"/>
          </a:solidFill>
          <a:ln w="22225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>
                <a:solidFill>
                  <a:srgbClr val="FC0128"/>
                </a:solidFill>
              </a:rPr>
              <a:t>Происшествие</a:t>
            </a:r>
          </a:p>
        </p:txBody>
      </p:sp>
      <p:sp>
        <p:nvSpPr>
          <p:cNvPr id="11" name="AutoShape 9"/>
          <p:cNvSpPr>
            <a:spLocks noChangeAspect="1" noChangeArrowheads="1"/>
          </p:cNvSpPr>
          <p:nvPr/>
        </p:nvSpPr>
        <p:spPr bwMode="auto">
          <a:xfrm>
            <a:off x="4725988" y="3777237"/>
            <a:ext cx="2185987" cy="750888"/>
          </a:xfrm>
          <a:prstGeom prst="flowChartProcess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Отчет о внутреннем расследовании происшествия</a:t>
            </a:r>
          </a:p>
        </p:txBody>
      </p:sp>
      <p:sp>
        <p:nvSpPr>
          <p:cNvPr id="12" name="AutoShape 10"/>
          <p:cNvSpPr>
            <a:spLocks noChangeAspect="1" noChangeArrowheads="1"/>
          </p:cNvSpPr>
          <p:nvPr/>
        </p:nvSpPr>
        <p:spPr bwMode="auto">
          <a:xfrm>
            <a:off x="5427663" y="2843787"/>
            <a:ext cx="1931987" cy="720725"/>
          </a:xfrm>
          <a:prstGeom prst="flowChartProcess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Информационный лист о результатах расследования</a:t>
            </a:r>
          </a:p>
        </p:txBody>
      </p:sp>
      <p:sp>
        <p:nvSpPr>
          <p:cNvPr id="13" name="AutoShape 11"/>
          <p:cNvSpPr>
            <a:spLocks noChangeAspect="1" noChangeArrowheads="1"/>
          </p:cNvSpPr>
          <p:nvPr/>
        </p:nvSpPr>
        <p:spPr bwMode="auto">
          <a:xfrm>
            <a:off x="5951538" y="1864300"/>
            <a:ext cx="1931987" cy="719137"/>
          </a:xfrm>
          <a:prstGeom prst="flowChartProcess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Распространение информации</a:t>
            </a:r>
          </a:p>
        </p:txBody>
      </p:sp>
      <p:sp>
        <p:nvSpPr>
          <p:cNvPr id="14" name="AutoShape 12"/>
          <p:cNvSpPr>
            <a:spLocks noChangeAspect="1" noChangeArrowheads="1"/>
          </p:cNvSpPr>
          <p:nvPr/>
        </p:nvSpPr>
        <p:spPr bwMode="auto">
          <a:xfrm>
            <a:off x="6505575" y="851475"/>
            <a:ext cx="1930400" cy="720725"/>
          </a:xfrm>
          <a:prstGeom prst="flowChartProcess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Проверка корректирующих действий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3556000" y="4855150"/>
            <a:ext cx="1970088" cy="358775"/>
          </a:xfrm>
          <a:prstGeom prst="rect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91184" tIns="45592" rIns="91184" bIns="45592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3556000" y="5213925"/>
            <a:ext cx="1970088" cy="327025"/>
          </a:xfrm>
          <a:prstGeom prst="rect">
            <a:avLst/>
          </a:prstGeom>
          <a:solidFill>
            <a:srgbClr val="00FF99"/>
          </a:solidFill>
          <a:ln w="22225" algn="ctr">
            <a:solidFill>
              <a:schemeClr val="folHlink"/>
            </a:solidFill>
            <a:miter lim="800000"/>
            <a:headEnd/>
            <a:tailEnd/>
          </a:ln>
        </p:spPr>
        <p:txBody>
          <a:bodyPr lIns="91184" tIns="45592" rIns="91184" bIns="45592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auto">
          <a:xfrm rot="20159618">
            <a:off x="1431925" y="2797750"/>
            <a:ext cx="306388" cy="779462"/>
          </a:xfrm>
          <a:prstGeom prst="curvedRightArrow">
            <a:avLst>
              <a:gd name="adj1" fmla="val 28043"/>
              <a:gd name="adj2" fmla="val 85119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18" name="AutoShape 16"/>
          <p:cNvSpPr>
            <a:spLocks noChangeArrowheads="1"/>
          </p:cNvSpPr>
          <p:nvPr/>
        </p:nvSpPr>
        <p:spPr bwMode="auto">
          <a:xfrm rot="20159618">
            <a:off x="1893888" y="3712150"/>
            <a:ext cx="306387" cy="779462"/>
          </a:xfrm>
          <a:prstGeom prst="curvedRightArrow">
            <a:avLst>
              <a:gd name="adj1" fmla="val 28043"/>
              <a:gd name="adj2" fmla="val 85119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 rot="20159618">
            <a:off x="908050" y="1688087"/>
            <a:ext cx="306388" cy="779463"/>
          </a:xfrm>
          <a:prstGeom prst="curvedRightArrow">
            <a:avLst>
              <a:gd name="adj1" fmla="val 28043"/>
              <a:gd name="adj2" fmla="val 85119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 rot="20159618">
            <a:off x="3032125" y="4626550"/>
            <a:ext cx="307975" cy="779462"/>
          </a:xfrm>
          <a:prstGeom prst="curvedRightArrow">
            <a:avLst>
              <a:gd name="adj1" fmla="val 27899"/>
              <a:gd name="adj2" fmla="val 84681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3648075" y="5182175"/>
            <a:ext cx="2032000" cy="249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09" tIns="39955" rIns="79909" bIns="39955">
            <a:spAutoFit/>
          </a:bodyPr>
          <a:lstStyle>
            <a:lvl1pPr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100">
                <a:solidFill>
                  <a:srgbClr val="9933FF"/>
                </a:solidFill>
              </a:rPr>
              <a:t>Расследование</a:t>
            </a:r>
          </a:p>
        </p:txBody>
      </p:sp>
      <p:sp>
        <p:nvSpPr>
          <p:cNvPr id="22" name="AutoShape 20"/>
          <p:cNvSpPr>
            <a:spLocks noChangeAspect="1" noChangeArrowheads="1"/>
          </p:cNvSpPr>
          <p:nvPr/>
        </p:nvSpPr>
        <p:spPr bwMode="auto">
          <a:xfrm>
            <a:off x="6356350" y="5052000"/>
            <a:ext cx="2679700" cy="717550"/>
          </a:xfrm>
          <a:prstGeom prst="flowChartProcess">
            <a:avLst/>
          </a:prstGeom>
          <a:solidFill>
            <a:srgbClr val="00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1100" b="0">
                <a:solidFill>
                  <a:srgbClr val="000000"/>
                </a:solidFill>
              </a:rPr>
              <a:t>Акт  технического расследования  происшествия</a:t>
            </a:r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 rot="12249260">
            <a:off x="7080250" y="3581975"/>
            <a:ext cx="306388" cy="779462"/>
          </a:xfrm>
          <a:prstGeom prst="curvedRightArrow">
            <a:avLst>
              <a:gd name="adj1" fmla="val 28043"/>
              <a:gd name="adj2" fmla="val 85119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4" name="AutoShape 22"/>
          <p:cNvSpPr>
            <a:spLocks noChangeArrowheads="1"/>
          </p:cNvSpPr>
          <p:nvPr/>
        </p:nvSpPr>
        <p:spPr bwMode="auto">
          <a:xfrm rot="12249260">
            <a:off x="7558088" y="2602487"/>
            <a:ext cx="306387" cy="779463"/>
          </a:xfrm>
          <a:prstGeom prst="curvedRightArrow">
            <a:avLst>
              <a:gd name="adj1" fmla="val 28032"/>
              <a:gd name="adj2" fmla="val 85108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5" name="AutoShape 23"/>
          <p:cNvSpPr>
            <a:spLocks noChangeArrowheads="1"/>
          </p:cNvSpPr>
          <p:nvPr/>
        </p:nvSpPr>
        <p:spPr bwMode="auto">
          <a:xfrm rot="12249260">
            <a:off x="8051800" y="1589662"/>
            <a:ext cx="306388" cy="779463"/>
          </a:xfrm>
          <a:prstGeom prst="curvedRightArrow">
            <a:avLst>
              <a:gd name="adj1" fmla="val 28043"/>
              <a:gd name="adj2" fmla="val 85119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6" name="AutoShape 24"/>
          <p:cNvSpPr>
            <a:spLocks noChangeArrowheads="1"/>
          </p:cNvSpPr>
          <p:nvPr/>
        </p:nvSpPr>
        <p:spPr bwMode="auto">
          <a:xfrm rot="12775000">
            <a:off x="5776913" y="4415412"/>
            <a:ext cx="373062" cy="1095375"/>
          </a:xfrm>
          <a:prstGeom prst="curvedRightArrow">
            <a:avLst>
              <a:gd name="adj1" fmla="val 27948"/>
              <a:gd name="adj2" fmla="val 84823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9937" tIns="39969" rIns="79937" bIns="39969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</a:pPr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H="1" flipV="1">
            <a:off x="2724150" y="1199137"/>
            <a:ext cx="954088" cy="1588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79937" tIns="39969" rIns="79937" bIns="39969"/>
          <a:lstStyle/>
          <a:p>
            <a:endParaRPr lang="ru-RU" sz="1100"/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3586163" y="4855150"/>
            <a:ext cx="2001837" cy="249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09" tIns="39955" rIns="79909" bIns="39955">
            <a:spAutoFit/>
          </a:bodyPr>
          <a:lstStyle>
            <a:lvl1pPr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100">
                <a:solidFill>
                  <a:srgbClr val="9933FF"/>
                </a:solidFill>
              </a:rPr>
              <a:t>Расследование</a:t>
            </a:r>
          </a:p>
        </p:txBody>
      </p:sp>
      <p:sp>
        <p:nvSpPr>
          <p:cNvPr id="29" name="Line 27"/>
          <p:cNvSpPr>
            <a:spLocks noChangeShapeType="1"/>
          </p:cNvSpPr>
          <p:nvPr/>
        </p:nvSpPr>
        <p:spPr bwMode="auto">
          <a:xfrm>
            <a:off x="5803900" y="5410775"/>
            <a:ext cx="55245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79937" tIns="39969" rIns="79937" bIns="39969"/>
          <a:lstStyle/>
          <a:p>
            <a:endParaRPr lang="ru-RU" sz="110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631825" y="5639375"/>
            <a:ext cx="375602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23" tIns="39962" rIns="79923" bIns="39962">
            <a:spAutoFit/>
          </a:bodyPr>
          <a:lstStyle>
            <a:lvl1pPr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86995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8699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100" b="0">
                <a:solidFill>
                  <a:srgbClr val="000000"/>
                </a:solidFill>
              </a:rPr>
              <a:t>Соответствует требованиям Гос. Органов РФ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1100" b="0">
                <a:solidFill>
                  <a:srgbClr val="000000"/>
                </a:solidFill>
              </a:rPr>
              <a:t>Дополнительные требования Корпоративного Стандарта</a:t>
            </a:r>
          </a:p>
        </p:txBody>
      </p:sp>
      <p:sp>
        <p:nvSpPr>
          <p:cNvPr id="31" name="AutoShape 29"/>
          <p:cNvSpPr>
            <a:spLocks noChangeAspect="1" noChangeArrowheads="1"/>
          </p:cNvSpPr>
          <p:nvPr/>
        </p:nvSpPr>
        <p:spPr bwMode="auto">
          <a:xfrm>
            <a:off x="230188" y="5671125"/>
            <a:ext cx="430212" cy="161925"/>
          </a:xfrm>
          <a:prstGeom prst="flowChartProcess">
            <a:avLst/>
          </a:prstGeom>
          <a:solidFill>
            <a:srgbClr val="00FF99"/>
          </a:solidFill>
          <a:ln w="22225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32" name="AutoShape 30"/>
          <p:cNvSpPr>
            <a:spLocks noChangeAspect="1" noChangeArrowheads="1"/>
          </p:cNvSpPr>
          <p:nvPr/>
        </p:nvSpPr>
        <p:spPr bwMode="auto">
          <a:xfrm>
            <a:off x="230188" y="5933062"/>
            <a:ext cx="422275" cy="157163"/>
          </a:xfrm>
          <a:prstGeom prst="flowChartProcess">
            <a:avLst/>
          </a:prstGeom>
          <a:solidFill>
            <a:srgbClr val="FFFF99"/>
          </a:solidFill>
          <a:ln w="22225" algn="ctr">
            <a:solidFill>
              <a:schemeClr val="folHlink"/>
            </a:solidFill>
            <a:miter lim="800000"/>
            <a:headEnd/>
            <a:tailEnd type="none" w="lg" len="lg"/>
          </a:ln>
        </p:spPr>
        <p:txBody>
          <a:bodyPr lIns="91152" tIns="45576" rIns="91152" bIns="45576" anchor="ctr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en-US" altLang="ru-RU" sz="1100" b="0">
              <a:solidFill>
                <a:srgbClr val="000000"/>
              </a:solidFill>
            </a:endParaRPr>
          </a:p>
        </p:txBody>
      </p:sp>
      <p:sp>
        <p:nvSpPr>
          <p:cNvPr id="33" name="AutoShape 24"/>
          <p:cNvSpPr>
            <a:spLocks noChangeArrowheads="1"/>
          </p:cNvSpPr>
          <p:nvPr/>
        </p:nvSpPr>
        <p:spPr bwMode="auto">
          <a:xfrm rot="12775000">
            <a:off x="4500873" y="4226690"/>
            <a:ext cx="303610" cy="778959"/>
          </a:xfrm>
          <a:prstGeom prst="curvedRightArrow">
            <a:avLst>
              <a:gd name="adj1" fmla="val 27983"/>
              <a:gd name="adj2" fmla="val 84947"/>
              <a:gd name="adj3" fmla="val 36032"/>
            </a:avLst>
          </a:prstGeom>
          <a:solidFill>
            <a:srgbClr val="9966FF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>
              <a:rot lat="0" lon="9600000" rev="19800000"/>
            </a:camera>
            <a:lightRig rig="threePt" dir="t"/>
          </a:scene3d>
        </p:spPr>
        <p:txBody>
          <a:bodyPr wrap="none" lIns="79937" tIns="39969" rIns="79937" bIns="39969" anchor="ctr"/>
          <a:lstStyle/>
          <a:p>
            <a:pPr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l"/>
              <a:defRPr/>
            </a:pPr>
            <a:endParaRPr lang="en-US" sz="1100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51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Порядок расследования происшествия </a:t>
            </a:r>
            <a:r>
              <a:rPr lang="ru-RU" altLang="ru-RU" dirty="0" smtClean="0">
                <a:cs typeface="Arial" charset="0"/>
              </a:rPr>
              <a:t>                                                                    2/2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39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15975" y="1371600"/>
            <a:ext cx="7273925" cy="4371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0052" tIns="40026" rIns="80052" bIns="40026">
            <a:spAutoFit/>
          </a:bodyPr>
          <a:lstStyle/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1. Срочные меры и доклад о происшествии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2. Создание комиссии по расследованию 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3. Установление фактов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4. Определение ключевых причин происшествия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5. Выявление систем, требующих улучшения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6. Рекомендации по корректирующим и предупреждающим действиям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7. Оформление документов и распространение информации</a:t>
            </a:r>
          </a:p>
          <a:p>
            <a:pPr marL="400312" indent="-400312" defTabSz="800621">
              <a:spcBef>
                <a:spcPct val="20000"/>
              </a:spcBef>
              <a:spcAft>
                <a:spcPct val="20000"/>
              </a:spcAft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8. Контроль за исполнением</a:t>
            </a:r>
          </a:p>
        </p:txBody>
      </p:sp>
    </p:spTree>
    <p:extLst>
      <p:ext uri="{BB962C8B-B14F-4D97-AF65-F5344CB8AC3E}">
        <p14:creationId xmlns:p14="http://schemas.microsoft.com/office/powerpoint/2010/main" val="250551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Инструменты для выявления причин происшествий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40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11188" y="2073275"/>
            <a:ext cx="6732587" cy="2293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0081" tIns="40040" rIns="80081" bIns="40040">
            <a:spAutoFit/>
          </a:bodyPr>
          <a:lstStyle/>
          <a:p>
            <a:pPr marL="197445" indent="-197445" defTabSz="800905"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ВРЕМЕННАЯ ШКАЛА</a:t>
            </a:r>
          </a:p>
          <a:p>
            <a:pPr marL="197445" indent="-197445" defTabSz="800905"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endParaRPr lang="ru-RU" sz="2100" kern="0" dirty="0">
              <a:solidFill>
                <a:srgbClr val="333333"/>
              </a:solidFill>
              <a:latin typeface="Arial"/>
            </a:endParaRPr>
          </a:p>
          <a:p>
            <a:pPr marL="197445" indent="-197445" defTabSz="800905"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КРИТИЧЕСКИЕ ФАКТОРЫ</a:t>
            </a:r>
          </a:p>
          <a:p>
            <a:pPr marL="197445" indent="-197445" defTabSz="800905"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endParaRPr lang="ru-RU" sz="2100" kern="0" dirty="0">
              <a:solidFill>
                <a:srgbClr val="333333"/>
              </a:solidFill>
              <a:latin typeface="Arial"/>
            </a:endParaRPr>
          </a:p>
          <a:p>
            <a:pPr marL="197445" indent="-197445" defTabSz="800905"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КЛЮЧЕВЫЕ ПРИЧИНЫ</a:t>
            </a:r>
          </a:p>
        </p:txBody>
      </p:sp>
    </p:spTree>
    <p:extLst>
      <p:ext uri="{BB962C8B-B14F-4D97-AF65-F5344CB8AC3E}">
        <p14:creationId xmlns:p14="http://schemas.microsoft.com/office/powerpoint/2010/main" val="250551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b="1" dirty="0">
                <a:solidFill>
                  <a:srgbClr val="008C7F"/>
                </a:solidFill>
              </a:rPr>
              <a:t>Временная шкала происшествия (1/3)</a:t>
            </a:r>
            <a:endParaRPr lang="ru-RU" altLang="ru-RU" dirty="0"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41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92150" y="1600200"/>
            <a:ext cx="7208838" cy="3835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0081" tIns="40040" rIns="80081" bIns="40040">
            <a:spAutoFit/>
          </a:bodyPr>
          <a:lstStyle/>
          <a:p>
            <a:pPr marL="197445" indent="-197445" defTabSz="800905">
              <a:lnSpc>
                <a:spcPct val="130000"/>
              </a:lnSpc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графическое отображение последовательности событий, построенное на основе фактов</a:t>
            </a:r>
          </a:p>
          <a:p>
            <a:pPr marL="197445" indent="-197445" defTabSz="800905">
              <a:lnSpc>
                <a:spcPct val="130000"/>
              </a:lnSpc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строится для определения основных факторов, вызвавших происшествие.</a:t>
            </a:r>
          </a:p>
          <a:p>
            <a:pPr marL="197445" indent="-197445" defTabSz="800905">
              <a:lnSpc>
                <a:spcPct val="130000"/>
              </a:lnSpc>
              <a:spcBef>
                <a:spcPct val="20000"/>
              </a:spcBef>
              <a:spcAft>
                <a:spcPct val="20000"/>
              </a:spcAft>
              <a:buFontTx/>
              <a:buChar char="•"/>
              <a:defRPr/>
            </a:pPr>
            <a:r>
              <a:rPr lang="ru-RU" sz="2100" kern="0" dirty="0">
                <a:solidFill>
                  <a:srgbClr val="333333"/>
                </a:solidFill>
                <a:latin typeface="Arial"/>
              </a:rPr>
              <a:t>учет всех обстоятельств происшествия, даже если прямая причинная связь между ними и происшествием не обнаружена, важно для выявления критических факторов.</a:t>
            </a:r>
          </a:p>
        </p:txBody>
      </p:sp>
    </p:spTree>
    <p:extLst>
      <p:ext uri="{BB962C8B-B14F-4D97-AF65-F5344CB8AC3E}">
        <p14:creationId xmlns:p14="http://schemas.microsoft.com/office/powerpoint/2010/main" val="36603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solidFill>
                  <a:srgbClr val="008C7F"/>
                </a:solidFill>
              </a:rPr>
              <a:t>Временная шкала происшествия (2/3)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42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409701" y="3387177"/>
            <a:ext cx="725487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16151" y="3387177"/>
            <a:ext cx="723900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eaLnBrk="1" hangingPunct="1"/>
            <a:endParaRPr lang="en-US" altLang="ru-RU" sz="2000" b="0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794251" y="3387177"/>
            <a:ext cx="723900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algn="ctr" eaLnBrk="1" hangingPunct="1"/>
            <a:endParaRPr lang="en-US" altLang="ru-RU" sz="2000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906838" y="3387177"/>
            <a:ext cx="725488" cy="612775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101976" y="3387177"/>
            <a:ext cx="725487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algn="ctr" eaLnBrk="1" hangingPunct="1"/>
            <a:endParaRPr lang="en-US" altLang="ru-RU" sz="2000">
              <a:solidFill>
                <a:srgbClr val="000000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6484938" y="3387177"/>
            <a:ext cx="727075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algn="ctr" eaLnBrk="1" hangingPunct="1"/>
            <a:endParaRPr lang="en-US" altLang="ru-RU" sz="2000">
              <a:solidFill>
                <a:srgbClr val="000000"/>
              </a:solidFill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5600701" y="3387177"/>
            <a:ext cx="723900" cy="612775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eaLnBrk="1" hangingPunct="1"/>
            <a:endParaRPr lang="en-US" altLang="ru-RU" sz="2000" b="0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7291388" y="3387177"/>
            <a:ext cx="725488" cy="6127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Фс</a:t>
            </a:r>
          </a:p>
          <a:p>
            <a:pPr algn="ctr" eaLnBrk="1" hangingPunct="1"/>
            <a:endParaRPr lang="en-US" altLang="ru-RU" sz="2000">
              <a:solidFill>
                <a:srgbClr val="000000"/>
              </a:solidFill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1409701" y="2615652"/>
            <a:ext cx="725487" cy="612775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Фу</a:t>
            </a: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3101976" y="2617240"/>
            <a:ext cx="725487" cy="614362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Фу</a:t>
            </a:r>
          </a:p>
          <a:p>
            <a:pPr algn="ctr" eaLnBrk="1" hangingPunct="1"/>
            <a:endParaRPr lang="en-US" altLang="ru-RU" sz="2000">
              <a:solidFill>
                <a:srgbClr val="000000"/>
              </a:solidFill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3101976" y="1848890"/>
            <a:ext cx="725487" cy="614362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Фу</a:t>
            </a:r>
          </a:p>
          <a:p>
            <a:pPr eaLnBrk="1" hangingPunct="1"/>
            <a:endParaRPr lang="en-US" altLang="ru-RU" sz="2000" b="0">
              <a:solidFill>
                <a:srgbClr val="000000"/>
              </a:solidFill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3906838" y="2615652"/>
            <a:ext cx="725488" cy="612775"/>
          </a:xfrm>
          <a:prstGeom prst="rect">
            <a:avLst/>
          </a:prstGeom>
          <a:solidFill>
            <a:srgbClr val="00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lIns="91200" tIns="45600" rIns="91200" bIns="45600"/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ru-RU" sz="2000">
                <a:solidFill>
                  <a:srgbClr val="000000"/>
                </a:solidFill>
              </a:rPr>
              <a:t>Фу</a:t>
            </a:r>
          </a:p>
          <a:p>
            <a:pPr eaLnBrk="1" hangingPunct="1"/>
            <a:endParaRPr lang="en-US" altLang="ru-RU" sz="2000" b="0">
              <a:solidFill>
                <a:srgbClr val="000000"/>
              </a:solidFill>
            </a:endParaRPr>
          </a:p>
        </p:txBody>
      </p: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1328738" y="4541290"/>
            <a:ext cx="6764338" cy="992187"/>
            <a:chOff x="1254" y="4527"/>
            <a:chExt cx="10077" cy="1164"/>
          </a:xfrm>
        </p:grpSpPr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1254" y="4971"/>
              <a:ext cx="2520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 type="stealth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6294" y="4971"/>
              <a:ext cx="2520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 type="stealth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>
              <a:off x="3774" y="4971"/>
              <a:ext cx="2520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 type="stealth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>
              <a:off x="8811" y="4971"/>
              <a:ext cx="2520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 type="stealth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AutoShape 20"/>
            <p:cNvSpPr>
              <a:spLocks noChangeAspect="1" noChangeArrowheads="1"/>
            </p:cNvSpPr>
            <p:nvPr/>
          </p:nvSpPr>
          <p:spPr bwMode="auto">
            <a:xfrm>
              <a:off x="8094" y="4695"/>
              <a:ext cx="482" cy="434"/>
            </a:xfrm>
            <a:prstGeom prst="sun">
              <a:avLst>
                <a:gd name="adj" fmla="val 2500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CCCCFF"/>
                </a:buClr>
                <a:buFont typeface="Wingdings" pitchFamily="2" charset="2"/>
                <a:buChar char="l"/>
              </a:pPr>
              <a:endParaRPr lang="en-US" altLang="ru-RU" sz="2800" b="0">
                <a:solidFill>
                  <a:srgbClr val="000000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auto">
            <a:xfrm>
              <a:off x="1374" y="5247"/>
              <a:ext cx="9720" cy="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4287" tIns="52144" rIns="104287" bIns="52144"/>
            <a:lstStyle>
              <a:lvl1pPr defTabSz="911225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911225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911225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911225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911225" eaLnBrk="0" hangingPunct="0">
                <a:defRPr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2000">
                  <a:solidFill>
                    <a:srgbClr val="000000"/>
                  </a:solidFill>
                </a:rPr>
                <a:t>Время / период конкретного факта (год, месяц, день, час, смена и т.п.)</a:t>
              </a:r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>
              <a:off x="161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>
              <a:off x="293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437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557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>
              <a:off x="689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>
              <a:off x="953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>
              <a:off x="10614" y="4527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" name="Rectangle 29"/>
          <p:cNvSpPr>
            <a:spLocks noChangeArrowheads="1"/>
          </p:cNvSpPr>
          <p:nvPr/>
        </p:nvSpPr>
        <p:spPr bwMode="auto">
          <a:xfrm>
            <a:off x="515938" y="978940"/>
            <a:ext cx="2022475" cy="414337"/>
          </a:xfrm>
          <a:prstGeom prst="rect">
            <a:avLst/>
          </a:prstGeom>
          <a:solidFill>
            <a:srgbClr val="99FF33"/>
          </a:solidFill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4" tIns="45918" rIns="91834" bIns="45918">
            <a:spAutoFit/>
          </a:bodyPr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altLang="ru-RU" sz="2000" b="0">
                <a:solidFill>
                  <a:srgbClr val="000000"/>
                </a:solidFill>
              </a:rPr>
              <a:t>Факт условий</a:t>
            </a:r>
            <a:endParaRPr lang="en-GB" altLang="ru-RU" sz="2000" b="0">
              <a:solidFill>
                <a:srgbClr val="000000"/>
              </a:solidFill>
            </a:endParaRPr>
          </a:p>
        </p:txBody>
      </p:sp>
      <p:sp>
        <p:nvSpPr>
          <p:cNvPr id="32" name="Rectangle 30"/>
          <p:cNvSpPr>
            <a:spLocks noChangeArrowheads="1"/>
          </p:cNvSpPr>
          <p:nvPr/>
        </p:nvSpPr>
        <p:spPr bwMode="auto">
          <a:xfrm>
            <a:off x="542926" y="1604415"/>
            <a:ext cx="1993900" cy="41275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4" tIns="45918" rIns="91834" bIns="45918">
            <a:spAutoFit/>
          </a:bodyPr>
          <a:lstStyle>
            <a:lvl1pPr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sz="2000" b="0">
                <a:solidFill>
                  <a:srgbClr val="000000"/>
                </a:solidFill>
              </a:rPr>
              <a:t>Факт событий</a:t>
            </a:r>
            <a:endParaRPr lang="en-GB" altLang="ru-RU" sz="2000" b="0" i="1" u="sn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65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Дерево причин «ПОЧЕМУ»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43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06375" y="831223"/>
            <a:ext cx="4902200" cy="535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48" tIns="45624" rIns="91248" bIns="45624"/>
          <a:lstStyle>
            <a:lvl1pPr marL="341313" indent="-341313"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r>
              <a:rPr lang="ru-RU" altLang="ru-RU" sz="2000"/>
              <a:t>Оно называется деревом</a:t>
            </a:r>
            <a:r>
              <a:rPr lang="en-US" altLang="ru-RU" sz="2000"/>
              <a:t> “</a:t>
            </a:r>
            <a:r>
              <a:rPr lang="ru-RU" altLang="ru-RU" sz="2000"/>
              <a:t>Почему</a:t>
            </a:r>
            <a:r>
              <a:rPr lang="en-US" altLang="ru-RU" sz="2000"/>
              <a:t>”</a:t>
            </a:r>
            <a:r>
              <a:rPr lang="ru-RU" altLang="ru-RU" sz="2000"/>
              <a:t>, потому что мы постоянно задаемся вопросом</a:t>
            </a:r>
            <a:r>
              <a:rPr lang="en-US" altLang="ru-RU" sz="2000"/>
              <a:t/>
            </a:r>
            <a:br>
              <a:rPr lang="en-US" altLang="ru-RU" sz="2000"/>
            </a:br>
            <a:r>
              <a:rPr lang="en-US" altLang="ru-RU" sz="2000">
                <a:solidFill>
                  <a:srgbClr val="FF3300"/>
                </a:solidFill>
              </a:rPr>
              <a:t>“</a:t>
            </a:r>
            <a:r>
              <a:rPr lang="ru-RU" altLang="ru-RU" sz="2000">
                <a:solidFill>
                  <a:srgbClr val="FF3300"/>
                </a:solidFill>
              </a:rPr>
              <a:t>Почему?</a:t>
            </a:r>
            <a:r>
              <a:rPr lang="en-US" altLang="ru-RU" sz="2000">
                <a:solidFill>
                  <a:srgbClr val="FF3300"/>
                </a:solidFill>
              </a:rPr>
              <a:t>”</a:t>
            </a:r>
            <a:r>
              <a:rPr lang="en-US" altLang="ru-RU" sz="2000"/>
              <a:t> </a:t>
            </a:r>
            <a:r>
              <a:rPr lang="ru-RU" altLang="ru-RU" sz="2000"/>
              <a:t>для выявления первопричин проблем</a:t>
            </a:r>
            <a:r>
              <a:rPr lang="en-US" altLang="ru-RU" sz="2000"/>
              <a:t>.</a:t>
            </a:r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endParaRPr lang="ru-RU" altLang="ru-RU" sz="2000"/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r>
              <a:rPr lang="ru-RU" altLang="ru-RU" sz="2000"/>
              <a:t>Мы используем его для идентификации корневых причин проблемы</a:t>
            </a:r>
            <a:r>
              <a:rPr lang="en-US" altLang="ru-RU" sz="2000"/>
              <a:t>.</a:t>
            </a:r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endParaRPr lang="ru-RU" altLang="ru-RU" sz="2000"/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r>
              <a:rPr lang="ru-RU" altLang="ru-RU" sz="2000"/>
              <a:t>Это как с сорняками – до тех пора, пока мы не доберемся до корней, проблемы будут возвращаться</a:t>
            </a:r>
            <a:r>
              <a:rPr lang="en-US" altLang="ru-RU" sz="2000"/>
              <a:t>.</a:t>
            </a:r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endParaRPr lang="ru-RU" altLang="ru-RU" sz="2000"/>
          </a:p>
          <a:p>
            <a:pPr eaLnBrk="1" hangingPunct="1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§"/>
            </a:pPr>
            <a:r>
              <a:rPr lang="ru-RU" altLang="ru-RU" sz="2000"/>
              <a:t>Корни имеют тенденцию скрываться в производственных системах</a:t>
            </a:r>
            <a:endParaRPr lang="en-GB" altLang="ru-RU" sz="2000"/>
          </a:p>
        </p:txBody>
      </p:sp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4805362" y="558173"/>
            <a:ext cx="4219575" cy="2841625"/>
            <a:chOff x="1049" y="2111"/>
            <a:chExt cx="2216" cy="2119"/>
          </a:xfrm>
        </p:grpSpPr>
        <p:grpSp>
          <p:nvGrpSpPr>
            <p:cNvPr id="7" name="Group 12"/>
            <p:cNvGrpSpPr>
              <a:grpSpLocks/>
            </p:cNvGrpSpPr>
            <p:nvPr/>
          </p:nvGrpSpPr>
          <p:grpSpPr bwMode="auto">
            <a:xfrm>
              <a:off x="1067" y="2111"/>
              <a:ext cx="2198" cy="2114"/>
              <a:chOff x="1067" y="2111"/>
              <a:chExt cx="2198" cy="2114"/>
            </a:xfrm>
          </p:grpSpPr>
          <p:sp>
            <p:nvSpPr>
              <p:cNvPr id="9" name="Freeform 13"/>
              <p:cNvSpPr>
                <a:spLocks/>
              </p:cNvSpPr>
              <p:nvPr/>
            </p:nvSpPr>
            <p:spPr bwMode="auto">
              <a:xfrm>
                <a:off x="1067" y="2111"/>
                <a:ext cx="2198" cy="2114"/>
              </a:xfrm>
              <a:custGeom>
                <a:avLst/>
                <a:gdLst>
                  <a:gd name="T0" fmla="*/ 907 w 2198"/>
                  <a:gd name="T1" fmla="*/ 1723 h 2114"/>
                  <a:gd name="T2" fmla="*/ 853 w 2198"/>
                  <a:gd name="T3" fmla="*/ 1176 h 2114"/>
                  <a:gd name="T4" fmla="*/ 330 w 2198"/>
                  <a:gd name="T5" fmla="*/ 1074 h 2114"/>
                  <a:gd name="T6" fmla="*/ 234 w 2198"/>
                  <a:gd name="T7" fmla="*/ 949 h 2114"/>
                  <a:gd name="T8" fmla="*/ 330 w 2198"/>
                  <a:gd name="T9" fmla="*/ 1039 h 2114"/>
                  <a:gd name="T10" fmla="*/ 414 w 2198"/>
                  <a:gd name="T11" fmla="*/ 889 h 2114"/>
                  <a:gd name="T12" fmla="*/ 865 w 2198"/>
                  <a:gd name="T13" fmla="*/ 1068 h 2114"/>
                  <a:gd name="T14" fmla="*/ 509 w 2198"/>
                  <a:gd name="T15" fmla="*/ 913 h 2114"/>
                  <a:gd name="T16" fmla="*/ 494 w 2198"/>
                  <a:gd name="T17" fmla="*/ 897 h 2114"/>
                  <a:gd name="T18" fmla="*/ 637 w 2198"/>
                  <a:gd name="T19" fmla="*/ 901 h 2114"/>
                  <a:gd name="T20" fmla="*/ 390 w 2198"/>
                  <a:gd name="T21" fmla="*/ 625 h 2114"/>
                  <a:gd name="T22" fmla="*/ 547 w 2198"/>
                  <a:gd name="T23" fmla="*/ 670 h 2114"/>
                  <a:gd name="T24" fmla="*/ 619 w 2198"/>
                  <a:gd name="T25" fmla="*/ 559 h 2114"/>
                  <a:gd name="T26" fmla="*/ 757 w 2198"/>
                  <a:gd name="T27" fmla="*/ 162 h 2114"/>
                  <a:gd name="T28" fmla="*/ 733 w 2198"/>
                  <a:gd name="T29" fmla="*/ 901 h 2114"/>
                  <a:gd name="T30" fmla="*/ 790 w 2198"/>
                  <a:gd name="T31" fmla="*/ 796 h 2114"/>
                  <a:gd name="T32" fmla="*/ 763 w 2198"/>
                  <a:gd name="T33" fmla="*/ 480 h 2114"/>
                  <a:gd name="T34" fmla="*/ 919 w 2198"/>
                  <a:gd name="T35" fmla="*/ 132 h 2114"/>
                  <a:gd name="T36" fmla="*/ 841 w 2198"/>
                  <a:gd name="T37" fmla="*/ 790 h 2114"/>
                  <a:gd name="T38" fmla="*/ 931 w 2198"/>
                  <a:gd name="T39" fmla="*/ 721 h 2114"/>
                  <a:gd name="T40" fmla="*/ 913 w 2198"/>
                  <a:gd name="T41" fmla="*/ 631 h 2114"/>
                  <a:gd name="T42" fmla="*/ 985 w 2198"/>
                  <a:gd name="T43" fmla="*/ 159 h 2114"/>
                  <a:gd name="T44" fmla="*/ 1006 w 2198"/>
                  <a:gd name="T45" fmla="*/ 330 h 2114"/>
                  <a:gd name="T46" fmla="*/ 1072 w 2198"/>
                  <a:gd name="T47" fmla="*/ 165 h 2114"/>
                  <a:gd name="T48" fmla="*/ 991 w 2198"/>
                  <a:gd name="T49" fmla="*/ 931 h 2114"/>
                  <a:gd name="T50" fmla="*/ 1104 w 2198"/>
                  <a:gd name="T51" fmla="*/ 576 h 2114"/>
                  <a:gd name="T52" fmla="*/ 1188 w 2198"/>
                  <a:gd name="T53" fmla="*/ 276 h 2114"/>
                  <a:gd name="T54" fmla="*/ 1242 w 2198"/>
                  <a:gd name="T55" fmla="*/ 456 h 2114"/>
                  <a:gd name="T56" fmla="*/ 1137 w 2198"/>
                  <a:gd name="T57" fmla="*/ 870 h 2114"/>
                  <a:gd name="T58" fmla="*/ 1281 w 2198"/>
                  <a:gd name="T59" fmla="*/ 618 h 2114"/>
                  <a:gd name="T60" fmla="*/ 1506 w 2198"/>
                  <a:gd name="T61" fmla="*/ 384 h 2114"/>
                  <a:gd name="T62" fmla="*/ 1756 w 2198"/>
                  <a:gd name="T63" fmla="*/ 368 h 2114"/>
                  <a:gd name="T64" fmla="*/ 1419 w 2198"/>
                  <a:gd name="T65" fmla="*/ 582 h 2114"/>
                  <a:gd name="T66" fmla="*/ 1708 w 2198"/>
                  <a:gd name="T67" fmla="*/ 518 h 2114"/>
                  <a:gd name="T68" fmla="*/ 1678 w 2198"/>
                  <a:gd name="T69" fmla="*/ 555 h 2114"/>
                  <a:gd name="T70" fmla="*/ 1326 w 2198"/>
                  <a:gd name="T71" fmla="*/ 733 h 2114"/>
                  <a:gd name="T72" fmla="*/ 1221 w 2198"/>
                  <a:gd name="T73" fmla="*/ 994 h 2114"/>
                  <a:gd name="T74" fmla="*/ 1332 w 2198"/>
                  <a:gd name="T75" fmla="*/ 789 h 2114"/>
                  <a:gd name="T76" fmla="*/ 1428 w 2198"/>
                  <a:gd name="T77" fmla="*/ 928 h 2114"/>
                  <a:gd name="T78" fmla="*/ 1747 w 2198"/>
                  <a:gd name="T79" fmla="*/ 811 h 2114"/>
                  <a:gd name="T80" fmla="*/ 1852 w 2198"/>
                  <a:gd name="T81" fmla="*/ 780 h 2114"/>
                  <a:gd name="T82" fmla="*/ 1858 w 2198"/>
                  <a:gd name="T83" fmla="*/ 813 h 2114"/>
                  <a:gd name="T84" fmla="*/ 1783 w 2198"/>
                  <a:gd name="T85" fmla="*/ 864 h 2114"/>
                  <a:gd name="T86" fmla="*/ 1377 w 2198"/>
                  <a:gd name="T87" fmla="*/ 987 h 2114"/>
                  <a:gd name="T88" fmla="*/ 1605 w 2198"/>
                  <a:gd name="T89" fmla="*/ 1086 h 2114"/>
                  <a:gd name="T90" fmla="*/ 2026 w 2198"/>
                  <a:gd name="T91" fmla="*/ 889 h 2114"/>
                  <a:gd name="T92" fmla="*/ 2092 w 2198"/>
                  <a:gd name="T93" fmla="*/ 987 h 2114"/>
                  <a:gd name="T94" fmla="*/ 1990 w 2198"/>
                  <a:gd name="T95" fmla="*/ 1053 h 2114"/>
                  <a:gd name="T96" fmla="*/ 2011 w 2198"/>
                  <a:gd name="T97" fmla="*/ 1070 h 2114"/>
                  <a:gd name="T98" fmla="*/ 2014 w 2198"/>
                  <a:gd name="T99" fmla="*/ 1121 h 2114"/>
                  <a:gd name="T100" fmla="*/ 1569 w 2198"/>
                  <a:gd name="T101" fmla="*/ 1184 h 2114"/>
                  <a:gd name="T102" fmla="*/ 1473 w 2198"/>
                  <a:gd name="T103" fmla="*/ 1379 h 2114"/>
                  <a:gd name="T104" fmla="*/ 1476 w 2198"/>
                  <a:gd name="T105" fmla="*/ 1178 h 2114"/>
                  <a:gd name="T106" fmla="*/ 1194 w 2198"/>
                  <a:gd name="T107" fmla="*/ 1296 h 2114"/>
                  <a:gd name="T108" fmla="*/ 1206 w 2198"/>
                  <a:gd name="T109" fmla="*/ 1855 h 2114"/>
                  <a:gd name="T110" fmla="*/ 1242 w 2198"/>
                  <a:gd name="T111" fmla="*/ 2065 h 2114"/>
                  <a:gd name="T112" fmla="*/ 961 w 2198"/>
                  <a:gd name="T113" fmla="*/ 2101 h 2114"/>
                  <a:gd name="T114" fmla="*/ 715 w 2198"/>
                  <a:gd name="T115" fmla="*/ 2095 h 2114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198"/>
                  <a:gd name="T175" fmla="*/ 0 h 2114"/>
                  <a:gd name="T176" fmla="*/ 2198 w 2198"/>
                  <a:gd name="T177" fmla="*/ 2114 h 2114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198" h="2114">
                    <a:moveTo>
                      <a:pt x="715" y="2095"/>
                    </a:moveTo>
                    <a:lnTo>
                      <a:pt x="811" y="2035"/>
                    </a:lnTo>
                    <a:lnTo>
                      <a:pt x="853" y="1981"/>
                    </a:lnTo>
                    <a:lnTo>
                      <a:pt x="877" y="1927"/>
                    </a:lnTo>
                    <a:lnTo>
                      <a:pt x="889" y="1861"/>
                    </a:lnTo>
                    <a:lnTo>
                      <a:pt x="901" y="1795"/>
                    </a:lnTo>
                    <a:lnTo>
                      <a:pt x="907" y="1723"/>
                    </a:lnTo>
                    <a:lnTo>
                      <a:pt x="913" y="1645"/>
                    </a:lnTo>
                    <a:lnTo>
                      <a:pt x="925" y="1500"/>
                    </a:lnTo>
                    <a:lnTo>
                      <a:pt x="931" y="1380"/>
                    </a:lnTo>
                    <a:lnTo>
                      <a:pt x="931" y="1296"/>
                    </a:lnTo>
                    <a:lnTo>
                      <a:pt x="925" y="1242"/>
                    </a:lnTo>
                    <a:lnTo>
                      <a:pt x="889" y="1188"/>
                    </a:lnTo>
                    <a:lnTo>
                      <a:pt x="853" y="1176"/>
                    </a:lnTo>
                    <a:lnTo>
                      <a:pt x="799" y="1152"/>
                    </a:lnTo>
                    <a:lnTo>
                      <a:pt x="727" y="1152"/>
                    </a:lnTo>
                    <a:lnTo>
                      <a:pt x="619" y="1128"/>
                    </a:lnTo>
                    <a:lnTo>
                      <a:pt x="607" y="1128"/>
                    </a:lnTo>
                    <a:lnTo>
                      <a:pt x="541" y="1104"/>
                    </a:lnTo>
                    <a:lnTo>
                      <a:pt x="420" y="1086"/>
                    </a:lnTo>
                    <a:lnTo>
                      <a:pt x="330" y="1074"/>
                    </a:lnTo>
                    <a:lnTo>
                      <a:pt x="234" y="1045"/>
                    </a:lnTo>
                    <a:lnTo>
                      <a:pt x="126" y="1045"/>
                    </a:lnTo>
                    <a:lnTo>
                      <a:pt x="0" y="1057"/>
                    </a:lnTo>
                    <a:lnTo>
                      <a:pt x="180" y="1036"/>
                    </a:lnTo>
                    <a:lnTo>
                      <a:pt x="210" y="1021"/>
                    </a:lnTo>
                    <a:lnTo>
                      <a:pt x="225" y="1000"/>
                    </a:lnTo>
                    <a:lnTo>
                      <a:pt x="234" y="949"/>
                    </a:lnTo>
                    <a:lnTo>
                      <a:pt x="210" y="841"/>
                    </a:lnTo>
                    <a:lnTo>
                      <a:pt x="204" y="763"/>
                    </a:lnTo>
                    <a:lnTo>
                      <a:pt x="246" y="943"/>
                    </a:lnTo>
                    <a:lnTo>
                      <a:pt x="252" y="991"/>
                    </a:lnTo>
                    <a:lnTo>
                      <a:pt x="273" y="1012"/>
                    </a:lnTo>
                    <a:lnTo>
                      <a:pt x="300" y="1027"/>
                    </a:lnTo>
                    <a:lnTo>
                      <a:pt x="330" y="1039"/>
                    </a:lnTo>
                    <a:lnTo>
                      <a:pt x="426" y="1051"/>
                    </a:lnTo>
                    <a:lnTo>
                      <a:pt x="510" y="1051"/>
                    </a:lnTo>
                    <a:lnTo>
                      <a:pt x="468" y="1012"/>
                    </a:lnTo>
                    <a:lnTo>
                      <a:pt x="420" y="943"/>
                    </a:lnTo>
                    <a:lnTo>
                      <a:pt x="384" y="871"/>
                    </a:lnTo>
                    <a:lnTo>
                      <a:pt x="330" y="745"/>
                    </a:lnTo>
                    <a:lnTo>
                      <a:pt x="414" y="889"/>
                    </a:lnTo>
                    <a:lnTo>
                      <a:pt x="459" y="949"/>
                    </a:lnTo>
                    <a:lnTo>
                      <a:pt x="504" y="994"/>
                    </a:lnTo>
                    <a:lnTo>
                      <a:pt x="553" y="1033"/>
                    </a:lnTo>
                    <a:lnTo>
                      <a:pt x="631" y="1068"/>
                    </a:lnTo>
                    <a:lnTo>
                      <a:pt x="703" y="1074"/>
                    </a:lnTo>
                    <a:lnTo>
                      <a:pt x="781" y="1080"/>
                    </a:lnTo>
                    <a:lnTo>
                      <a:pt x="865" y="1068"/>
                    </a:lnTo>
                    <a:lnTo>
                      <a:pt x="794" y="1051"/>
                    </a:lnTo>
                    <a:lnTo>
                      <a:pt x="762" y="1036"/>
                    </a:lnTo>
                    <a:lnTo>
                      <a:pt x="727" y="1010"/>
                    </a:lnTo>
                    <a:lnTo>
                      <a:pt x="693" y="975"/>
                    </a:lnTo>
                    <a:lnTo>
                      <a:pt x="609" y="952"/>
                    </a:lnTo>
                    <a:lnTo>
                      <a:pt x="551" y="930"/>
                    </a:lnTo>
                    <a:lnTo>
                      <a:pt x="509" y="913"/>
                    </a:lnTo>
                    <a:lnTo>
                      <a:pt x="481" y="900"/>
                    </a:lnTo>
                    <a:lnTo>
                      <a:pt x="461" y="888"/>
                    </a:lnTo>
                    <a:lnTo>
                      <a:pt x="443" y="874"/>
                    </a:lnTo>
                    <a:lnTo>
                      <a:pt x="430" y="861"/>
                    </a:lnTo>
                    <a:lnTo>
                      <a:pt x="452" y="876"/>
                    </a:lnTo>
                    <a:lnTo>
                      <a:pt x="472" y="888"/>
                    </a:lnTo>
                    <a:lnTo>
                      <a:pt x="494" y="897"/>
                    </a:lnTo>
                    <a:lnTo>
                      <a:pt x="529" y="907"/>
                    </a:lnTo>
                    <a:lnTo>
                      <a:pt x="563" y="918"/>
                    </a:lnTo>
                    <a:lnTo>
                      <a:pt x="600" y="927"/>
                    </a:lnTo>
                    <a:lnTo>
                      <a:pt x="629" y="933"/>
                    </a:lnTo>
                    <a:lnTo>
                      <a:pt x="648" y="934"/>
                    </a:lnTo>
                    <a:lnTo>
                      <a:pt x="663" y="936"/>
                    </a:lnTo>
                    <a:lnTo>
                      <a:pt x="637" y="901"/>
                    </a:lnTo>
                    <a:lnTo>
                      <a:pt x="618" y="870"/>
                    </a:lnTo>
                    <a:lnTo>
                      <a:pt x="588" y="820"/>
                    </a:lnTo>
                    <a:lnTo>
                      <a:pt x="565" y="778"/>
                    </a:lnTo>
                    <a:lnTo>
                      <a:pt x="547" y="733"/>
                    </a:lnTo>
                    <a:lnTo>
                      <a:pt x="522" y="703"/>
                    </a:lnTo>
                    <a:lnTo>
                      <a:pt x="450" y="655"/>
                    </a:lnTo>
                    <a:lnTo>
                      <a:pt x="390" y="625"/>
                    </a:lnTo>
                    <a:lnTo>
                      <a:pt x="510" y="667"/>
                    </a:lnTo>
                    <a:lnTo>
                      <a:pt x="474" y="562"/>
                    </a:lnTo>
                    <a:lnTo>
                      <a:pt x="426" y="450"/>
                    </a:lnTo>
                    <a:lnTo>
                      <a:pt x="486" y="565"/>
                    </a:lnTo>
                    <a:lnTo>
                      <a:pt x="501" y="601"/>
                    </a:lnTo>
                    <a:lnTo>
                      <a:pt x="516" y="625"/>
                    </a:lnTo>
                    <a:lnTo>
                      <a:pt x="547" y="670"/>
                    </a:lnTo>
                    <a:lnTo>
                      <a:pt x="589" y="733"/>
                    </a:lnTo>
                    <a:lnTo>
                      <a:pt x="621" y="791"/>
                    </a:lnTo>
                    <a:lnTo>
                      <a:pt x="639" y="823"/>
                    </a:lnTo>
                    <a:lnTo>
                      <a:pt x="697" y="901"/>
                    </a:lnTo>
                    <a:lnTo>
                      <a:pt x="673" y="697"/>
                    </a:lnTo>
                    <a:lnTo>
                      <a:pt x="649" y="619"/>
                    </a:lnTo>
                    <a:lnTo>
                      <a:pt x="619" y="559"/>
                    </a:lnTo>
                    <a:lnTo>
                      <a:pt x="577" y="486"/>
                    </a:lnTo>
                    <a:lnTo>
                      <a:pt x="631" y="547"/>
                    </a:lnTo>
                    <a:lnTo>
                      <a:pt x="607" y="264"/>
                    </a:lnTo>
                    <a:lnTo>
                      <a:pt x="619" y="180"/>
                    </a:lnTo>
                    <a:lnTo>
                      <a:pt x="625" y="300"/>
                    </a:lnTo>
                    <a:lnTo>
                      <a:pt x="661" y="237"/>
                    </a:lnTo>
                    <a:lnTo>
                      <a:pt x="757" y="162"/>
                    </a:lnTo>
                    <a:lnTo>
                      <a:pt x="667" y="249"/>
                    </a:lnTo>
                    <a:lnTo>
                      <a:pt x="631" y="318"/>
                    </a:lnTo>
                    <a:lnTo>
                      <a:pt x="649" y="486"/>
                    </a:lnTo>
                    <a:lnTo>
                      <a:pt x="667" y="577"/>
                    </a:lnTo>
                    <a:lnTo>
                      <a:pt x="697" y="673"/>
                    </a:lnTo>
                    <a:lnTo>
                      <a:pt x="721" y="817"/>
                    </a:lnTo>
                    <a:lnTo>
                      <a:pt x="733" y="901"/>
                    </a:lnTo>
                    <a:lnTo>
                      <a:pt x="751" y="937"/>
                    </a:lnTo>
                    <a:lnTo>
                      <a:pt x="779" y="961"/>
                    </a:lnTo>
                    <a:lnTo>
                      <a:pt x="810" y="977"/>
                    </a:lnTo>
                    <a:lnTo>
                      <a:pt x="839" y="984"/>
                    </a:lnTo>
                    <a:lnTo>
                      <a:pt x="871" y="979"/>
                    </a:lnTo>
                    <a:lnTo>
                      <a:pt x="823" y="859"/>
                    </a:lnTo>
                    <a:lnTo>
                      <a:pt x="790" y="796"/>
                    </a:lnTo>
                    <a:lnTo>
                      <a:pt x="778" y="751"/>
                    </a:lnTo>
                    <a:lnTo>
                      <a:pt x="772" y="712"/>
                    </a:lnTo>
                    <a:lnTo>
                      <a:pt x="769" y="667"/>
                    </a:lnTo>
                    <a:lnTo>
                      <a:pt x="739" y="595"/>
                    </a:lnTo>
                    <a:lnTo>
                      <a:pt x="790" y="667"/>
                    </a:lnTo>
                    <a:lnTo>
                      <a:pt x="793" y="637"/>
                    </a:lnTo>
                    <a:lnTo>
                      <a:pt x="763" y="480"/>
                    </a:lnTo>
                    <a:lnTo>
                      <a:pt x="760" y="429"/>
                    </a:lnTo>
                    <a:lnTo>
                      <a:pt x="763" y="387"/>
                    </a:lnTo>
                    <a:lnTo>
                      <a:pt x="778" y="324"/>
                    </a:lnTo>
                    <a:lnTo>
                      <a:pt x="814" y="225"/>
                    </a:lnTo>
                    <a:lnTo>
                      <a:pt x="853" y="126"/>
                    </a:lnTo>
                    <a:lnTo>
                      <a:pt x="787" y="342"/>
                    </a:lnTo>
                    <a:lnTo>
                      <a:pt x="919" y="132"/>
                    </a:lnTo>
                    <a:lnTo>
                      <a:pt x="820" y="315"/>
                    </a:lnTo>
                    <a:lnTo>
                      <a:pt x="796" y="387"/>
                    </a:lnTo>
                    <a:lnTo>
                      <a:pt x="790" y="435"/>
                    </a:lnTo>
                    <a:lnTo>
                      <a:pt x="817" y="589"/>
                    </a:lnTo>
                    <a:lnTo>
                      <a:pt x="820" y="679"/>
                    </a:lnTo>
                    <a:lnTo>
                      <a:pt x="823" y="733"/>
                    </a:lnTo>
                    <a:lnTo>
                      <a:pt x="841" y="790"/>
                    </a:lnTo>
                    <a:lnTo>
                      <a:pt x="865" y="835"/>
                    </a:lnTo>
                    <a:lnTo>
                      <a:pt x="892" y="889"/>
                    </a:lnTo>
                    <a:lnTo>
                      <a:pt x="910" y="934"/>
                    </a:lnTo>
                    <a:lnTo>
                      <a:pt x="939" y="994"/>
                    </a:lnTo>
                    <a:lnTo>
                      <a:pt x="932" y="958"/>
                    </a:lnTo>
                    <a:lnTo>
                      <a:pt x="926" y="918"/>
                    </a:lnTo>
                    <a:lnTo>
                      <a:pt x="931" y="721"/>
                    </a:lnTo>
                    <a:lnTo>
                      <a:pt x="913" y="694"/>
                    </a:lnTo>
                    <a:lnTo>
                      <a:pt x="904" y="667"/>
                    </a:lnTo>
                    <a:lnTo>
                      <a:pt x="892" y="625"/>
                    </a:lnTo>
                    <a:lnTo>
                      <a:pt x="874" y="556"/>
                    </a:lnTo>
                    <a:lnTo>
                      <a:pt x="847" y="483"/>
                    </a:lnTo>
                    <a:lnTo>
                      <a:pt x="898" y="586"/>
                    </a:lnTo>
                    <a:lnTo>
                      <a:pt x="913" y="631"/>
                    </a:lnTo>
                    <a:lnTo>
                      <a:pt x="934" y="661"/>
                    </a:lnTo>
                    <a:lnTo>
                      <a:pt x="934" y="459"/>
                    </a:lnTo>
                    <a:lnTo>
                      <a:pt x="931" y="330"/>
                    </a:lnTo>
                    <a:lnTo>
                      <a:pt x="916" y="216"/>
                    </a:lnTo>
                    <a:lnTo>
                      <a:pt x="940" y="294"/>
                    </a:lnTo>
                    <a:lnTo>
                      <a:pt x="967" y="210"/>
                    </a:lnTo>
                    <a:lnTo>
                      <a:pt x="985" y="159"/>
                    </a:lnTo>
                    <a:lnTo>
                      <a:pt x="1048" y="21"/>
                    </a:lnTo>
                    <a:lnTo>
                      <a:pt x="1009" y="129"/>
                    </a:lnTo>
                    <a:lnTo>
                      <a:pt x="985" y="198"/>
                    </a:lnTo>
                    <a:lnTo>
                      <a:pt x="970" y="255"/>
                    </a:lnTo>
                    <a:lnTo>
                      <a:pt x="958" y="303"/>
                    </a:lnTo>
                    <a:lnTo>
                      <a:pt x="961" y="414"/>
                    </a:lnTo>
                    <a:lnTo>
                      <a:pt x="1006" y="330"/>
                    </a:lnTo>
                    <a:lnTo>
                      <a:pt x="1024" y="279"/>
                    </a:lnTo>
                    <a:lnTo>
                      <a:pt x="1042" y="219"/>
                    </a:lnTo>
                    <a:lnTo>
                      <a:pt x="1060" y="159"/>
                    </a:lnTo>
                    <a:lnTo>
                      <a:pt x="1072" y="99"/>
                    </a:lnTo>
                    <a:lnTo>
                      <a:pt x="1093" y="0"/>
                    </a:lnTo>
                    <a:lnTo>
                      <a:pt x="1078" y="120"/>
                    </a:lnTo>
                    <a:lnTo>
                      <a:pt x="1072" y="165"/>
                    </a:lnTo>
                    <a:lnTo>
                      <a:pt x="1054" y="231"/>
                    </a:lnTo>
                    <a:lnTo>
                      <a:pt x="1033" y="303"/>
                    </a:lnTo>
                    <a:lnTo>
                      <a:pt x="1012" y="363"/>
                    </a:lnTo>
                    <a:lnTo>
                      <a:pt x="985" y="426"/>
                    </a:lnTo>
                    <a:lnTo>
                      <a:pt x="979" y="559"/>
                    </a:lnTo>
                    <a:lnTo>
                      <a:pt x="991" y="715"/>
                    </a:lnTo>
                    <a:lnTo>
                      <a:pt x="991" y="931"/>
                    </a:lnTo>
                    <a:lnTo>
                      <a:pt x="1015" y="1033"/>
                    </a:lnTo>
                    <a:lnTo>
                      <a:pt x="1027" y="927"/>
                    </a:lnTo>
                    <a:lnTo>
                      <a:pt x="1036" y="855"/>
                    </a:lnTo>
                    <a:lnTo>
                      <a:pt x="1045" y="796"/>
                    </a:lnTo>
                    <a:lnTo>
                      <a:pt x="1060" y="711"/>
                    </a:lnTo>
                    <a:lnTo>
                      <a:pt x="1078" y="649"/>
                    </a:lnTo>
                    <a:lnTo>
                      <a:pt x="1104" y="576"/>
                    </a:lnTo>
                    <a:lnTo>
                      <a:pt x="1057" y="428"/>
                    </a:lnTo>
                    <a:lnTo>
                      <a:pt x="1081" y="473"/>
                    </a:lnTo>
                    <a:lnTo>
                      <a:pt x="1098" y="515"/>
                    </a:lnTo>
                    <a:lnTo>
                      <a:pt x="1116" y="549"/>
                    </a:lnTo>
                    <a:lnTo>
                      <a:pt x="1176" y="453"/>
                    </a:lnTo>
                    <a:lnTo>
                      <a:pt x="1197" y="404"/>
                    </a:lnTo>
                    <a:lnTo>
                      <a:pt x="1188" y="276"/>
                    </a:lnTo>
                    <a:lnTo>
                      <a:pt x="1218" y="396"/>
                    </a:lnTo>
                    <a:lnTo>
                      <a:pt x="1374" y="150"/>
                    </a:lnTo>
                    <a:lnTo>
                      <a:pt x="1422" y="60"/>
                    </a:lnTo>
                    <a:lnTo>
                      <a:pt x="1368" y="204"/>
                    </a:lnTo>
                    <a:lnTo>
                      <a:pt x="1242" y="432"/>
                    </a:lnTo>
                    <a:lnTo>
                      <a:pt x="1539" y="237"/>
                    </a:lnTo>
                    <a:lnTo>
                      <a:pt x="1242" y="456"/>
                    </a:lnTo>
                    <a:lnTo>
                      <a:pt x="1188" y="553"/>
                    </a:lnTo>
                    <a:lnTo>
                      <a:pt x="1146" y="631"/>
                    </a:lnTo>
                    <a:lnTo>
                      <a:pt x="1122" y="733"/>
                    </a:lnTo>
                    <a:lnTo>
                      <a:pt x="1098" y="883"/>
                    </a:lnTo>
                    <a:lnTo>
                      <a:pt x="1084" y="1021"/>
                    </a:lnTo>
                    <a:lnTo>
                      <a:pt x="1113" y="915"/>
                    </a:lnTo>
                    <a:lnTo>
                      <a:pt x="1137" y="870"/>
                    </a:lnTo>
                    <a:lnTo>
                      <a:pt x="1170" y="823"/>
                    </a:lnTo>
                    <a:lnTo>
                      <a:pt x="1215" y="768"/>
                    </a:lnTo>
                    <a:lnTo>
                      <a:pt x="1242" y="735"/>
                    </a:lnTo>
                    <a:lnTo>
                      <a:pt x="1266" y="700"/>
                    </a:lnTo>
                    <a:lnTo>
                      <a:pt x="1269" y="657"/>
                    </a:lnTo>
                    <a:lnTo>
                      <a:pt x="1272" y="522"/>
                    </a:lnTo>
                    <a:lnTo>
                      <a:pt x="1281" y="618"/>
                    </a:lnTo>
                    <a:lnTo>
                      <a:pt x="1290" y="654"/>
                    </a:lnTo>
                    <a:lnTo>
                      <a:pt x="1308" y="667"/>
                    </a:lnTo>
                    <a:lnTo>
                      <a:pt x="1347" y="600"/>
                    </a:lnTo>
                    <a:lnTo>
                      <a:pt x="1383" y="543"/>
                    </a:lnTo>
                    <a:lnTo>
                      <a:pt x="1410" y="498"/>
                    </a:lnTo>
                    <a:lnTo>
                      <a:pt x="1446" y="446"/>
                    </a:lnTo>
                    <a:lnTo>
                      <a:pt x="1506" y="384"/>
                    </a:lnTo>
                    <a:lnTo>
                      <a:pt x="1569" y="330"/>
                    </a:lnTo>
                    <a:lnTo>
                      <a:pt x="1566" y="152"/>
                    </a:lnTo>
                    <a:lnTo>
                      <a:pt x="1584" y="317"/>
                    </a:lnTo>
                    <a:lnTo>
                      <a:pt x="1696" y="264"/>
                    </a:lnTo>
                    <a:lnTo>
                      <a:pt x="1810" y="213"/>
                    </a:lnTo>
                    <a:lnTo>
                      <a:pt x="1657" y="305"/>
                    </a:lnTo>
                    <a:lnTo>
                      <a:pt x="1756" y="368"/>
                    </a:lnTo>
                    <a:lnTo>
                      <a:pt x="1638" y="314"/>
                    </a:lnTo>
                    <a:lnTo>
                      <a:pt x="1596" y="344"/>
                    </a:lnTo>
                    <a:lnTo>
                      <a:pt x="1548" y="393"/>
                    </a:lnTo>
                    <a:lnTo>
                      <a:pt x="1503" y="441"/>
                    </a:lnTo>
                    <a:lnTo>
                      <a:pt x="1470" y="485"/>
                    </a:lnTo>
                    <a:lnTo>
                      <a:pt x="1443" y="528"/>
                    </a:lnTo>
                    <a:lnTo>
                      <a:pt x="1419" y="582"/>
                    </a:lnTo>
                    <a:lnTo>
                      <a:pt x="1407" y="622"/>
                    </a:lnTo>
                    <a:lnTo>
                      <a:pt x="1449" y="615"/>
                    </a:lnTo>
                    <a:lnTo>
                      <a:pt x="1497" y="600"/>
                    </a:lnTo>
                    <a:lnTo>
                      <a:pt x="1551" y="583"/>
                    </a:lnTo>
                    <a:lnTo>
                      <a:pt x="1614" y="555"/>
                    </a:lnTo>
                    <a:lnTo>
                      <a:pt x="1669" y="535"/>
                    </a:lnTo>
                    <a:lnTo>
                      <a:pt x="1708" y="518"/>
                    </a:lnTo>
                    <a:lnTo>
                      <a:pt x="1750" y="494"/>
                    </a:lnTo>
                    <a:lnTo>
                      <a:pt x="1774" y="464"/>
                    </a:lnTo>
                    <a:lnTo>
                      <a:pt x="1792" y="431"/>
                    </a:lnTo>
                    <a:lnTo>
                      <a:pt x="1786" y="464"/>
                    </a:lnTo>
                    <a:lnTo>
                      <a:pt x="1771" y="492"/>
                    </a:lnTo>
                    <a:lnTo>
                      <a:pt x="1744" y="515"/>
                    </a:lnTo>
                    <a:lnTo>
                      <a:pt x="1678" y="555"/>
                    </a:lnTo>
                    <a:lnTo>
                      <a:pt x="1617" y="588"/>
                    </a:lnTo>
                    <a:lnTo>
                      <a:pt x="1560" y="613"/>
                    </a:lnTo>
                    <a:lnTo>
                      <a:pt x="1518" y="630"/>
                    </a:lnTo>
                    <a:lnTo>
                      <a:pt x="1473" y="649"/>
                    </a:lnTo>
                    <a:lnTo>
                      <a:pt x="1416" y="667"/>
                    </a:lnTo>
                    <a:lnTo>
                      <a:pt x="1368" y="697"/>
                    </a:lnTo>
                    <a:lnTo>
                      <a:pt x="1326" y="733"/>
                    </a:lnTo>
                    <a:lnTo>
                      <a:pt x="1278" y="793"/>
                    </a:lnTo>
                    <a:lnTo>
                      <a:pt x="1221" y="867"/>
                    </a:lnTo>
                    <a:lnTo>
                      <a:pt x="1194" y="916"/>
                    </a:lnTo>
                    <a:lnTo>
                      <a:pt x="1176" y="948"/>
                    </a:lnTo>
                    <a:lnTo>
                      <a:pt x="1164" y="987"/>
                    </a:lnTo>
                    <a:lnTo>
                      <a:pt x="1155" y="1042"/>
                    </a:lnTo>
                    <a:lnTo>
                      <a:pt x="1221" y="994"/>
                    </a:lnTo>
                    <a:lnTo>
                      <a:pt x="1254" y="969"/>
                    </a:lnTo>
                    <a:lnTo>
                      <a:pt x="1272" y="948"/>
                    </a:lnTo>
                    <a:lnTo>
                      <a:pt x="1287" y="915"/>
                    </a:lnTo>
                    <a:lnTo>
                      <a:pt x="1305" y="855"/>
                    </a:lnTo>
                    <a:lnTo>
                      <a:pt x="1320" y="792"/>
                    </a:lnTo>
                    <a:lnTo>
                      <a:pt x="1347" y="750"/>
                    </a:lnTo>
                    <a:lnTo>
                      <a:pt x="1332" y="789"/>
                    </a:lnTo>
                    <a:lnTo>
                      <a:pt x="1320" y="834"/>
                    </a:lnTo>
                    <a:lnTo>
                      <a:pt x="1314" y="876"/>
                    </a:lnTo>
                    <a:lnTo>
                      <a:pt x="1308" y="918"/>
                    </a:lnTo>
                    <a:lnTo>
                      <a:pt x="1308" y="936"/>
                    </a:lnTo>
                    <a:lnTo>
                      <a:pt x="1314" y="954"/>
                    </a:lnTo>
                    <a:lnTo>
                      <a:pt x="1350" y="958"/>
                    </a:lnTo>
                    <a:lnTo>
                      <a:pt x="1428" y="928"/>
                    </a:lnTo>
                    <a:lnTo>
                      <a:pt x="1512" y="898"/>
                    </a:lnTo>
                    <a:lnTo>
                      <a:pt x="1644" y="853"/>
                    </a:lnTo>
                    <a:lnTo>
                      <a:pt x="1678" y="837"/>
                    </a:lnTo>
                    <a:lnTo>
                      <a:pt x="1714" y="816"/>
                    </a:lnTo>
                    <a:lnTo>
                      <a:pt x="1735" y="769"/>
                    </a:lnTo>
                    <a:lnTo>
                      <a:pt x="1768" y="616"/>
                    </a:lnTo>
                    <a:lnTo>
                      <a:pt x="1747" y="811"/>
                    </a:lnTo>
                    <a:lnTo>
                      <a:pt x="1762" y="816"/>
                    </a:lnTo>
                    <a:lnTo>
                      <a:pt x="1783" y="804"/>
                    </a:lnTo>
                    <a:lnTo>
                      <a:pt x="1828" y="702"/>
                    </a:lnTo>
                    <a:lnTo>
                      <a:pt x="1816" y="756"/>
                    </a:lnTo>
                    <a:lnTo>
                      <a:pt x="1807" y="786"/>
                    </a:lnTo>
                    <a:lnTo>
                      <a:pt x="1825" y="792"/>
                    </a:lnTo>
                    <a:lnTo>
                      <a:pt x="1852" y="780"/>
                    </a:lnTo>
                    <a:lnTo>
                      <a:pt x="1873" y="750"/>
                    </a:lnTo>
                    <a:lnTo>
                      <a:pt x="1939" y="688"/>
                    </a:lnTo>
                    <a:lnTo>
                      <a:pt x="1891" y="741"/>
                    </a:lnTo>
                    <a:lnTo>
                      <a:pt x="1876" y="771"/>
                    </a:lnTo>
                    <a:lnTo>
                      <a:pt x="1870" y="798"/>
                    </a:lnTo>
                    <a:lnTo>
                      <a:pt x="1903" y="825"/>
                    </a:lnTo>
                    <a:lnTo>
                      <a:pt x="1858" y="813"/>
                    </a:lnTo>
                    <a:lnTo>
                      <a:pt x="1831" y="820"/>
                    </a:lnTo>
                    <a:lnTo>
                      <a:pt x="1783" y="834"/>
                    </a:lnTo>
                    <a:lnTo>
                      <a:pt x="1798" y="849"/>
                    </a:lnTo>
                    <a:lnTo>
                      <a:pt x="1819" y="882"/>
                    </a:lnTo>
                    <a:lnTo>
                      <a:pt x="1846" y="960"/>
                    </a:lnTo>
                    <a:lnTo>
                      <a:pt x="1804" y="888"/>
                    </a:lnTo>
                    <a:lnTo>
                      <a:pt x="1783" y="864"/>
                    </a:lnTo>
                    <a:lnTo>
                      <a:pt x="1762" y="852"/>
                    </a:lnTo>
                    <a:lnTo>
                      <a:pt x="1735" y="853"/>
                    </a:lnTo>
                    <a:lnTo>
                      <a:pt x="1647" y="883"/>
                    </a:lnTo>
                    <a:lnTo>
                      <a:pt x="1566" y="913"/>
                    </a:lnTo>
                    <a:lnTo>
                      <a:pt x="1491" y="936"/>
                    </a:lnTo>
                    <a:lnTo>
                      <a:pt x="1428" y="961"/>
                    </a:lnTo>
                    <a:lnTo>
                      <a:pt x="1377" y="987"/>
                    </a:lnTo>
                    <a:lnTo>
                      <a:pt x="1320" y="1018"/>
                    </a:lnTo>
                    <a:lnTo>
                      <a:pt x="1266" y="1053"/>
                    </a:lnTo>
                    <a:lnTo>
                      <a:pt x="1233" y="1080"/>
                    </a:lnTo>
                    <a:lnTo>
                      <a:pt x="1203" y="1110"/>
                    </a:lnTo>
                    <a:lnTo>
                      <a:pt x="1332" y="1116"/>
                    </a:lnTo>
                    <a:lnTo>
                      <a:pt x="1443" y="1107"/>
                    </a:lnTo>
                    <a:lnTo>
                      <a:pt x="1605" y="1086"/>
                    </a:lnTo>
                    <a:lnTo>
                      <a:pt x="1726" y="1068"/>
                    </a:lnTo>
                    <a:lnTo>
                      <a:pt x="1786" y="1058"/>
                    </a:lnTo>
                    <a:lnTo>
                      <a:pt x="1819" y="1047"/>
                    </a:lnTo>
                    <a:lnTo>
                      <a:pt x="1855" y="1033"/>
                    </a:lnTo>
                    <a:lnTo>
                      <a:pt x="1891" y="1014"/>
                    </a:lnTo>
                    <a:lnTo>
                      <a:pt x="1951" y="966"/>
                    </a:lnTo>
                    <a:lnTo>
                      <a:pt x="2026" y="889"/>
                    </a:lnTo>
                    <a:lnTo>
                      <a:pt x="1957" y="975"/>
                    </a:lnTo>
                    <a:lnTo>
                      <a:pt x="1915" y="1014"/>
                    </a:lnTo>
                    <a:lnTo>
                      <a:pt x="1876" y="1045"/>
                    </a:lnTo>
                    <a:lnTo>
                      <a:pt x="1954" y="1041"/>
                    </a:lnTo>
                    <a:lnTo>
                      <a:pt x="2008" y="1026"/>
                    </a:lnTo>
                    <a:lnTo>
                      <a:pt x="2050" y="1005"/>
                    </a:lnTo>
                    <a:lnTo>
                      <a:pt x="2092" y="987"/>
                    </a:lnTo>
                    <a:lnTo>
                      <a:pt x="2146" y="963"/>
                    </a:lnTo>
                    <a:lnTo>
                      <a:pt x="2197" y="951"/>
                    </a:lnTo>
                    <a:lnTo>
                      <a:pt x="2146" y="975"/>
                    </a:lnTo>
                    <a:lnTo>
                      <a:pt x="2104" y="999"/>
                    </a:lnTo>
                    <a:lnTo>
                      <a:pt x="2062" y="1020"/>
                    </a:lnTo>
                    <a:lnTo>
                      <a:pt x="2029" y="1038"/>
                    </a:lnTo>
                    <a:lnTo>
                      <a:pt x="1990" y="1053"/>
                    </a:lnTo>
                    <a:lnTo>
                      <a:pt x="2047" y="1058"/>
                    </a:lnTo>
                    <a:lnTo>
                      <a:pt x="2083" y="1053"/>
                    </a:lnTo>
                    <a:lnTo>
                      <a:pt x="2125" y="1044"/>
                    </a:lnTo>
                    <a:lnTo>
                      <a:pt x="2167" y="1032"/>
                    </a:lnTo>
                    <a:lnTo>
                      <a:pt x="2119" y="1062"/>
                    </a:lnTo>
                    <a:lnTo>
                      <a:pt x="2068" y="1070"/>
                    </a:lnTo>
                    <a:lnTo>
                      <a:pt x="2011" y="1070"/>
                    </a:lnTo>
                    <a:lnTo>
                      <a:pt x="1915" y="1077"/>
                    </a:lnTo>
                    <a:lnTo>
                      <a:pt x="1885" y="1082"/>
                    </a:lnTo>
                    <a:lnTo>
                      <a:pt x="1921" y="1097"/>
                    </a:lnTo>
                    <a:lnTo>
                      <a:pt x="1978" y="1106"/>
                    </a:lnTo>
                    <a:lnTo>
                      <a:pt x="2026" y="1109"/>
                    </a:lnTo>
                    <a:lnTo>
                      <a:pt x="2128" y="1113"/>
                    </a:lnTo>
                    <a:lnTo>
                      <a:pt x="2014" y="1121"/>
                    </a:lnTo>
                    <a:lnTo>
                      <a:pt x="1963" y="1121"/>
                    </a:lnTo>
                    <a:lnTo>
                      <a:pt x="1918" y="1115"/>
                    </a:lnTo>
                    <a:lnTo>
                      <a:pt x="1885" y="1106"/>
                    </a:lnTo>
                    <a:lnTo>
                      <a:pt x="1837" y="1092"/>
                    </a:lnTo>
                    <a:lnTo>
                      <a:pt x="1720" y="1116"/>
                    </a:lnTo>
                    <a:lnTo>
                      <a:pt x="1542" y="1152"/>
                    </a:lnTo>
                    <a:lnTo>
                      <a:pt x="1569" y="1184"/>
                    </a:lnTo>
                    <a:lnTo>
                      <a:pt x="1620" y="1254"/>
                    </a:lnTo>
                    <a:lnTo>
                      <a:pt x="1515" y="1161"/>
                    </a:lnTo>
                    <a:lnTo>
                      <a:pt x="1524" y="1205"/>
                    </a:lnTo>
                    <a:lnTo>
                      <a:pt x="1518" y="1247"/>
                    </a:lnTo>
                    <a:lnTo>
                      <a:pt x="1512" y="1277"/>
                    </a:lnTo>
                    <a:lnTo>
                      <a:pt x="1500" y="1319"/>
                    </a:lnTo>
                    <a:lnTo>
                      <a:pt x="1473" y="1379"/>
                    </a:lnTo>
                    <a:lnTo>
                      <a:pt x="1404" y="1488"/>
                    </a:lnTo>
                    <a:lnTo>
                      <a:pt x="1449" y="1394"/>
                    </a:lnTo>
                    <a:lnTo>
                      <a:pt x="1473" y="1334"/>
                    </a:lnTo>
                    <a:lnTo>
                      <a:pt x="1491" y="1277"/>
                    </a:lnTo>
                    <a:lnTo>
                      <a:pt x="1488" y="1247"/>
                    </a:lnTo>
                    <a:lnTo>
                      <a:pt x="1485" y="1199"/>
                    </a:lnTo>
                    <a:lnTo>
                      <a:pt x="1476" y="1178"/>
                    </a:lnTo>
                    <a:lnTo>
                      <a:pt x="1461" y="1164"/>
                    </a:lnTo>
                    <a:lnTo>
                      <a:pt x="1380" y="1170"/>
                    </a:lnTo>
                    <a:lnTo>
                      <a:pt x="1305" y="1190"/>
                    </a:lnTo>
                    <a:lnTo>
                      <a:pt x="1263" y="1212"/>
                    </a:lnTo>
                    <a:lnTo>
                      <a:pt x="1233" y="1232"/>
                    </a:lnTo>
                    <a:lnTo>
                      <a:pt x="1212" y="1257"/>
                    </a:lnTo>
                    <a:lnTo>
                      <a:pt x="1194" y="1296"/>
                    </a:lnTo>
                    <a:lnTo>
                      <a:pt x="1194" y="1362"/>
                    </a:lnTo>
                    <a:lnTo>
                      <a:pt x="1194" y="1458"/>
                    </a:lnTo>
                    <a:lnTo>
                      <a:pt x="1188" y="1542"/>
                    </a:lnTo>
                    <a:lnTo>
                      <a:pt x="1188" y="1621"/>
                    </a:lnTo>
                    <a:lnTo>
                      <a:pt x="1188" y="1711"/>
                    </a:lnTo>
                    <a:lnTo>
                      <a:pt x="1188" y="1783"/>
                    </a:lnTo>
                    <a:lnTo>
                      <a:pt x="1206" y="1855"/>
                    </a:lnTo>
                    <a:lnTo>
                      <a:pt x="1230" y="1921"/>
                    </a:lnTo>
                    <a:lnTo>
                      <a:pt x="1272" y="2005"/>
                    </a:lnTo>
                    <a:lnTo>
                      <a:pt x="1314" y="2053"/>
                    </a:lnTo>
                    <a:lnTo>
                      <a:pt x="1356" y="2077"/>
                    </a:lnTo>
                    <a:lnTo>
                      <a:pt x="1428" y="2107"/>
                    </a:lnTo>
                    <a:lnTo>
                      <a:pt x="1332" y="2095"/>
                    </a:lnTo>
                    <a:lnTo>
                      <a:pt x="1242" y="2065"/>
                    </a:lnTo>
                    <a:lnTo>
                      <a:pt x="1188" y="2053"/>
                    </a:lnTo>
                    <a:lnTo>
                      <a:pt x="1146" y="2053"/>
                    </a:lnTo>
                    <a:lnTo>
                      <a:pt x="1116" y="2083"/>
                    </a:lnTo>
                    <a:lnTo>
                      <a:pt x="1093" y="2071"/>
                    </a:lnTo>
                    <a:lnTo>
                      <a:pt x="1045" y="2065"/>
                    </a:lnTo>
                    <a:lnTo>
                      <a:pt x="1003" y="2077"/>
                    </a:lnTo>
                    <a:lnTo>
                      <a:pt x="961" y="2101"/>
                    </a:lnTo>
                    <a:lnTo>
                      <a:pt x="931" y="2113"/>
                    </a:lnTo>
                    <a:lnTo>
                      <a:pt x="931" y="2083"/>
                    </a:lnTo>
                    <a:lnTo>
                      <a:pt x="913" y="2071"/>
                    </a:lnTo>
                    <a:lnTo>
                      <a:pt x="871" y="2071"/>
                    </a:lnTo>
                    <a:lnTo>
                      <a:pt x="835" y="2083"/>
                    </a:lnTo>
                    <a:lnTo>
                      <a:pt x="823" y="2083"/>
                    </a:lnTo>
                    <a:lnTo>
                      <a:pt x="715" y="2095"/>
                    </a:lnTo>
                  </a:path>
                </a:pathLst>
              </a:custGeom>
              <a:solidFill>
                <a:srgbClr val="7F5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" name="Freeform 14"/>
              <p:cNvSpPr>
                <a:spLocks/>
              </p:cNvSpPr>
              <p:nvPr/>
            </p:nvSpPr>
            <p:spPr bwMode="auto">
              <a:xfrm>
                <a:off x="1926" y="3078"/>
                <a:ext cx="412" cy="1085"/>
              </a:xfrm>
              <a:custGeom>
                <a:avLst/>
                <a:gdLst>
                  <a:gd name="T0" fmla="*/ 41 w 412"/>
                  <a:gd name="T1" fmla="*/ 166 h 1085"/>
                  <a:gd name="T2" fmla="*/ 88 w 412"/>
                  <a:gd name="T3" fmla="*/ 261 h 1085"/>
                  <a:gd name="T4" fmla="*/ 100 w 412"/>
                  <a:gd name="T5" fmla="*/ 565 h 1085"/>
                  <a:gd name="T6" fmla="*/ 100 w 412"/>
                  <a:gd name="T7" fmla="*/ 822 h 1085"/>
                  <a:gd name="T8" fmla="*/ 59 w 412"/>
                  <a:gd name="T9" fmla="*/ 995 h 1085"/>
                  <a:gd name="T10" fmla="*/ 71 w 412"/>
                  <a:gd name="T11" fmla="*/ 989 h 1085"/>
                  <a:gd name="T12" fmla="*/ 118 w 412"/>
                  <a:gd name="T13" fmla="*/ 893 h 1085"/>
                  <a:gd name="T14" fmla="*/ 100 w 412"/>
                  <a:gd name="T15" fmla="*/ 1066 h 1085"/>
                  <a:gd name="T16" fmla="*/ 129 w 412"/>
                  <a:gd name="T17" fmla="*/ 917 h 1085"/>
                  <a:gd name="T18" fmla="*/ 129 w 412"/>
                  <a:gd name="T19" fmla="*/ 798 h 1085"/>
                  <a:gd name="T20" fmla="*/ 147 w 412"/>
                  <a:gd name="T21" fmla="*/ 619 h 1085"/>
                  <a:gd name="T22" fmla="*/ 135 w 412"/>
                  <a:gd name="T23" fmla="*/ 464 h 1085"/>
                  <a:gd name="T24" fmla="*/ 124 w 412"/>
                  <a:gd name="T25" fmla="*/ 309 h 1085"/>
                  <a:gd name="T26" fmla="*/ 159 w 412"/>
                  <a:gd name="T27" fmla="*/ 344 h 1085"/>
                  <a:gd name="T28" fmla="*/ 165 w 412"/>
                  <a:gd name="T29" fmla="*/ 481 h 1085"/>
                  <a:gd name="T30" fmla="*/ 177 w 412"/>
                  <a:gd name="T31" fmla="*/ 607 h 1085"/>
                  <a:gd name="T32" fmla="*/ 177 w 412"/>
                  <a:gd name="T33" fmla="*/ 792 h 1085"/>
                  <a:gd name="T34" fmla="*/ 159 w 412"/>
                  <a:gd name="T35" fmla="*/ 941 h 1085"/>
                  <a:gd name="T36" fmla="*/ 165 w 412"/>
                  <a:gd name="T37" fmla="*/ 1048 h 1085"/>
                  <a:gd name="T38" fmla="*/ 182 w 412"/>
                  <a:gd name="T39" fmla="*/ 1024 h 1085"/>
                  <a:gd name="T40" fmla="*/ 230 w 412"/>
                  <a:gd name="T41" fmla="*/ 1084 h 1085"/>
                  <a:gd name="T42" fmla="*/ 212 w 412"/>
                  <a:gd name="T43" fmla="*/ 935 h 1085"/>
                  <a:gd name="T44" fmla="*/ 194 w 412"/>
                  <a:gd name="T45" fmla="*/ 703 h 1085"/>
                  <a:gd name="T46" fmla="*/ 188 w 412"/>
                  <a:gd name="T47" fmla="*/ 547 h 1085"/>
                  <a:gd name="T48" fmla="*/ 188 w 412"/>
                  <a:gd name="T49" fmla="*/ 386 h 1085"/>
                  <a:gd name="T50" fmla="*/ 287 w 412"/>
                  <a:gd name="T51" fmla="*/ 148 h 1085"/>
                  <a:gd name="T52" fmla="*/ 234 w 412"/>
                  <a:gd name="T53" fmla="*/ 303 h 1085"/>
                  <a:gd name="T54" fmla="*/ 224 w 412"/>
                  <a:gd name="T55" fmla="*/ 392 h 1085"/>
                  <a:gd name="T56" fmla="*/ 224 w 412"/>
                  <a:gd name="T57" fmla="*/ 487 h 1085"/>
                  <a:gd name="T58" fmla="*/ 224 w 412"/>
                  <a:gd name="T59" fmla="*/ 595 h 1085"/>
                  <a:gd name="T60" fmla="*/ 234 w 412"/>
                  <a:gd name="T61" fmla="*/ 750 h 1085"/>
                  <a:gd name="T62" fmla="*/ 252 w 412"/>
                  <a:gd name="T63" fmla="*/ 881 h 1085"/>
                  <a:gd name="T64" fmla="*/ 282 w 412"/>
                  <a:gd name="T65" fmla="*/ 983 h 1085"/>
                  <a:gd name="T66" fmla="*/ 352 w 412"/>
                  <a:gd name="T67" fmla="*/ 1042 h 1085"/>
                  <a:gd name="T68" fmla="*/ 334 w 412"/>
                  <a:gd name="T69" fmla="*/ 1007 h 1085"/>
                  <a:gd name="T70" fmla="*/ 276 w 412"/>
                  <a:gd name="T71" fmla="*/ 893 h 1085"/>
                  <a:gd name="T72" fmla="*/ 258 w 412"/>
                  <a:gd name="T73" fmla="*/ 733 h 1085"/>
                  <a:gd name="T74" fmla="*/ 246 w 412"/>
                  <a:gd name="T75" fmla="*/ 553 h 1085"/>
                  <a:gd name="T76" fmla="*/ 258 w 412"/>
                  <a:gd name="T77" fmla="*/ 398 h 1085"/>
                  <a:gd name="T78" fmla="*/ 299 w 412"/>
                  <a:gd name="T79" fmla="*/ 273 h 1085"/>
                  <a:gd name="T80" fmla="*/ 370 w 412"/>
                  <a:gd name="T81" fmla="*/ 172 h 1085"/>
                  <a:gd name="T82" fmla="*/ 334 w 412"/>
                  <a:gd name="T83" fmla="*/ 94 h 1085"/>
                  <a:gd name="T84" fmla="*/ 230 w 412"/>
                  <a:gd name="T85" fmla="*/ 190 h 1085"/>
                  <a:gd name="T86" fmla="*/ 188 w 412"/>
                  <a:gd name="T87" fmla="*/ 285 h 1085"/>
                  <a:gd name="T88" fmla="*/ 200 w 412"/>
                  <a:gd name="T89" fmla="*/ 112 h 1085"/>
                  <a:gd name="T90" fmla="*/ 200 w 412"/>
                  <a:gd name="T91" fmla="*/ 0 h 1085"/>
                  <a:gd name="T92" fmla="*/ 165 w 412"/>
                  <a:gd name="T93" fmla="*/ 178 h 1085"/>
                  <a:gd name="T94" fmla="*/ 118 w 412"/>
                  <a:gd name="T95" fmla="*/ 231 h 1085"/>
                  <a:gd name="T96" fmla="*/ 6 w 412"/>
                  <a:gd name="T97" fmla="*/ 142 h 1085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412"/>
                  <a:gd name="T148" fmla="*/ 0 h 1085"/>
                  <a:gd name="T149" fmla="*/ 412 w 412"/>
                  <a:gd name="T150" fmla="*/ 1085 h 1085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412" h="1085">
                    <a:moveTo>
                      <a:pt x="6" y="142"/>
                    </a:moveTo>
                    <a:lnTo>
                      <a:pt x="41" y="166"/>
                    </a:lnTo>
                    <a:lnTo>
                      <a:pt x="71" y="202"/>
                    </a:lnTo>
                    <a:lnTo>
                      <a:pt x="88" y="261"/>
                    </a:lnTo>
                    <a:lnTo>
                      <a:pt x="106" y="398"/>
                    </a:lnTo>
                    <a:lnTo>
                      <a:pt x="100" y="565"/>
                    </a:lnTo>
                    <a:lnTo>
                      <a:pt x="100" y="721"/>
                    </a:lnTo>
                    <a:lnTo>
                      <a:pt x="100" y="822"/>
                    </a:lnTo>
                    <a:lnTo>
                      <a:pt x="88" y="905"/>
                    </a:lnTo>
                    <a:lnTo>
                      <a:pt x="59" y="995"/>
                    </a:lnTo>
                    <a:lnTo>
                      <a:pt x="0" y="1072"/>
                    </a:lnTo>
                    <a:lnTo>
                      <a:pt x="71" y="989"/>
                    </a:lnTo>
                    <a:lnTo>
                      <a:pt x="106" y="905"/>
                    </a:lnTo>
                    <a:lnTo>
                      <a:pt x="118" y="893"/>
                    </a:lnTo>
                    <a:lnTo>
                      <a:pt x="112" y="989"/>
                    </a:lnTo>
                    <a:lnTo>
                      <a:pt x="100" y="1066"/>
                    </a:lnTo>
                    <a:lnTo>
                      <a:pt x="112" y="1024"/>
                    </a:lnTo>
                    <a:lnTo>
                      <a:pt x="129" y="917"/>
                    </a:lnTo>
                    <a:lnTo>
                      <a:pt x="129" y="840"/>
                    </a:lnTo>
                    <a:lnTo>
                      <a:pt x="129" y="798"/>
                    </a:lnTo>
                    <a:lnTo>
                      <a:pt x="147" y="703"/>
                    </a:lnTo>
                    <a:lnTo>
                      <a:pt x="147" y="619"/>
                    </a:lnTo>
                    <a:lnTo>
                      <a:pt x="141" y="553"/>
                    </a:lnTo>
                    <a:lnTo>
                      <a:pt x="135" y="464"/>
                    </a:lnTo>
                    <a:lnTo>
                      <a:pt x="124" y="380"/>
                    </a:lnTo>
                    <a:lnTo>
                      <a:pt x="124" y="309"/>
                    </a:lnTo>
                    <a:lnTo>
                      <a:pt x="153" y="219"/>
                    </a:lnTo>
                    <a:lnTo>
                      <a:pt x="159" y="344"/>
                    </a:lnTo>
                    <a:lnTo>
                      <a:pt x="159" y="398"/>
                    </a:lnTo>
                    <a:lnTo>
                      <a:pt x="165" y="481"/>
                    </a:lnTo>
                    <a:lnTo>
                      <a:pt x="171" y="523"/>
                    </a:lnTo>
                    <a:lnTo>
                      <a:pt x="177" y="607"/>
                    </a:lnTo>
                    <a:lnTo>
                      <a:pt x="177" y="703"/>
                    </a:lnTo>
                    <a:lnTo>
                      <a:pt x="177" y="792"/>
                    </a:lnTo>
                    <a:lnTo>
                      <a:pt x="171" y="864"/>
                    </a:lnTo>
                    <a:lnTo>
                      <a:pt x="159" y="941"/>
                    </a:lnTo>
                    <a:lnTo>
                      <a:pt x="159" y="1001"/>
                    </a:lnTo>
                    <a:lnTo>
                      <a:pt x="165" y="1048"/>
                    </a:lnTo>
                    <a:lnTo>
                      <a:pt x="177" y="977"/>
                    </a:lnTo>
                    <a:lnTo>
                      <a:pt x="182" y="1024"/>
                    </a:lnTo>
                    <a:lnTo>
                      <a:pt x="206" y="1066"/>
                    </a:lnTo>
                    <a:lnTo>
                      <a:pt x="230" y="1084"/>
                    </a:lnTo>
                    <a:lnTo>
                      <a:pt x="224" y="1030"/>
                    </a:lnTo>
                    <a:lnTo>
                      <a:pt x="212" y="935"/>
                    </a:lnTo>
                    <a:lnTo>
                      <a:pt x="206" y="804"/>
                    </a:lnTo>
                    <a:lnTo>
                      <a:pt x="194" y="703"/>
                    </a:lnTo>
                    <a:lnTo>
                      <a:pt x="194" y="631"/>
                    </a:lnTo>
                    <a:lnTo>
                      <a:pt x="188" y="547"/>
                    </a:lnTo>
                    <a:lnTo>
                      <a:pt x="188" y="458"/>
                    </a:lnTo>
                    <a:lnTo>
                      <a:pt x="188" y="386"/>
                    </a:lnTo>
                    <a:lnTo>
                      <a:pt x="206" y="309"/>
                    </a:lnTo>
                    <a:lnTo>
                      <a:pt x="287" y="148"/>
                    </a:lnTo>
                    <a:lnTo>
                      <a:pt x="258" y="249"/>
                    </a:lnTo>
                    <a:lnTo>
                      <a:pt x="234" y="303"/>
                    </a:lnTo>
                    <a:lnTo>
                      <a:pt x="224" y="356"/>
                    </a:lnTo>
                    <a:lnTo>
                      <a:pt x="224" y="392"/>
                    </a:lnTo>
                    <a:lnTo>
                      <a:pt x="224" y="434"/>
                    </a:lnTo>
                    <a:lnTo>
                      <a:pt x="224" y="487"/>
                    </a:lnTo>
                    <a:lnTo>
                      <a:pt x="224" y="529"/>
                    </a:lnTo>
                    <a:lnTo>
                      <a:pt x="224" y="595"/>
                    </a:lnTo>
                    <a:lnTo>
                      <a:pt x="230" y="685"/>
                    </a:lnTo>
                    <a:lnTo>
                      <a:pt x="234" y="750"/>
                    </a:lnTo>
                    <a:lnTo>
                      <a:pt x="246" y="816"/>
                    </a:lnTo>
                    <a:lnTo>
                      <a:pt x="252" y="881"/>
                    </a:lnTo>
                    <a:lnTo>
                      <a:pt x="258" y="941"/>
                    </a:lnTo>
                    <a:lnTo>
                      <a:pt x="282" y="983"/>
                    </a:lnTo>
                    <a:lnTo>
                      <a:pt x="311" y="1018"/>
                    </a:lnTo>
                    <a:lnTo>
                      <a:pt x="352" y="1042"/>
                    </a:lnTo>
                    <a:lnTo>
                      <a:pt x="411" y="1060"/>
                    </a:lnTo>
                    <a:lnTo>
                      <a:pt x="334" y="1007"/>
                    </a:lnTo>
                    <a:lnTo>
                      <a:pt x="299" y="947"/>
                    </a:lnTo>
                    <a:lnTo>
                      <a:pt x="276" y="893"/>
                    </a:lnTo>
                    <a:lnTo>
                      <a:pt x="270" y="828"/>
                    </a:lnTo>
                    <a:lnTo>
                      <a:pt x="258" y="733"/>
                    </a:lnTo>
                    <a:lnTo>
                      <a:pt x="252" y="643"/>
                    </a:lnTo>
                    <a:lnTo>
                      <a:pt x="246" y="553"/>
                    </a:lnTo>
                    <a:lnTo>
                      <a:pt x="258" y="464"/>
                    </a:lnTo>
                    <a:lnTo>
                      <a:pt x="258" y="398"/>
                    </a:lnTo>
                    <a:lnTo>
                      <a:pt x="276" y="339"/>
                    </a:lnTo>
                    <a:lnTo>
                      <a:pt x="299" y="273"/>
                    </a:lnTo>
                    <a:lnTo>
                      <a:pt x="317" y="213"/>
                    </a:lnTo>
                    <a:lnTo>
                      <a:pt x="370" y="172"/>
                    </a:lnTo>
                    <a:lnTo>
                      <a:pt x="293" y="207"/>
                    </a:lnTo>
                    <a:lnTo>
                      <a:pt x="334" y="94"/>
                    </a:lnTo>
                    <a:lnTo>
                      <a:pt x="270" y="142"/>
                    </a:lnTo>
                    <a:lnTo>
                      <a:pt x="230" y="190"/>
                    </a:lnTo>
                    <a:lnTo>
                      <a:pt x="206" y="255"/>
                    </a:lnTo>
                    <a:lnTo>
                      <a:pt x="188" y="285"/>
                    </a:lnTo>
                    <a:lnTo>
                      <a:pt x="177" y="207"/>
                    </a:lnTo>
                    <a:lnTo>
                      <a:pt x="200" y="112"/>
                    </a:lnTo>
                    <a:lnTo>
                      <a:pt x="200" y="54"/>
                    </a:lnTo>
                    <a:lnTo>
                      <a:pt x="200" y="0"/>
                    </a:lnTo>
                    <a:lnTo>
                      <a:pt x="177" y="124"/>
                    </a:lnTo>
                    <a:lnTo>
                      <a:pt x="165" y="178"/>
                    </a:lnTo>
                    <a:lnTo>
                      <a:pt x="147" y="207"/>
                    </a:lnTo>
                    <a:lnTo>
                      <a:pt x="118" y="231"/>
                    </a:lnTo>
                    <a:lnTo>
                      <a:pt x="100" y="190"/>
                    </a:lnTo>
                    <a:lnTo>
                      <a:pt x="6" y="142"/>
                    </a:lnTo>
                  </a:path>
                </a:pathLst>
              </a:custGeom>
              <a:solidFill>
                <a:srgbClr val="5F3F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rnd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1049" y="4020"/>
              <a:ext cx="2208" cy="210"/>
            </a:xfrm>
            <a:custGeom>
              <a:avLst/>
              <a:gdLst>
                <a:gd name="T0" fmla="*/ 120 w 2208"/>
                <a:gd name="T1" fmla="*/ 173 h 210"/>
                <a:gd name="T2" fmla="*/ 227 w 2208"/>
                <a:gd name="T3" fmla="*/ 156 h 210"/>
                <a:gd name="T4" fmla="*/ 323 w 2208"/>
                <a:gd name="T5" fmla="*/ 156 h 210"/>
                <a:gd name="T6" fmla="*/ 430 w 2208"/>
                <a:gd name="T7" fmla="*/ 156 h 210"/>
                <a:gd name="T8" fmla="*/ 514 w 2208"/>
                <a:gd name="T9" fmla="*/ 133 h 210"/>
                <a:gd name="T10" fmla="*/ 569 w 2208"/>
                <a:gd name="T11" fmla="*/ 127 h 210"/>
                <a:gd name="T12" fmla="*/ 635 w 2208"/>
                <a:gd name="T13" fmla="*/ 116 h 210"/>
                <a:gd name="T14" fmla="*/ 683 w 2208"/>
                <a:gd name="T15" fmla="*/ 87 h 210"/>
                <a:gd name="T16" fmla="*/ 748 w 2208"/>
                <a:gd name="T17" fmla="*/ 87 h 210"/>
                <a:gd name="T18" fmla="*/ 792 w 2208"/>
                <a:gd name="T19" fmla="*/ 84 h 210"/>
                <a:gd name="T20" fmla="*/ 826 w 2208"/>
                <a:gd name="T21" fmla="*/ 75 h 210"/>
                <a:gd name="T22" fmla="*/ 845 w 2208"/>
                <a:gd name="T23" fmla="*/ 74 h 210"/>
                <a:gd name="T24" fmla="*/ 866 w 2208"/>
                <a:gd name="T25" fmla="*/ 68 h 210"/>
                <a:gd name="T26" fmla="*/ 887 w 2208"/>
                <a:gd name="T27" fmla="*/ 61 h 210"/>
                <a:gd name="T28" fmla="*/ 901 w 2208"/>
                <a:gd name="T29" fmla="*/ 50 h 210"/>
                <a:gd name="T30" fmla="*/ 928 w 2208"/>
                <a:gd name="T31" fmla="*/ 23 h 210"/>
                <a:gd name="T32" fmla="*/ 926 w 2208"/>
                <a:gd name="T33" fmla="*/ 55 h 210"/>
                <a:gd name="T34" fmla="*/ 934 w 2208"/>
                <a:gd name="T35" fmla="*/ 75 h 210"/>
                <a:gd name="T36" fmla="*/ 950 w 2208"/>
                <a:gd name="T37" fmla="*/ 80 h 210"/>
                <a:gd name="T38" fmla="*/ 962 w 2208"/>
                <a:gd name="T39" fmla="*/ 66 h 210"/>
                <a:gd name="T40" fmla="*/ 975 w 2208"/>
                <a:gd name="T41" fmla="*/ 52 h 210"/>
                <a:gd name="T42" fmla="*/ 995 w 2208"/>
                <a:gd name="T43" fmla="*/ 68 h 210"/>
                <a:gd name="T44" fmla="*/ 1017 w 2208"/>
                <a:gd name="T45" fmla="*/ 69 h 210"/>
                <a:gd name="T46" fmla="*/ 1034 w 2208"/>
                <a:gd name="T47" fmla="*/ 64 h 210"/>
                <a:gd name="T48" fmla="*/ 1053 w 2208"/>
                <a:gd name="T49" fmla="*/ 46 h 210"/>
                <a:gd name="T50" fmla="*/ 1061 w 2208"/>
                <a:gd name="T51" fmla="*/ 26 h 210"/>
                <a:gd name="T52" fmla="*/ 1059 w 2208"/>
                <a:gd name="T53" fmla="*/ 0 h 210"/>
                <a:gd name="T54" fmla="*/ 1101 w 2208"/>
                <a:gd name="T55" fmla="*/ 29 h 210"/>
                <a:gd name="T56" fmla="*/ 1117 w 2208"/>
                <a:gd name="T57" fmla="*/ 51 h 210"/>
                <a:gd name="T58" fmla="*/ 1134 w 2208"/>
                <a:gd name="T59" fmla="*/ 64 h 210"/>
                <a:gd name="T60" fmla="*/ 1154 w 2208"/>
                <a:gd name="T61" fmla="*/ 75 h 210"/>
                <a:gd name="T62" fmla="*/ 1180 w 2208"/>
                <a:gd name="T63" fmla="*/ 84 h 210"/>
                <a:gd name="T64" fmla="*/ 1202 w 2208"/>
                <a:gd name="T65" fmla="*/ 87 h 210"/>
                <a:gd name="T66" fmla="*/ 1207 w 2208"/>
                <a:gd name="T67" fmla="*/ 72 h 210"/>
                <a:gd name="T68" fmla="*/ 1210 w 2208"/>
                <a:gd name="T69" fmla="*/ 54 h 210"/>
                <a:gd name="T70" fmla="*/ 1209 w 2208"/>
                <a:gd name="T71" fmla="*/ 32 h 210"/>
                <a:gd name="T72" fmla="*/ 1240 w 2208"/>
                <a:gd name="T73" fmla="*/ 58 h 210"/>
                <a:gd name="T74" fmla="*/ 1245 w 2208"/>
                <a:gd name="T75" fmla="*/ 43 h 210"/>
                <a:gd name="T76" fmla="*/ 1242 w 2208"/>
                <a:gd name="T77" fmla="*/ 9 h 210"/>
                <a:gd name="T78" fmla="*/ 1269 w 2208"/>
                <a:gd name="T79" fmla="*/ 37 h 210"/>
                <a:gd name="T80" fmla="*/ 1287 w 2208"/>
                <a:gd name="T81" fmla="*/ 54 h 210"/>
                <a:gd name="T82" fmla="*/ 1305 w 2208"/>
                <a:gd name="T83" fmla="*/ 65 h 210"/>
                <a:gd name="T84" fmla="*/ 1342 w 2208"/>
                <a:gd name="T85" fmla="*/ 78 h 210"/>
                <a:gd name="T86" fmla="*/ 1441 w 2208"/>
                <a:gd name="T87" fmla="*/ 104 h 210"/>
                <a:gd name="T88" fmla="*/ 1524 w 2208"/>
                <a:gd name="T89" fmla="*/ 110 h 210"/>
                <a:gd name="T90" fmla="*/ 1620 w 2208"/>
                <a:gd name="T91" fmla="*/ 127 h 210"/>
                <a:gd name="T92" fmla="*/ 1723 w 2208"/>
                <a:gd name="T93" fmla="*/ 139 h 210"/>
                <a:gd name="T94" fmla="*/ 1806 w 2208"/>
                <a:gd name="T95" fmla="*/ 144 h 210"/>
                <a:gd name="T96" fmla="*/ 1878 w 2208"/>
                <a:gd name="T97" fmla="*/ 144 h 210"/>
                <a:gd name="T98" fmla="*/ 1992 w 2208"/>
                <a:gd name="T99" fmla="*/ 156 h 210"/>
                <a:gd name="T100" fmla="*/ 2075 w 2208"/>
                <a:gd name="T101" fmla="*/ 179 h 210"/>
                <a:gd name="T102" fmla="*/ 2153 w 2208"/>
                <a:gd name="T103" fmla="*/ 185 h 210"/>
                <a:gd name="T104" fmla="*/ 2207 w 2208"/>
                <a:gd name="T105" fmla="*/ 209 h 210"/>
                <a:gd name="T106" fmla="*/ 0 w 2208"/>
                <a:gd name="T107" fmla="*/ 209 h 210"/>
                <a:gd name="T108" fmla="*/ 120 w 2208"/>
                <a:gd name="T109" fmla="*/ 173 h 21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208"/>
                <a:gd name="T166" fmla="*/ 0 h 210"/>
                <a:gd name="T167" fmla="*/ 2208 w 2208"/>
                <a:gd name="T168" fmla="*/ 210 h 21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208" h="210">
                  <a:moveTo>
                    <a:pt x="120" y="173"/>
                  </a:moveTo>
                  <a:lnTo>
                    <a:pt x="227" y="156"/>
                  </a:lnTo>
                  <a:lnTo>
                    <a:pt x="323" y="156"/>
                  </a:lnTo>
                  <a:lnTo>
                    <a:pt x="430" y="156"/>
                  </a:lnTo>
                  <a:lnTo>
                    <a:pt x="514" y="133"/>
                  </a:lnTo>
                  <a:lnTo>
                    <a:pt x="569" y="127"/>
                  </a:lnTo>
                  <a:lnTo>
                    <a:pt x="635" y="116"/>
                  </a:lnTo>
                  <a:lnTo>
                    <a:pt x="683" y="87"/>
                  </a:lnTo>
                  <a:lnTo>
                    <a:pt x="748" y="87"/>
                  </a:lnTo>
                  <a:lnTo>
                    <a:pt x="792" y="84"/>
                  </a:lnTo>
                  <a:lnTo>
                    <a:pt x="826" y="75"/>
                  </a:lnTo>
                  <a:lnTo>
                    <a:pt x="845" y="74"/>
                  </a:lnTo>
                  <a:lnTo>
                    <a:pt x="866" y="68"/>
                  </a:lnTo>
                  <a:lnTo>
                    <a:pt x="887" y="61"/>
                  </a:lnTo>
                  <a:lnTo>
                    <a:pt x="901" y="50"/>
                  </a:lnTo>
                  <a:lnTo>
                    <a:pt x="928" y="23"/>
                  </a:lnTo>
                  <a:lnTo>
                    <a:pt x="926" y="55"/>
                  </a:lnTo>
                  <a:lnTo>
                    <a:pt x="934" y="75"/>
                  </a:lnTo>
                  <a:lnTo>
                    <a:pt x="950" y="80"/>
                  </a:lnTo>
                  <a:lnTo>
                    <a:pt x="962" y="66"/>
                  </a:lnTo>
                  <a:lnTo>
                    <a:pt x="975" y="52"/>
                  </a:lnTo>
                  <a:lnTo>
                    <a:pt x="995" y="68"/>
                  </a:lnTo>
                  <a:lnTo>
                    <a:pt x="1017" y="69"/>
                  </a:lnTo>
                  <a:lnTo>
                    <a:pt x="1034" y="64"/>
                  </a:lnTo>
                  <a:lnTo>
                    <a:pt x="1053" y="46"/>
                  </a:lnTo>
                  <a:lnTo>
                    <a:pt x="1061" y="26"/>
                  </a:lnTo>
                  <a:lnTo>
                    <a:pt x="1059" y="0"/>
                  </a:lnTo>
                  <a:lnTo>
                    <a:pt x="1101" y="29"/>
                  </a:lnTo>
                  <a:lnTo>
                    <a:pt x="1117" y="51"/>
                  </a:lnTo>
                  <a:lnTo>
                    <a:pt x="1134" y="64"/>
                  </a:lnTo>
                  <a:lnTo>
                    <a:pt x="1154" y="75"/>
                  </a:lnTo>
                  <a:lnTo>
                    <a:pt x="1180" y="84"/>
                  </a:lnTo>
                  <a:lnTo>
                    <a:pt x="1202" y="87"/>
                  </a:lnTo>
                  <a:lnTo>
                    <a:pt x="1207" y="72"/>
                  </a:lnTo>
                  <a:lnTo>
                    <a:pt x="1210" y="54"/>
                  </a:lnTo>
                  <a:lnTo>
                    <a:pt x="1209" y="32"/>
                  </a:lnTo>
                  <a:lnTo>
                    <a:pt x="1240" y="58"/>
                  </a:lnTo>
                  <a:lnTo>
                    <a:pt x="1245" y="43"/>
                  </a:lnTo>
                  <a:lnTo>
                    <a:pt x="1242" y="9"/>
                  </a:lnTo>
                  <a:lnTo>
                    <a:pt x="1269" y="37"/>
                  </a:lnTo>
                  <a:lnTo>
                    <a:pt x="1287" y="54"/>
                  </a:lnTo>
                  <a:lnTo>
                    <a:pt x="1305" y="65"/>
                  </a:lnTo>
                  <a:lnTo>
                    <a:pt x="1342" y="78"/>
                  </a:lnTo>
                  <a:lnTo>
                    <a:pt x="1441" y="104"/>
                  </a:lnTo>
                  <a:lnTo>
                    <a:pt x="1524" y="110"/>
                  </a:lnTo>
                  <a:lnTo>
                    <a:pt x="1620" y="127"/>
                  </a:lnTo>
                  <a:lnTo>
                    <a:pt x="1723" y="139"/>
                  </a:lnTo>
                  <a:lnTo>
                    <a:pt x="1806" y="144"/>
                  </a:lnTo>
                  <a:lnTo>
                    <a:pt x="1878" y="144"/>
                  </a:lnTo>
                  <a:lnTo>
                    <a:pt x="1992" y="156"/>
                  </a:lnTo>
                  <a:lnTo>
                    <a:pt x="2075" y="179"/>
                  </a:lnTo>
                  <a:lnTo>
                    <a:pt x="2153" y="185"/>
                  </a:lnTo>
                  <a:lnTo>
                    <a:pt x="2207" y="209"/>
                  </a:lnTo>
                  <a:lnTo>
                    <a:pt x="0" y="209"/>
                  </a:lnTo>
                  <a:lnTo>
                    <a:pt x="120" y="173"/>
                  </a:lnTo>
                </a:path>
              </a:pathLst>
            </a:custGeom>
            <a:solidFill>
              <a:srgbClr val="003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" name="Freeform 16"/>
          <p:cNvSpPr>
            <a:spLocks/>
          </p:cNvSpPr>
          <p:nvPr/>
        </p:nvSpPr>
        <p:spPr bwMode="auto">
          <a:xfrm>
            <a:off x="6453187" y="656598"/>
            <a:ext cx="301625" cy="227012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2147483647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4" y="0"/>
                </a:moveTo>
                <a:lnTo>
                  <a:pt x="9" y="11"/>
                </a:lnTo>
                <a:lnTo>
                  <a:pt x="15" y="15"/>
                </a:lnTo>
                <a:lnTo>
                  <a:pt x="20" y="24"/>
                </a:lnTo>
                <a:lnTo>
                  <a:pt x="26" y="23"/>
                </a:lnTo>
                <a:lnTo>
                  <a:pt x="31" y="21"/>
                </a:lnTo>
                <a:lnTo>
                  <a:pt x="38" y="21"/>
                </a:lnTo>
                <a:lnTo>
                  <a:pt x="46" y="19"/>
                </a:lnTo>
                <a:lnTo>
                  <a:pt x="54" y="14"/>
                </a:lnTo>
                <a:lnTo>
                  <a:pt x="54" y="18"/>
                </a:lnTo>
                <a:lnTo>
                  <a:pt x="65" y="17"/>
                </a:lnTo>
                <a:lnTo>
                  <a:pt x="57" y="23"/>
                </a:lnTo>
                <a:lnTo>
                  <a:pt x="58" y="27"/>
                </a:lnTo>
                <a:lnTo>
                  <a:pt x="53" y="26"/>
                </a:lnTo>
                <a:lnTo>
                  <a:pt x="49" y="28"/>
                </a:lnTo>
                <a:lnTo>
                  <a:pt x="49" y="30"/>
                </a:lnTo>
                <a:lnTo>
                  <a:pt x="51" y="32"/>
                </a:lnTo>
                <a:lnTo>
                  <a:pt x="62" y="29"/>
                </a:lnTo>
                <a:lnTo>
                  <a:pt x="77" y="23"/>
                </a:lnTo>
                <a:lnTo>
                  <a:pt x="75" y="28"/>
                </a:lnTo>
                <a:lnTo>
                  <a:pt x="82" y="29"/>
                </a:lnTo>
                <a:lnTo>
                  <a:pt x="94" y="28"/>
                </a:lnTo>
                <a:lnTo>
                  <a:pt x="80" y="36"/>
                </a:lnTo>
                <a:lnTo>
                  <a:pt x="83" y="40"/>
                </a:lnTo>
                <a:lnTo>
                  <a:pt x="75" y="41"/>
                </a:lnTo>
                <a:lnTo>
                  <a:pt x="72" y="42"/>
                </a:lnTo>
                <a:lnTo>
                  <a:pt x="72" y="44"/>
                </a:lnTo>
                <a:lnTo>
                  <a:pt x="74" y="47"/>
                </a:lnTo>
                <a:lnTo>
                  <a:pt x="78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1" y="38"/>
                </a:lnTo>
                <a:lnTo>
                  <a:pt x="118" y="36"/>
                </a:lnTo>
                <a:lnTo>
                  <a:pt x="112" y="42"/>
                </a:lnTo>
                <a:lnTo>
                  <a:pt x="113" y="44"/>
                </a:lnTo>
                <a:lnTo>
                  <a:pt x="115" y="46"/>
                </a:lnTo>
                <a:lnTo>
                  <a:pt x="118" y="46"/>
                </a:lnTo>
                <a:lnTo>
                  <a:pt x="120" y="45"/>
                </a:lnTo>
                <a:lnTo>
                  <a:pt x="128" y="42"/>
                </a:lnTo>
                <a:lnTo>
                  <a:pt x="125" y="46"/>
                </a:lnTo>
                <a:lnTo>
                  <a:pt x="124" y="50"/>
                </a:lnTo>
                <a:lnTo>
                  <a:pt x="144" y="53"/>
                </a:lnTo>
                <a:lnTo>
                  <a:pt x="125" y="57"/>
                </a:lnTo>
                <a:lnTo>
                  <a:pt x="124" y="61"/>
                </a:lnTo>
                <a:lnTo>
                  <a:pt x="128" y="67"/>
                </a:lnTo>
                <a:lnTo>
                  <a:pt x="119" y="63"/>
                </a:lnTo>
                <a:lnTo>
                  <a:pt x="115" y="62"/>
                </a:lnTo>
                <a:lnTo>
                  <a:pt x="108" y="62"/>
                </a:lnTo>
                <a:lnTo>
                  <a:pt x="101" y="64"/>
                </a:lnTo>
                <a:lnTo>
                  <a:pt x="97" y="66"/>
                </a:lnTo>
                <a:lnTo>
                  <a:pt x="97" y="69"/>
                </a:lnTo>
                <a:lnTo>
                  <a:pt x="101" y="72"/>
                </a:lnTo>
                <a:lnTo>
                  <a:pt x="104" y="75"/>
                </a:lnTo>
                <a:lnTo>
                  <a:pt x="112" y="78"/>
                </a:lnTo>
                <a:lnTo>
                  <a:pt x="120" y="80"/>
                </a:lnTo>
                <a:lnTo>
                  <a:pt x="131" y="81"/>
                </a:lnTo>
                <a:lnTo>
                  <a:pt x="139" y="79"/>
                </a:lnTo>
                <a:lnTo>
                  <a:pt x="136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7" y="96"/>
                </a:lnTo>
                <a:lnTo>
                  <a:pt x="139" y="100"/>
                </a:lnTo>
                <a:lnTo>
                  <a:pt x="136" y="103"/>
                </a:lnTo>
                <a:lnTo>
                  <a:pt x="136" y="107"/>
                </a:lnTo>
                <a:lnTo>
                  <a:pt x="132" y="104"/>
                </a:lnTo>
                <a:lnTo>
                  <a:pt x="129" y="103"/>
                </a:lnTo>
                <a:lnTo>
                  <a:pt x="124" y="103"/>
                </a:lnTo>
                <a:lnTo>
                  <a:pt x="120" y="104"/>
                </a:lnTo>
                <a:lnTo>
                  <a:pt x="118" y="107"/>
                </a:lnTo>
                <a:lnTo>
                  <a:pt x="119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6" y="121"/>
                </a:lnTo>
                <a:lnTo>
                  <a:pt x="143" y="123"/>
                </a:lnTo>
                <a:lnTo>
                  <a:pt x="157" y="129"/>
                </a:lnTo>
                <a:lnTo>
                  <a:pt x="139" y="129"/>
                </a:lnTo>
                <a:lnTo>
                  <a:pt x="136" y="130"/>
                </a:lnTo>
                <a:lnTo>
                  <a:pt x="135" y="132"/>
                </a:lnTo>
                <a:lnTo>
                  <a:pt x="146" y="144"/>
                </a:lnTo>
                <a:lnTo>
                  <a:pt x="140" y="143"/>
                </a:lnTo>
                <a:lnTo>
                  <a:pt x="140" y="148"/>
                </a:lnTo>
                <a:lnTo>
                  <a:pt x="142" y="154"/>
                </a:lnTo>
                <a:lnTo>
                  <a:pt x="145" y="160"/>
                </a:lnTo>
                <a:lnTo>
                  <a:pt x="141" y="156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2" y="152"/>
                </a:lnTo>
                <a:lnTo>
                  <a:pt x="120" y="149"/>
                </a:lnTo>
                <a:lnTo>
                  <a:pt x="117" y="147"/>
                </a:lnTo>
                <a:lnTo>
                  <a:pt x="113" y="148"/>
                </a:lnTo>
                <a:lnTo>
                  <a:pt x="111" y="151"/>
                </a:lnTo>
                <a:lnTo>
                  <a:pt x="111" y="154"/>
                </a:lnTo>
                <a:lnTo>
                  <a:pt x="111" y="165"/>
                </a:lnTo>
                <a:lnTo>
                  <a:pt x="101" y="152"/>
                </a:lnTo>
                <a:lnTo>
                  <a:pt x="99" y="156"/>
                </a:lnTo>
                <a:lnTo>
                  <a:pt x="95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1" y="137"/>
                </a:lnTo>
                <a:lnTo>
                  <a:pt x="81" y="143"/>
                </a:lnTo>
                <a:lnTo>
                  <a:pt x="83" y="151"/>
                </a:lnTo>
                <a:lnTo>
                  <a:pt x="78" y="151"/>
                </a:lnTo>
                <a:lnTo>
                  <a:pt x="76" y="154"/>
                </a:lnTo>
                <a:lnTo>
                  <a:pt x="70" y="168"/>
                </a:lnTo>
                <a:lnTo>
                  <a:pt x="68" y="154"/>
                </a:lnTo>
                <a:lnTo>
                  <a:pt x="66" y="150"/>
                </a:lnTo>
                <a:lnTo>
                  <a:pt x="64" y="148"/>
                </a:lnTo>
                <a:lnTo>
                  <a:pt x="59" y="150"/>
                </a:lnTo>
                <a:lnTo>
                  <a:pt x="62" y="137"/>
                </a:lnTo>
                <a:lnTo>
                  <a:pt x="64" y="127"/>
                </a:lnTo>
                <a:lnTo>
                  <a:pt x="64" y="119"/>
                </a:lnTo>
                <a:lnTo>
                  <a:pt x="63" y="113"/>
                </a:lnTo>
                <a:lnTo>
                  <a:pt x="60" y="109"/>
                </a:lnTo>
                <a:lnTo>
                  <a:pt x="57" y="108"/>
                </a:lnTo>
                <a:lnTo>
                  <a:pt x="53" y="111"/>
                </a:lnTo>
                <a:lnTo>
                  <a:pt x="52" y="116"/>
                </a:lnTo>
                <a:lnTo>
                  <a:pt x="50" y="125"/>
                </a:lnTo>
                <a:lnTo>
                  <a:pt x="46" y="121"/>
                </a:lnTo>
                <a:lnTo>
                  <a:pt x="37" y="133"/>
                </a:lnTo>
                <a:lnTo>
                  <a:pt x="39" y="116"/>
                </a:lnTo>
                <a:lnTo>
                  <a:pt x="34" y="118"/>
                </a:lnTo>
                <a:lnTo>
                  <a:pt x="38" y="108"/>
                </a:lnTo>
                <a:lnTo>
                  <a:pt x="39" y="100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8" y="81"/>
                </a:lnTo>
                <a:lnTo>
                  <a:pt x="35" y="80"/>
                </a:lnTo>
                <a:lnTo>
                  <a:pt x="32" y="81"/>
                </a:lnTo>
                <a:lnTo>
                  <a:pt x="29" y="84"/>
                </a:lnTo>
                <a:lnTo>
                  <a:pt x="26" y="88"/>
                </a:lnTo>
                <a:lnTo>
                  <a:pt x="22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3"/>
                </a:lnTo>
                <a:lnTo>
                  <a:pt x="9" y="90"/>
                </a:lnTo>
                <a:lnTo>
                  <a:pt x="7" y="87"/>
                </a:lnTo>
                <a:lnTo>
                  <a:pt x="3" y="86"/>
                </a:lnTo>
                <a:lnTo>
                  <a:pt x="13" y="78"/>
                </a:lnTo>
                <a:lnTo>
                  <a:pt x="16" y="75"/>
                </a:lnTo>
                <a:lnTo>
                  <a:pt x="19" y="70"/>
                </a:lnTo>
                <a:lnTo>
                  <a:pt x="21" y="66"/>
                </a:lnTo>
                <a:lnTo>
                  <a:pt x="20" y="63"/>
                </a:lnTo>
                <a:lnTo>
                  <a:pt x="17" y="61"/>
                </a:lnTo>
                <a:lnTo>
                  <a:pt x="14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7" y="58"/>
                </a:lnTo>
                <a:lnTo>
                  <a:pt x="3" y="55"/>
                </a:lnTo>
                <a:lnTo>
                  <a:pt x="9" y="52"/>
                </a:lnTo>
                <a:lnTo>
                  <a:pt x="13" y="48"/>
                </a:lnTo>
                <a:lnTo>
                  <a:pt x="14" y="42"/>
                </a:lnTo>
                <a:lnTo>
                  <a:pt x="15" y="34"/>
                </a:lnTo>
                <a:lnTo>
                  <a:pt x="18" y="28"/>
                </a:lnTo>
                <a:lnTo>
                  <a:pt x="13" y="18"/>
                </a:lnTo>
                <a:lnTo>
                  <a:pt x="4" y="13"/>
                </a:lnTo>
                <a:lnTo>
                  <a:pt x="0" y="1"/>
                </a:lnTo>
                <a:lnTo>
                  <a:pt x="4" y="0"/>
                </a:lnTo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7659687" y="1299535"/>
            <a:ext cx="301625" cy="227013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0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153" y="0"/>
                </a:moveTo>
                <a:lnTo>
                  <a:pt x="148" y="11"/>
                </a:lnTo>
                <a:lnTo>
                  <a:pt x="142" y="15"/>
                </a:lnTo>
                <a:lnTo>
                  <a:pt x="137" y="24"/>
                </a:lnTo>
                <a:lnTo>
                  <a:pt x="131" y="23"/>
                </a:lnTo>
                <a:lnTo>
                  <a:pt x="126" y="21"/>
                </a:lnTo>
                <a:lnTo>
                  <a:pt x="119" y="21"/>
                </a:lnTo>
                <a:lnTo>
                  <a:pt x="111" y="19"/>
                </a:lnTo>
                <a:lnTo>
                  <a:pt x="103" y="14"/>
                </a:lnTo>
                <a:lnTo>
                  <a:pt x="103" y="18"/>
                </a:lnTo>
                <a:lnTo>
                  <a:pt x="92" y="17"/>
                </a:lnTo>
                <a:lnTo>
                  <a:pt x="100" y="23"/>
                </a:lnTo>
                <a:lnTo>
                  <a:pt x="99" y="27"/>
                </a:lnTo>
                <a:lnTo>
                  <a:pt x="104" y="26"/>
                </a:lnTo>
                <a:lnTo>
                  <a:pt x="108" y="28"/>
                </a:lnTo>
                <a:lnTo>
                  <a:pt x="108" y="30"/>
                </a:lnTo>
                <a:lnTo>
                  <a:pt x="106" y="32"/>
                </a:lnTo>
                <a:lnTo>
                  <a:pt x="95" y="29"/>
                </a:lnTo>
                <a:lnTo>
                  <a:pt x="80" y="23"/>
                </a:lnTo>
                <a:lnTo>
                  <a:pt x="82" y="28"/>
                </a:lnTo>
                <a:lnTo>
                  <a:pt x="75" y="29"/>
                </a:lnTo>
                <a:lnTo>
                  <a:pt x="63" y="28"/>
                </a:lnTo>
                <a:lnTo>
                  <a:pt x="77" y="36"/>
                </a:lnTo>
                <a:lnTo>
                  <a:pt x="74" y="40"/>
                </a:lnTo>
                <a:lnTo>
                  <a:pt x="82" y="41"/>
                </a:lnTo>
                <a:lnTo>
                  <a:pt x="85" y="42"/>
                </a:lnTo>
                <a:lnTo>
                  <a:pt x="85" y="44"/>
                </a:lnTo>
                <a:lnTo>
                  <a:pt x="83" y="47"/>
                </a:lnTo>
                <a:lnTo>
                  <a:pt x="79" y="48"/>
                </a:lnTo>
                <a:lnTo>
                  <a:pt x="71" y="47"/>
                </a:lnTo>
                <a:lnTo>
                  <a:pt x="64" y="45"/>
                </a:lnTo>
                <a:lnTo>
                  <a:pt x="53" y="42"/>
                </a:lnTo>
                <a:lnTo>
                  <a:pt x="46" y="38"/>
                </a:lnTo>
                <a:lnTo>
                  <a:pt x="39" y="36"/>
                </a:lnTo>
                <a:lnTo>
                  <a:pt x="45" y="42"/>
                </a:lnTo>
                <a:lnTo>
                  <a:pt x="44" y="44"/>
                </a:lnTo>
                <a:lnTo>
                  <a:pt x="42" y="46"/>
                </a:lnTo>
                <a:lnTo>
                  <a:pt x="39" y="46"/>
                </a:lnTo>
                <a:lnTo>
                  <a:pt x="37" y="45"/>
                </a:lnTo>
                <a:lnTo>
                  <a:pt x="30" y="42"/>
                </a:lnTo>
                <a:lnTo>
                  <a:pt x="32" y="46"/>
                </a:lnTo>
                <a:lnTo>
                  <a:pt x="33" y="50"/>
                </a:lnTo>
                <a:lnTo>
                  <a:pt x="13" y="53"/>
                </a:lnTo>
                <a:lnTo>
                  <a:pt x="32" y="57"/>
                </a:lnTo>
                <a:lnTo>
                  <a:pt x="33" y="61"/>
                </a:lnTo>
                <a:lnTo>
                  <a:pt x="30" y="67"/>
                </a:lnTo>
                <a:lnTo>
                  <a:pt x="38" y="63"/>
                </a:lnTo>
                <a:lnTo>
                  <a:pt x="42" y="62"/>
                </a:lnTo>
                <a:lnTo>
                  <a:pt x="49" y="62"/>
                </a:lnTo>
                <a:lnTo>
                  <a:pt x="56" y="64"/>
                </a:lnTo>
                <a:lnTo>
                  <a:pt x="60" y="66"/>
                </a:lnTo>
                <a:lnTo>
                  <a:pt x="60" y="69"/>
                </a:lnTo>
                <a:lnTo>
                  <a:pt x="56" y="72"/>
                </a:lnTo>
                <a:lnTo>
                  <a:pt x="53" y="75"/>
                </a:lnTo>
                <a:lnTo>
                  <a:pt x="45" y="78"/>
                </a:lnTo>
                <a:lnTo>
                  <a:pt x="37" y="80"/>
                </a:lnTo>
                <a:lnTo>
                  <a:pt x="26" y="81"/>
                </a:lnTo>
                <a:lnTo>
                  <a:pt x="18" y="79"/>
                </a:lnTo>
                <a:lnTo>
                  <a:pt x="21" y="84"/>
                </a:lnTo>
                <a:lnTo>
                  <a:pt x="18" y="88"/>
                </a:lnTo>
                <a:lnTo>
                  <a:pt x="14" y="90"/>
                </a:lnTo>
                <a:lnTo>
                  <a:pt x="10" y="93"/>
                </a:lnTo>
                <a:lnTo>
                  <a:pt x="0" y="96"/>
                </a:lnTo>
                <a:lnTo>
                  <a:pt x="18" y="100"/>
                </a:lnTo>
                <a:lnTo>
                  <a:pt x="21" y="103"/>
                </a:lnTo>
                <a:lnTo>
                  <a:pt x="21" y="107"/>
                </a:lnTo>
                <a:lnTo>
                  <a:pt x="25" y="104"/>
                </a:lnTo>
                <a:lnTo>
                  <a:pt x="28" y="103"/>
                </a:lnTo>
                <a:lnTo>
                  <a:pt x="33" y="103"/>
                </a:lnTo>
                <a:lnTo>
                  <a:pt x="37" y="104"/>
                </a:lnTo>
                <a:lnTo>
                  <a:pt x="39" y="107"/>
                </a:lnTo>
                <a:lnTo>
                  <a:pt x="38" y="110"/>
                </a:lnTo>
                <a:lnTo>
                  <a:pt x="34" y="113"/>
                </a:lnTo>
                <a:lnTo>
                  <a:pt x="29" y="115"/>
                </a:lnTo>
                <a:lnTo>
                  <a:pt x="24" y="117"/>
                </a:lnTo>
                <a:lnTo>
                  <a:pt x="17" y="119"/>
                </a:lnTo>
                <a:lnTo>
                  <a:pt x="11" y="121"/>
                </a:lnTo>
                <a:lnTo>
                  <a:pt x="14" y="123"/>
                </a:lnTo>
                <a:lnTo>
                  <a:pt x="1" y="129"/>
                </a:lnTo>
                <a:lnTo>
                  <a:pt x="18" y="129"/>
                </a:lnTo>
                <a:lnTo>
                  <a:pt x="21" y="130"/>
                </a:lnTo>
                <a:lnTo>
                  <a:pt x="22" y="132"/>
                </a:lnTo>
                <a:lnTo>
                  <a:pt x="11" y="144"/>
                </a:lnTo>
                <a:lnTo>
                  <a:pt x="17" y="143"/>
                </a:lnTo>
                <a:lnTo>
                  <a:pt x="17" y="148"/>
                </a:lnTo>
                <a:lnTo>
                  <a:pt x="15" y="154"/>
                </a:lnTo>
                <a:lnTo>
                  <a:pt x="12" y="160"/>
                </a:lnTo>
                <a:lnTo>
                  <a:pt x="16" y="156"/>
                </a:lnTo>
                <a:lnTo>
                  <a:pt x="22" y="154"/>
                </a:lnTo>
                <a:lnTo>
                  <a:pt x="26" y="154"/>
                </a:lnTo>
                <a:lnTo>
                  <a:pt x="27" y="159"/>
                </a:lnTo>
                <a:lnTo>
                  <a:pt x="35" y="152"/>
                </a:lnTo>
                <a:lnTo>
                  <a:pt x="37" y="149"/>
                </a:lnTo>
                <a:lnTo>
                  <a:pt x="40" y="147"/>
                </a:lnTo>
                <a:lnTo>
                  <a:pt x="44" y="148"/>
                </a:lnTo>
                <a:lnTo>
                  <a:pt x="46" y="151"/>
                </a:lnTo>
                <a:lnTo>
                  <a:pt x="46" y="154"/>
                </a:lnTo>
                <a:lnTo>
                  <a:pt x="46" y="165"/>
                </a:lnTo>
                <a:lnTo>
                  <a:pt x="56" y="152"/>
                </a:lnTo>
                <a:lnTo>
                  <a:pt x="58" y="156"/>
                </a:lnTo>
                <a:lnTo>
                  <a:pt x="62" y="140"/>
                </a:lnTo>
                <a:lnTo>
                  <a:pt x="65" y="134"/>
                </a:lnTo>
                <a:lnTo>
                  <a:pt x="68" y="132"/>
                </a:lnTo>
                <a:lnTo>
                  <a:pt x="70" y="131"/>
                </a:lnTo>
                <a:lnTo>
                  <a:pt x="73" y="132"/>
                </a:lnTo>
                <a:lnTo>
                  <a:pt x="74" y="133"/>
                </a:lnTo>
                <a:lnTo>
                  <a:pt x="76" y="137"/>
                </a:lnTo>
                <a:lnTo>
                  <a:pt x="76" y="143"/>
                </a:lnTo>
                <a:lnTo>
                  <a:pt x="74" y="151"/>
                </a:lnTo>
                <a:lnTo>
                  <a:pt x="79" y="151"/>
                </a:lnTo>
                <a:lnTo>
                  <a:pt x="81" y="154"/>
                </a:lnTo>
                <a:lnTo>
                  <a:pt x="87" y="168"/>
                </a:lnTo>
                <a:lnTo>
                  <a:pt x="89" y="154"/>
                </a:lnTo>
                <a:lnTo>
                  <a:pt x="91" y="150"/>
                </a:lnTo>
                <a:lnTo>
                  <a:pt x="93" y="148"/>
                </a:lnTo>
                <a:lnTo>
                  <a:pt x="98" y="150"/>
                </a:lnTo>
                <a:lnTo>
                  <a:pt x="95" y="137"/>
                </a:lnTo>
                <a:lnTo>
                  <a:pt x="93" y="127"/>
                </a:lnTo>
                <a:lnTo>
                  <a:pt x="93" y="119"/>
                </a:lnTo>
                <a:lnTo>
                  <a:pt x="94" y="113"/>
                </a:lnTo>
                <a:lnTo>
                  <a:pt x="97" y="109"/>
                </a:lnTo>
                <a:lnTo>
                  <a:pt x="100" y="108"/>
                </a:lnTo>
                <a:lnTo>
                  <a:pt x="104" y="111"/>
                </a:lnTo>
                <a:lnTo>
                  <a:pt x="105" y="116"/>
                </a:lnTo>
                <a:lnTo>
                  <a:pt x="107" y="125"/>
                </a:lnTo>
                <a:lnTo>
                  <a:pt x="111" y="121"/>
                </a:lnTo>
                <a:lnTo>
                  <a:pt x="120" y="133"/>
                </a:lnTo>
                <a:lnTo>
                  <a:pt x="118" y="116"/>
                </a:lnTo>
                <a:lnTo>
                  <a:pt x="123" y="118"/>
                </a:lnTo>
                <a:lnTo>
                  <a:pt x="119" y="108"/>
                </a:lnTo>
                <a:lnTo>
                  <a:pt x="118" y="100"/>
                </a:lnTo>
                <a:lnTo>
                  <a:pt x="116" y="95"/>
                </a:lnTo>
                <a:lnTo>
                  <a:pt x="115" y="88"/>
                </a:lnTo>
                <a:lnTo>
                  <a:pt x="117" y="83"/>
                </a:lnTo>
                <a:lnTo>
                  <a:pt x="119" y="81"/>
                </a:lnTo>
                <a:lnTo>
                  <a:pt x="122" y="80"/>
                </a:lnTo>
                <a:lnTo>
                  <a:pt x="125" y="81"/>
                </a:lnTo>
                <a:lnTo>
                  <a:pt x="128" y="84"/>
                </a:lnTo>
                <a:lnTo>
                  <a:pt x="131" y="88"/>
                </a:lnTo>
                <a:lnTo>
                  <a:pt x="135" y="93"/>
                </a:lnTo>
                <a:lnTo>
                  <a:pt x="139" y="99"/>
                </a:lnTo>
                <a:lnTo>
                  <a:pt x="141" y="96"/>
                </a:lnTo>
                <a:lnTo>
                  <a:pt x="144" y="96"/>
                </a:lnTo>
                <a:lnTo>
                  <a:pt x="154" y="103"/>
                </a:lnTo>
                <a:lnTo>
                  <a:pt x="148" y="90"/>
                </a:lnTo>
                <a:lnTo>
                  <a:pt x="150" y="87"/>
                </a:lnTo>
                <a:lnTo>
                  <a:pt x="154" y="86"/>
                </a:lnTo>
                <a:lnTo>
                  <a:pt x="144" y="78"/>
                </a:lnTo>
                <a:lnTo>
                  <a:pt x="141" y="75"/>
                </a:lnTo>
                <a:lnTo>
                  <a:pt x="138" y="70"/>
                </a:lnTo>
                <a:lnTo>
                  <a:pt x="136" y="66"/>
                </a:lnTo>
                <a:lnTo>
                  <a:pt x="137" y="63"/>
                </a:lnTo>
                <a:lnTo>
                  <a:pt x="140" y="61"/>
                </a:lnTo>
                <a:lnTo>
                  <a:pt x="143" y="63"/>
                </a:lnTo>
                <a:lnTo>
                  <a:pt x="145" y="69"/>
                </a:lnTo>
                <a:lnTo>
                  <a:pt x="147" y="64"/>
                </a:lnTo>
                <a:lnTo>
                  <a:pt x="157" y="68"/>
                </a:lnTo>
                <a:lnTo>
                  <a:pt x="150" y="58"/>
                </a:lnTo>
                <a:lnTo>
                  <a:pt x="154" y="55"/>
                </a:lnTo>
                <a:lnTo>
                  <a:pt x="148" y="52"/>
                </a:lnTo>
                <a:lnTo>
                  <a:pt x="144" y="48"/>
                </a:lnTo>
                <a:lnTo>
                  <a:pt x="143" y="42"/>
                </a:lnTo>
                <a:lnTo>
                  <a:pt x="142" y="34"/>
                </a:lnTo>
                <a:lnTo>
                  <a:pt x="139" y="28"/>
                </a:lnTo>
                <a:lnTo>
                  <a:pt x="144" y="18"/>
                </a:lnTo>
                <a:lnTo>
                  <a:pt x="153" y="13"/>
                </a:lnTo>
                <a:lnTo>
                  <a:pt x="157" y="1"/>
                </a:lnTo>
                <a:lnTo>
                  <a:pt x="153" y="0"/>
                </a:lnTo>
              </a:path>
            </a:pathLst>
          </a:custGeom>
          <a:solidFill>
            <a:srgbClr val="E07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7392987" y="2309185"/>
            <a:ext cx="300038" cy="227013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0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153" y="0"/>
                </a:moveTo>
                <a:lnTo>
                  <a:pt x="149" y="11"/>
                </a:lnTo>
                <a:lnTo>
                  <a:pt x="142" y="15"/>
                </a:lnTo>
                <a:lnTo>
                  <a:pt x="137" y="24"/>
                </a:lnTo>
                <a:lnTo>
                  <a:pt x="132" y="22"/>
                </a:lnTo>
                <a:lnTo>
                  <a:pt x="126" y="21"/>
                </a:lnTo>
                <a:lnTo>
                  <a:pt x="119" y="21"/>
                </a:lnTo>
                <a:lnTo>
                  <a:pt x="112" y="19"/>
                </a:lnTo>
                <a:lnTo>
                  <a:pt x="104" y="14"/>
                </a:lnTo>
                <a:lnTo>
                  <a:pt x="104" y="18"/>
                </a:lnTo>
                <a:lnTo>
                  <a:pt x="92" y="17"/>
                </a:lnTo>
                <a:lnTo>
                  <a:pt x="100" y="23"/>
                </a:lnTo>
                <a:lnTo>
                  <a:pt x="99" y="27"/>
                </a:lnTo>
                <a:lnTo>
                  <a:pt x="105" y="26"/>
                </a:lnTo>
                <a:lnTo>
                  <a:pt x="108" y="28"/>
                </a:lnTo>
                <a:lnTo>
                  <a:pt x="109" y="30"/>
                </a:lnTo>
                <a:lnTo>
                  <a:pt x="106" y="32"/>
                </a:lnTo>
                <a:lnTo>
                  <a:pt x="95" y="29"/>
                </a:lnTo>
                <a:lnTo>
                  <a:pt x="80" y="23"/>
                </a:lnTo>
                <a:lnTo>
                  <a:pt x="82" y="28"/>
                </a:lnTo>
                <a:lnTo>
                  <a:pt x="75" y="29"/>
                </a:lnTo>
                <a:lnTo>
                  <a:pt x="63" y="28"/>
                </a:lnTo>
                <a:lnTo>
                  <a:pt x="78" y="35"/>
                </a:lnTo>
                <a:lnTo>
                  <a:pt x="75" y="40"/>
                </a:lnTo>
                <a:lnTo>
                  <a:pt x="82" y="41"/>
                </a:lnTo>
                <a:lnTo>
                  <a:pt x="85" y="42"/>
                </a:lnTo>
                <a:lnTo>
                  <a:pt x="86" y="44"/>
                </a:lnTo>
                <a:lnTo>
                  <a:pt x="84" y="47"/>
                </a:lnTo>
                <a:lnTo>
                  <a:pt x="79" y="48"/>
                </a:lnTo>
                <a:lnTo>
                  <a:pt x="72" y="47"/>
                </a:lnTo>
                <a:lnTo>
                  <a:pt x="65" y="45"/>
                </a:lnTo>
                <a:lnTo>
                  <a:pt x="53" y="42"/>
                </a:lnTo>
                <a:lnTo>
                  <a:pt x="46" y="38"/>
                </a:lnTo>
                <a:lnTo>
                  <a:pt x="40" y="36"/>
                </a:lnTo>
                <a:lnTo>
                  <a:pt x="45" y="42"/>
                </a:lnTo>
                <a:lnTo>
                  <a:pt x="44" y="44"/>
                </a:lnTo>
                <a:lnTo>
                  <a:pt x="42" y="46"/>
                </a:lnTo>
                <a:lnTo>
                  <a:pt x="40" y="46"/>
                </a:lnTo>
                <a:lnTo>
                  <a:pt x="37" y="45"/>
                </a:lnTo>
                <a:lnTo>
                  <a:pt x="30" y="42"/>
                </a:lnTo>
                <a:lnTo>
                  <a:pt x="33" y="46"/>
                </a:lnTo>
                <a:lnTo>
                  <a:pt x="33" y="50"/>
                </a:lnTo>
                <a:lnTo>
                  <a:pt x="14" y="53"/>
                </a:lnTo>
                <a:lnTo>
                  <a:pt x="32" y="57"/>
                </a:lnTo>
                <a:lnTo>
                  <a:pt x="33" y="61"/>
                </a:lnTo>
                <a:lnTo>
                  <a:pt x="30" y="67"/>
                </a:lnTo>
                <a:lnTo>
                  <a:pt x="38" y="63"/>
                </a:lnTo>
                <a:lnTo>
                  <a:pt x="42" y="62"/>
                </a:lnTo>
                <a:lnTo>
                  <a:pt x="49" y="62"/>
                </a:lnTo>
                <a:lnTo>
                  <a:pt x="56" y="63"/>
                </a:lnTo>
                <a:lnTo>
                  <a:pt x="60" y="66"/>
                </a:lnTo>
                <a:lnTo>
                  <a:pt x="60" y="69"/>
                </a:lnTo>
                <a:lnTo>
                  <a:pt x="56" y="72"/>
                </a:lnTo>
                <a:lnTo>
                  <a:pt x="53" y="75"/>
                </a:lnTo>
                <a:lnTo>
                  <a:pt x="45" y="78"/>
                </a:lnTo>
                <a:lnTo>
                  <a:pt x="37" y="80"/>
                </a:lnTo>
                <a:lnTo>
                  <a:pt x="26" y="81"/>
                </a:lnTo>
                <a:lnTo>
                  <a:pt x="19" y="79"/>
                </a:lnTo>
                <a:lnTo>
                  <a:pt x="21" y="84"/>
                </a:lnTo>
                <a:lnTo>
                  <a:pt x="19" y="88"/>
                </a:lnTo>
                <a:lnTo>
                  <a:pt x="15" y="90"/>
                </a:lnTo>
                <a:lnTo>
                  <a:pt x="10" y="93"/>
                </a:lnTo>
                <a:lnTo>
                  <a:pt x="0" y="96"/>
                </a:lnTo>
                <a:lnTo>
                  <a:pt x="19" y="100"/>
                </a:lnTo>
                <a:lnTo>
                  <a:pt x="21" y="103"/>
                </a:lnTo>
                <a:lnTo>
                  <a:pt x="21" y="107"/>
                </a:lnTo>
                <a:lnTo>
                  <a:pt x="25" y="103"/>
                </a:lnTo>
                <a:lnTo>
                  <a:pt x="29" y="102"/>
                </a:lnTo>
                <a:lnTo>
                  <a:pt x="34" y="103"/>
                </a:lnTo>
                <a:lnTo>
                  <a:pt x="38" y="104"/>
                </a:lnTo>
                <a:lnTo>
                  <a:pt x="39" y="107"/>
                </a:lnTo>
                <a:lnTo>
                  <a:pt x="38" y="110"/>
                </a:lnTo>
                <a:lnTo>
                  <a:pt x="35" y="113"/>
                </a:lnTo>
                <a:lnTo>
                  <a:pt x="30" y="115"/>
                </a:lnTo>
                <a:lnTo>
                  <a:pt x="24" y="117"/>
                </a:lnTo>
                <a:lnTo>
                  <a:pt x="18" y="119"/>
                </a:lnTo>
                <a:lnTo>
                  <a:pt x="11" y="121"/>
                </a:lnTo>
                <a:lnTo>
                  <a:pt x="15" y="123"/>
                </a:lnTo>
                <a:lnTo>
                  <a:pt x="1" y="129"/>
                </a:lnTo>
                <a:lnTo>
                  <a:pt x="18" y="129"/>
                </a:lnTo>
                <a:lnTo>
                  <a:pt x="21" y="130"/>
                </a:lnTo>
                <a:lnTo>
                  <a:pt x="22" y="132"/>
                </a:lnTo>
                <a:lnTo>
                  <a:pt x="11" y="144"/>
                </a:lnTo>
                <a:lnTo>
                  <a:pt x="17" y="143"/>
                </a:lnTo>
                <a:lnTo>
                  <a:pt x="17" y="148"/>
                </a:lnTo>
                <a:lnTo>
                  <a:pt x="15" y="154"/>
                </a:lnTo>
                <a:lnTo>
                  <a:pt x="12" y="160"/>
                </a:lnTo>
                <a:lnTo>
                  <a:pt x="17" y="156"/>
                </a:lnTo>
                <a:lnTo>
                  <a:pt x="23" y="154"/>
                </a:lnTo>
                <a:lnTo>
                  <a:pt x="27" y="154"/>
                </a:lnTo>
                <a:lnTo>
                  <a:pt x="28" y="159"/>
                </a:lnTo>
                <a:lnTo>
                  <a:pt x="35" y="152"/>
                </a:lnTo>
                <a:lnTo>
                  <a:pt x="37" y="149"/>
                </a:lnTo>
                <a:lnTo>
                  <a:pt x="40" y="147"/>
                </a:lnTo>
                <a:lnTo>
                  <a:pt x="44" y="148"/>
                </a:lnTo>
                <a:lnTo>
                  <a:pt x="46" y="151"/>
                </a:lnTo>
                <a:lnTo>
                  <a:pt x="46" y="154"/>
                </a:lnTo>
                <a:lnTo>
                  <a:pt x="46" y="165"/>
                </a:lnTo>
                <a:lnTo>
                  <a:pt x="56" y="152"/>
                </a:lnTo>
                <a:lnTo>
                  <a:pt x="58" y="156"/>
                </a:lnTo>
                <a:lnTo>
                  <a:pt x="62" y="140"/>
                </a:lnTo>
                <a:lnTo>
                  <a:pt x="65" y="134"/>
                </a:lnTo>
                <a:lnTo>
                  <a:pt x="68" y="132"/>
                </a:lnTo>
                <a:lnTo>
                  <a:pt x="71" y="131"/>
                </a:lnTo>
                <a:lnTo>
                  <a:pt x="73" y="132"/>
                </a:lnTo>
                <a:lnTo>
                  <a:pt x="75" y="133"/>
                </a:lnTo>
                <a:lnTo>
                  <a:pt x="76" y="137"/>
                </a:lnTo>
                <a:lnTo>
                  <a:pt x="76" y="143"/>
                </a:lnTo>
                <a:lnTo>
                  <a:pt x="74" y="151"/>
                </a:lnTo>
                <a:lnTo>
                  <a:pt x="79" y="151"/>
                </a:lnTo>
                <a:lnTo>
                  <a:pt x="82" y="154"/>
                </a:lnTo>
                <a:lnTo>
                  <a:pt x="87" y="168"/>
                </a:lnTo>
                <a:lnTo>
                  <a:pt x="89" y="154"/>
                </a:lnTo>
                <a:lnTo>
                  <a:pt x="91" y="150"/>
                </a:lnTo>
                <a:lnTo>
                  <a:pt x="93" y="147"/>
                </a:lnTo>
                <a:lnTo>
                  <a:pt x="98" y="150"/>
                </a:lnTo>
                <a:lnTo>
                  <a:pt x="95" y="137"/>
                </a:lnTo>
                <a:lnTo>
                  <a:pt x="93" y="127"/>
                </a:lnTo>
                <a:lnTo>
                  <a:pt x="93" y="118"/>
                </a:lnTo>
                <a:lnTo>
                  <a:pt x="94" y="113"/>
                </a:lnTo>
                <a:lnTo>
                  <a:pt x="97" y="109"/>
                </a:lnTo>
                <a:lnTo>
                  <a:pt x="101" y="108"/>
                </a:lnTo>
                <a:lnTo>
                  <a:pt x="104" y="111"/>
                </a:lnTo>
                <a:lnTo>
                  <a:pt x="106" y="116"/>
                </a:lnTo>
                <a:lnTo>
                  <a:pt x="107" y="125"/>
                </a:lnTo>
                <a:lnTo>
                  <a:pt x="112" y="121"/>
                </a:lnTo>
                <a:lnTo>
                  <a:pt x="121" y="133"/>
                </a:lnTo>
                <a:lnTo>
                  <a:pt x="118" y="116"/>
                </a:lnTo>
                <a:lnTo>
                  <a:pt x="124" y="117"/>
                </a:lnTo>
                <a:lnTo>
                  <a:pt x="120" y="108"/>
                </a:lnTo>
                <a:lnTo>
                  <a:pt x="118" y="100"/>
                </a:lnTo>
                <a:lnTo>
                  <a:pt x="117" y="95"/>
                </a:lnTo>
                <a:lnTo>
                  <a:pt x="116" y="88"/>
                </a:lnTo>
                <a:lnTo>
                  <a:pt x="117" y="83"/>
                </a:lnTo>
                <a:lnTo>
                  <a:pt x="119" y="81"/>
                </a:lnTo>
                <a:lnTo>
                  <a:pt x="122" y="80"/>
                </a:lnTo>
                <a:lnTo>
                  <a:pt x="126" y="81"/>
                </a:lnTo>
                <a:lnTo>
                  <a:pt x="128" y="84"/>
                </a:lnTo>
                <a:lnTo>
                  <a:pt x="131" y="88"/>
                </a:lnTo>
                <a:lnTo>
                  <a:pt x="135" y="93"/>
                </a:lnTo>
                <a:lnTo>
                  <a:pt x="139" y="99"/>
                </a:lnTo>
                <a:lnTo>
                  <a:pt x="141" y="96"/>
                </a:lnTo>
                <a:lnTo>
                  <a:pt x="144" y="96"/>
                </a:lnTo>
                <a:lnTo>
                  <a:pt x="155" y="102"/>
                </a:lnTo>
                <a:lnTo>
                  <a:pt x="149" y="90"/>
                </a:lnTo>
                <a:lnTo>
                  <a:pt x="150" y="87"/>
                </a:lnTo>
                <a:lnTo>
                  <a:pt x="154" y="86"/>
                </a:lnTo>
                <a:lnTo>
                  <a:pt x="144" y="77"/>
                </a:lnTo>
                <a:lnTo>
                  <a:pt x="141" y="75"/>
                </a:lnTo>
                <a:lnTo>
                  <a:pt x="138" y="70"/>
                </a:lnTo>
                <a:lnTo>
                  <a:pt x="136" y="66"/>
                </a:lnTo>
                <a:lnTo>
                  <a:pt x="137" y="62"/>
                </a:lnTo>
                <a:lnTo>
                  <a:pt x="140" y="61"/>
                </a:lnTo>
                <a:lnTo>
                  <a:pt x="143" y="63"/>
                </a:lnTo>
                <a:lnTo>
                  <a:pt x="146" y="69"/>
                </a:lnTo>
                <a:lnTo>
                  <a:pt x="148" y="64"/>
                </a:lnTo>
                <a:lnTo>
                  <a:pt x="157" y="68"/>
                </a:lnTo>
                <a:lnTo>
                  <a:pt x="150" y="58"/>
                </a:lnTo>
                <a:lnTo>
                  <a:pt x="154" y="55"/>
                </a:lnTo>
                <a:lnTo>
                  <a:pt x="148" y="52"/>
                </a:lnTo>
                <a:lnTo>
                  <a:pt x="144" y="48"/>
                </a:lnTo>
                <a:lnTo>
                  <a:pt x="143" y="42"/>
                </a:lnTo>
                <a:lnTo>
                  <a:pt x="142" y="34"/>
                </a:lnTo>
                <a:lnTo>
                  <a:pt x="139" y="28"/>
                </a:lnTo>
                <a:lnTo>
                  <a:pt x="144" y="18"/>
                </a:lnTo>
                <a:lnTo>
                  <a:pt x="153" y="13"/>
                </a:lnTo>
                <a:lnTo>
                  <a:pt x="157" y="1"/>
                </a:lnTo>
                <a:lnTo>
                  <a:pt x="153" y="0"/>
                </a:lnTo>
              </a:path>
            </a:pathLst>
          </a:custGeom>
          <a:solidFill>
            <a:srgbClr val="E07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6800850" y="1028073"/>
            <a:ext cx="303212" cy="227012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168"/>
                </a:moveTo>
                <a:lnTo>
                  <a:pt x="9" y="157"/>
                </a:lnTo>
                <a:lnTo>
                  <a:pt x="16" y="152"/>
                </a:lnTo>
                <a:lnTo>
                  <a:pt x="20" y="144"/>
                </a:lnTo>
                <a:lnTo>
                  <a:pt x="26" y="145"/>
                </a:lnTo>
                <a:lnTo>
                  <a:pt x="32" y="147"/>
                </a:lnTo>
                <a:lnTo>
                  <a:pt x="39" y="147"/>
                </a:lnTo>
                <a:lnTo>
                  <a:pt x="46" y="149"/>
                </a:lnTo>
                <a:lnTo>
                  <a:pt x="54" y="154"/>
                </a:lnTo>
                <a:lnTo>
                  <a:pt x="54" y="149"/>
                </a:lnTo>
                <a:lnTo>
                  <a:pt x="66" y="151"/>
                </a:lnTo>
                <a:lnTo>
                  <a:pt x="58" y="145"/>
                </a:lnTo>
                <a:lnTo>
                  <a:pt x="59" y="140"/>
                </a:lnTo>
                <a:lnTo>
                  <a:pt x="53" y="142"/>
                </a:lnTo>
                <a:lnTo>
                  <a:pt x="49" y="140"/>
                </a:lnTo>
                <a:lnTo>
                  <a:pt x="49" y="137"/>
                </a:lnTo>
                <a:lnTo>
                  <a:pt x="52" y="136"/>
                </a:lnTo>
                <a:lnTo>
                  <a:pt x="63" y="138"/>
                </a:lnTo>
                <a:lnTo>
                  <a:pt x="78" y="145"/>
                </a:lnTo>
                <a:lnTo>
                  <a:pt x="76" y="139"/>
                </a:lnTo>
                <a:lnTo>
                  <a:pt x="83" y="139"/>
                </a:lnTo>
                <a:lnTo>
                  <a:pt x="95" y="139"/>
                </a:lnTo>
                <a:lnTo>
                  <a:pt x="80" y="132"/>
                </a:lnTo>
                <a:lnTo>
                  <a:pt x="83" y="128"/>
                </a:lnTo>
                <a:lnTo>
                  <a:pt x="76" y="127"/>
                </a:lnTo>
                <a:lnTo>
                  <a:pt x="73" y="126"/>
                </a:lnTo>
                <a:lnTo>
                  <a:pt x="72" y="124"/>
                </a:lnTo>
                <a:lnTo>
                  <a:pt x="74" y="121"/>
                </a:lnTo>
                <a:lnTo>
                  <a:pt x="79" y="120"/>
                </a:lnTo>
                <a:lnTo>
                  <a:pt x="86" y="121"/>
                </a:lnTo>
                <a:lnTo>
                  <a:pt x="93" y="123"/>
                </a:lnTo>
                <a:lnTo>
                  <a:pt x="104" y="126"/>
                </a:lnTo>
                <a:lnTo>
                  <a:pt x="112" y="130"/>
                </a:lnTo>
                <a:lnTo>
                  <a:pt x="118" y="132"/>
                </a:lnTo>
                <a:lnTo>
                  <a:pt x="113" y="126"/>
                </a:lnTo>
                <a:lnTo>
                  <a:pt x="114" y="124"/>
                </a:lnTo>
                <a:lnTo>
                  <a:pt x="116" y="122"/>
                </a:lnTo>
                <a:lnTo>
                  <a:pt x="118" y="122"/>
                </a:lnTo>
                <a:lnTo>
                  <a:pt x="121" y="123"/>
                </a:lnTo>
                <a:lnTo>
                  <a:pt x="128" y="126"/>
                </a:lnTo>
                <a:lnTo>
                  <a:pt x="125" y="122"/>
                </a:lnTo>
                <a:lnTo>
                  <a:pt x="125" y="118"/>
                </a:lnTo>
                <a:lnTo>
                  <a:pt x="144" y="114"/>
                </a:lnTo>
                <a:lnTo>
                  <a:pt x="126" y="111"/>
                </a:lnTo>
                <a:lnTo>
                  <a:pt x="125" y="107"/>
                </a:lnTo>
                <a:lnTo>
                  <a:pt x="128" y="101"/>
                </a:lnTo>
                <a:lnTo>
                  <a:pt x="120" y="105"/>
                </a:lnTo>
                <a:lnTo>
                  <a:pt x="116" y="106"/>
                </a:lnTo>
                <a:lnTo>
                  <a:pt x="109" y="106"/>
                </a:lnTo>
                <a:lnTo>
                  <a:pt x="101" y="104"/>
                </a:lnTo>
                <a:lnTo>
                  <a:pt x="98" y="102"/>
                </a:lnTo>
                <a:lnTo>
                  <a:pt x="98" y="98"/>
                </a:lnTo>
                <a:lnTo>
                  <a:pt x="101" y="95"/>
                </a:lnTo>
                <a:lnTo>
                  <a:pt x="105" y="93"/>
                </a:lnTo>
                <a:lnTo>
                  <a:pt x="113" y="90"/>
                </a:lnTo>
                <a:lnTo>
                  <a:pt x="121" y="88"/>
                </a:lnTo>
                <a:lnTo>
                  <a:pt x="131" y="87"/>
                </a:lnTo>
                <a:lnTo>
                  <a:pt x="139" y="89"/>
                </a:lnTo>
                <a:lnTo>
                  <a:pt x="136" y="84"/>
                </a:lnTo>
                <a:lnTo>
                  <a:pt x="139" y="80"/>
                </a:lnTo>
                <a:lnTo>
                  <a:pt x="143" y="78"/>
                </a:lnTo>
                <a:lnTo>
                  <a:pt x="147" y="75"/>
                </a:lnTo>
                <a:lnTo>
                  <a:pt x="158" y="71"/>
                </a:lnTo>
                <a:lnTo>
                  <a:pt x="139" y="68"/>
                </a:lnTo>
                <a:lnTo>
                  <a:pt x="136" y="65"/>
                </a:lnTo>
                <a:lnTo>
                  <a:pt x="136" y="61"/>
                </a:lnTo>
                <a:lnTo>
                  <a:pt x="132" y="64"/>
                </a:lnTo>
                <a:lnTo>
                  <a:pt x="129" y="65"/>
                </a:lnTo>
                <a:lnTo>
                  <a:pt x="124" y="65"/>
                </a:lnTo>
                <a:lnTo>
                  <a:pt x="120" y="64"/>
                </a:lnTo>
                <a:lnTo>
                  <a:pt x="119" y="61"/>
                </a:lnTo>
                <a:lnTo>
                  <a:pt x="120" y="57"/>
                </a:lnTo>
                <a:lnTo>
                  <a:pt x="123" y="55"/>
                </a:lnTo>
                <a:lnTo>
                  <a:pt x="128" y="53"/>
                </a:lnTo>
                <a:lnTo>
                  <a:pt x="133" y="51"/>
                </a:lnTo>
                <a:lnTo>
                  <a:pt x="140" y="49"/>
                </a:lnTo>
                <a:lnTo>
                  <a:pt x="147" y="47"/>
                </a:lnTo>
                <a:lnTo>
                  <a:pt x="143" y="45"/>
                </a:lnTo>
                <a:lnTo>
                  <a:pt x="157" y="39"/>
                </a:lnTo>
                <a:lnTo>
                  <a:pt x="140" y="39"/>
                </a:lnTo>
                <a:lnTo>
                  <a:pt x="136" y="38"/>
                </a:lnTo>
                <a:lnTo>
                  <a:pt x="135" y="36"/>
                </a:lnTo>
                <a:lnTo>
                  <a:pt x="146" y="24"/>
                </a:lnTo>
                <a:lnTo>
                  <a:pt x="141" y="24"/>
                </a:lnTo>
                <a:lnTo>
                  <a:pt x="141" y="20"/>
                </a:lnTo>
                <a:lnTo>
                  <a:pt x="143" y="14"/>
                </a:lnTo>
                <a:lnTo>
                  <a:pt x="145" y="8"/>
                </a:lnTo>
                <a:lnTo>
                  <a:pt x="141" y="11"/>
                </a:lnTo>
                <a:lnTo>
                  <a:pt x="135" y="14"/>
                </a:lnTo>
                <a:lnTo>
                  <a:pt x="131" y="14"/>
                </a:lnTo>
                <a:lnTo>
                  <a:pt x="130" y="9"/>
                </a:lnTo>
                <a:lnTo>
                  <a:pt x="123" y="16"/>
                </a:lnTo>
                <a:lnTo>
                  <a:pt x="121" y="19"/>
                </a:lnTo>
                <a:lnTo>
                  <a:pt x="118" y="21"/>
                </a:lnTo>
                <a:lnTo>
                  <a:pt x="114" y="20"/>
                </a:lnTo>
                <a:lnTo>
                  <a:pt x="112" y="16"/>
                </a:lnTo>
                <a:lnTo>
                  <a:pt x="112" y="14"/>
                </a:lnTo>
                <a:lnTo>
                  <a:pt x="112" y="3"/>
                </a:lnTo>
                <a:lnTo>
                  <a:pt x="102" y="15"/>
                </a:lnTo>
                <a:lnTo>
                  <a:pt x="100" y="12"/>
                </a:lnTo>
                <a:lnTo>
                  <a:pt x="96" y="28"/>
                </a:lnTo>
                <a:lnTo>
                  <a:pt x="92" y="34"/>
                </a:lnTo>
                <a:lnTo>
                  <a:pt x="89" y="36"/>
                </a:lnTo>
                <a:lnTo>
                  <a:pt x="87" y="37"/>
                </a:lnTo>
                <a:lnTo>
                  <a:pt x="85" y="36"/>
                </a:lnTo>
                <a:lnTo>
                  <a:pt x="83" y="35"/>
                </a:lnTo>
                <a:lnTo>
                  <a:pt x="82" y="31"/>
                </a:lnTo>
                <a:lnTo>
                  <a:pt x="82" y="25"/>
                </a:lnTo>
                <a:lnTo>
                  <a:pt x="84" y="16"/>
                </a:lnTo>
                <a:lnTo>
                  <a:pt x="79" y="16"/>
                </a:lnTo>
                <a:lnTo>
                  <a:pt x="76" y="14"/>
                </a:lnTo>
                <a:lnTo>
                  <a:pt x="71" y="0"/>
                </a:lnTo>
                <a:lnTo>
                  <a:pt x="69" y="14"/>
                </a:lnTo>
                <a:lnTo>
                  <a:pt x="67" y="17"/>
                </a:lnTo>
                <a:lnTo>
                  <a:pt x="64" y="20"/>
                </a:lnTo>
                <a:lnTo>
                  <a:pt x="59" y="17"/>
                </a:lnTo>
                <a:lnTo>
                  <a:pt x="63" y="30"/>
                </a:lnTo>
                <a:lnTo>
                  <a:pt x="65" y="41"/>
                </a:lnTo>
                <a:lnTo>
                  <a:pt x="64" y="49"/>
                </a:lnTo>
                <a:lnTo>
                  <a:pt x="63" y="55"/>
                </a:lnTo>
                <a:lnTo>
                  <a:pt x="61" y="58"/>
                </a:lnTo>
                <a:lnTo>
                  <a:pt x="57" y="59"/>
                </a:lnTo>
                <a:lnTo>
                  <a:pt x="54" y="56"/>
                </a:lnTo>
                <a:lnTo>
                  <a:pt x="52" y="51"/>
                </a:lnTo>
                <a:lnTo>
                  <a:pt x="51" y="43"/>
                </a:lnTo>
                <a:lnTo>
                  <a:pt x="46" y="47"/>
                </a:lnTo>
                <a:lnTo>
                  <a:pt x="37" y="35"/>
                </a:lnTo>
                <a:lnTo>
                  <a:pt x="40" y="51"/>
                </a:lnTo>
                <a:lnTo>
                  <a:pt x="34" y="50"/>
                </a:lnTo>
                <a:lnTo>
                  <a:pt x="38" y="60"/>
                </a:lnTo>
                <a:lnTo>
                  <a:pt x="40" y="67"/>
                </a:lnTo>
                <a:lnTo>
                  <a:pt x="41" y="72"/>
                </a:lnTo>
                <a:lnTo>
                  <a:pt x="42" y="80"/>
                </a:lnTo>
                <a:lnTo>
                  <a:pt x="41" y="85"/>
                </a:lnTo>
                <a:lnTo>
                  <a:pt x="39" y="87"/>
                </a:lnTo>
                <a:lnTo>
                  <a:pt x="36" y="88"/>
                </a:lnTo>
                <a:lnTo>
                  <a:pt x="32" y="87"/>
                </a:lnTo>
                <a:lnTo>
                  <a:pt x="30" y="84"/>
                </a:lnTo>
                <a:lnTo>
                  <a:pt x="27" y="80"/>
                </a:lnTo>
                <a:lnTo>
                  <a:pt x="23" y="75"/>
                </a:lnTo>
                <a:lnTo>
                  <a:pt x="18" y="69"/>
                </a:lnTo>
                <a:lnTo>
                  <a:pt x="16" y="72"/>
                </a:lnTo>
                <a:lnTo>
                  <a:pt x="13" y="72"/>
                </a:lnTo>
                <a:lnTo>
                  <a:pt x="3" y="65"/>
                </a:lnTo>
                <a:lnTo>
                  <a:pt x="9" y="78"/>
                </a:lnTo>
                <a:lnTo>
                  <a:pt x="8" y="81"/>
                </a:lnTo>
                <a:lnTo>
                  <a:pt x="3" y="82"/>
                </a:lnTo>
                <a:lnTo>
                  <a:pt x="13" y="90"/>
                </a:lnTo>
                <a:lnTo>
                  <a:pt x="16" y="93"/>
                </a:lnTo>
                <a:lnTo>
                  <a:pt x="19" y="97"/>
                </a:lnTo>
                <a:lnTo>
                  <a:pt x="22" y="102"/>
                </a:lnTo>
                <a:lnTo>
                  <a:pt x="21" y="105"/>
                </a:lnTo>
                <a:lnTo>
                  <a:pt x="17" y="107"/>
                </a:lnTo>
                <a:lnTo>
                  <a:pt x="15" y="105"/>
                </a:lnTo>
                <a:lnTo>
                  <a:pt x="12" y="99"/>
                </a:lnTo>
                <a:lnTo>
                  <a:pt x="10" y="104"/>
                </a:lnTo>
                <a:lnTo>
                  <a:pt x="0" y="99"/>
                </a:lnTo>
                <a:lnTo>
                  <a:pt x="8" y="110"/>
                </a:lnTo>
                <a:lnTo>
                  <a:pt x="3" y="113"/>
                </a:lnTo>
                <a:lnTo>
                  <a:pt x="10" y="116"/>
                </a:lnTo>
                <a:lnTo>
                  <a:pt x="13" y="120"/>
                </a:lnTo>
                <a:lnTo>
                  <a:pt x="14" y="126"/>
                </a:lnTo>
                <a:lnTo>
                  <a:pt x="16" y="134"/>
                </a:lnTo>
                <a:lnTo>
                  <a:pt x="18" y="139"/>
                </a:lnTo>
                <a:lnTo>
                  <a:pt x="13" y="149"/>
                </a:lnTo>
                <a:lnTo>
                  <a:pt x="5" y="155"/>
                </a:lnTo>
                <a:lnTo>
                  <a:pt x="1" y="167"/>
                </a:lnTo>
                <a:lnTo>
                  <a:pt x="4" y="168"/>
                </a:lnTo>
              </a:path>
            </a:pathLst>
          </a:custGeom>
          <a:solidFill>
            <a:srgbClr val="804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732462" y="1988510"/>
            <a:ext cx="301625" cy="227013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0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153" y="168"/>
                </a:moveTo>
                <a:lnTo>
                  <a:pt x="148" y="157"/>
                </a:lnTo>
                <a:lnTo>
                  <a:pt x="142" y="153"/>
                </a:lnTo>
                <a:lnTo>
                  <a:pt x="137" y="144"/>
                </a:lnTo>
                <a:lnTo>
                  <a:pt x="131" y="145"/>
                </a:lnTo>
                <a:lnTo>
                  <a:pt x="126" y="147"/>
                </a:lnTo>
                <a:lnTo>
                  <a:pt x="119" y="147"/>
                </a:lnTo>
                <a:lnTo>
                  <a:pt x="112" y="149"/>
                </a:lnTo>
                <a:lnTo>
                  <a:pt x="103" y="154"/>
                </a:lnTo>
                <a:lnTo>
                  <a:pt x="103" y="150"/>
                </a:lnTo>
                <a:lnTo>
                  <a:pt x="92" y="151"/>
                </a:lnTo>
                <a:lnTo>
                  <a:pt x="100" y="145"/>
                </a:lnTo>
                <a:lnTo>
                  <a:pt x="99" y="141"/>
                </a:lnTo>
                <a:lnTo>
                  <a:pt x="104" y="142"/>
                </a:lnTo>
                <a:lnTo>
                  <a:pt x="108" y="140"/>
                </a:lnTo>
                <a:lnTo>
                  <a:pt x="109" y="138"/>
                </a:lnTo>
                <a:lnTo>
                  <a:pt x="106" y="136"/>
                </a:lnTo>
                <a:lnTo>
                  <a:pt x="95" y="139"/>
                </a:lnTo>
                <a:lnTo>
                  <a:pt x="80" y="145"/>
                </a:lnTo>
                <a:lnTo>
                  <a:pt x="82" y="140"/>
                </a:lnTo>
                <a:lnTo>
                  <a:pt x="75" y="139"/>
                </a:lnTo>
                <a:lnTo>
                  <a:pt x="63" y="140"/>
                </a:lnTo>
                <a:lnTo>
                  <a:pt x="77" y="132"/>
                </a:lnTo>
                <a:lnTo>
                  <a:pt x="74" y="128"/>
                </a:lnTo>
                <a:lnTo>
                  <a:pt x="82" y="127"/>
                </a:lnTo>
                <a:lnTo>
                  <a:pt x="85" y="126"/>
                </a:lnTo>
                <a:lnTo>
                  <a:pt x="86" y="124"/>
                </a:lnTo>
                <a:lnTo>
                  <a:pt x="84" y="121"/>
                </a:lnTo>
                <a:lnTo>
                  <a:pt x="79" y="120"/>
                </a:lnTo>
                <a:lnTo>
                  <a:pt x="72" y="121"/>
                </a:lnTo>
                <a:lnTo>
                  <a:pt x="64" y="123"/>
                </a:lnTo>
                <a:lnTo>
                  <a:pt x="53" y="126"/>
                </a:lnTo>
                <a:lnTo>
                  <a:pt x="46" y="130"/>
                </a:lnTo>
                <a:lnTo>
                  <a:pt x="40" y="132"/>
                </a:lnTo>
                <a:lnTo>
                  <a:pt x="45" y="126"/>
                </a:lnTo>
                <a:lnTo>
                  <a:pt x="44" y="124"/>
                </a:lnTo>
                <a:lnTo>
                  <a:pt x="42" y="122"/>
                </a:lnTo>
                <a:lnTo>
                  <a:pt x="40" y="122"/>
                </a:lnTo>
                <a:lnTo>
                  <a:pt x="37" y="123"/>
                </a:lnTo>
                <a:lnTo>
                  <a:pt x="30" y="126"/>
                </a:lnTo>
                <a:lnTo>
                  <a:pt x="32" y="122"/>
                </a:lnTo>
                <a:lnTo>
                  <a:pt x="33" y="118"/>
                </a:lnTo>
                <a:lnTo>
                  <a:pt x="13" y="115"/>
                </a:lnTo>
                <a:lnTo>
                  <a:pt x="32" y="111"/>
                </a:lnTo>
                <a:lnTo>
                  <a:pt x="33" y="107"/>
                </a:lnTo>
                <a:lnTo>
                  <a:pt x="30" y="101"/>
                </a:lnTo>
                <a:lnTo>
                  <a:pt x="38" y="105"/>
                </a:lnTo>
                <a:lnTo>
                  <a:pt x="42" y="106"/>
                </a:lnTo>
                <a:lnTo>
                  <a:pt x="49" y="106"/>
                </a:lnTo>
                <a:lnTo>
                  <a:pt x="56" y="104"/>
                </a:lnTo>
                <a:lnTo>
                  <a:pt x="60" y="102"/>
                </a:lnTo>
                <a:lnTo>
                  <a:pt x="60" y="99"/>
                </a:lnTo>
                <a:lnTo>
                  <a:pt x="56" y="96"/>
                </a:lnTo>
                <a:lnTo>
                  <a:pt x="53" y="93"/>
                </a:lnTo>
                <a:lnTo>
                  <a:pt x="45" y="90"/>
                </a:lnTo>
                <a:lnTo>
                  <a:pt x="37" y="88"/>
                </a:lnTo>
                <a:lnTo>
                  <a:pt x="26" y="87"/>
                </a:lnTo>
                <a:lnTo>
                  <a:pt x="18" y="89"/>
                </a:lnTo>
                <a:lnTo>
                  <a:pt x="21" y="84"/>
                </a:lnTo>
                <a:lnTo>
                  <a:pt x="18" y="80"/>
                </a:lnTo>
                <a:lnTo>
                  <a:pt x="14" y="78"/>
                </a:lnTo>
                <a:lnTo>
                  <a:pt x="10" y="75"/>
                </a:lnTo>
                <a:lnTo>
                  <a:pt x="0" y="72"/>
                </a:lnTo>
                <a:lnTo>
                  <a:pt x="18" y="68"/>
                </a:lnTo>
                <a:lnTo>
                  <a:pt x="21" y="65"/>
                </a:lnTo>
                <a:lnTo>
                  <a:pt x="21" y="61"/>
                </a:lnTo>
                <a:lnTo>
                  <a:pt x="25" y="64"/>
                </a:lnTo>
                <a:lnTo>
                  <a:pt x="28" y="66"/>
                </a:lnTo>
                <a:lnTo>
                  <a:pt x="33" y="65"/>
                </a:lnTo>
                <a:lnTo>
                  <a:pt x="38" y="64"/>
                </a:lnTo>
                <a:lnTo>
                  <a:pt x="39" y="61"/>
                </a:lnTo>
                <a:lnTo>
                  <a:pt x="38" y="58"/>
                </a:lnTo>
                <a:lnTo>
                  <a:pt x="34" y="55"/>
                </a:lnTo>
                <a:lnTo>
                  <a:pt x="29" y="53"/>
                </a:lnTo>
                <a:lnTo>
                  <a:pt x="24" y="51"/>
                </a:lnTo>
                <a:lnTo>
                  <a:pt x="17" y="49"/>
                </a:lnTo>
                <a:lnTo>
                  <a:pt x="11" y="47"/>
                </a:lnTo>
                <a:lnTo>
                  <a:pt x="14" y="45"/>
                </a:lnTo>
                <a:lnTo>
                  <a:pt x="1" y="39"/>
                </a:lnTo>
                <a:lnTo>
                  <a:pt x="18" y="39"/>
                </a:lnTo>
                <a:lnTo>
                  <a:pt x="21" y="38"/>
                </a:lnTo>
                <a:lnTo>
                  <a:pt x="22" y="36"/>
                </a:lnTo>
                <a:lnTo>
                  <a:pt x="11" y="24"/>
                </a:lnTo>
                <a:lnTo>
                  <a:pt x="17" y="25"/>
                </a:lnTo>
                <a:lnTo>
                  <a:pt x="17" y="20"/>
                </a:lnTo>
                <a:lnTo>
                  <a:pt x="15" y="14"/>
                </a:lnTo>
                <a:lnTo>
                  <a:pt x="12" y="8"/>
                </a:lnTo>
                <a:lnTo>
                  <a:pt x="16" y="12"/>
                </a:lnTo>
                <a:lnTo>
                  <a:pt x="23" y="14"/>
                </a:lnTo>
                <a:lnTo>
                  <a:pt x="27" y="14"/>
                </a:lnTo>
                <a:lnTo>
                  <a:pt x="28" y="9"/>
                </a:lnTo>
                <a:lnTo>
                  <a:pt x="35" y="16"/>
                </a:lnTo>
                <a:lnTo>
                  <a:pt x="37" y="19"/>
                </a:lnTo>
                <a:lnTo>
                  <a:pt x="40" y="21"/>
                </a:lnTo>
                <a:lnTo>
                  <a:pt x="44" y="20"/>
                </a:lnTo>
                <a:lnTo>
                  <a:pt x="46" y="17"/>
                </a:lnTo>
                <a:lnTo>
                  <a:pt x="46" y="14"/>
                </a:lnTo>
                <a:lnTo>
                  <a:pt x="46" y="3"/>
                </a:lnTo>
                <a:lnTo>
                  <a:pt x="56" y="16"/>
                </a:lnTo>
                <a:lnTo>
                  <a:pt x="58" y="12"/>
                </a:lnTo>
                <a:lnTo>
                  <a:pt x="62" y="28"/>
                </a:lnTo>
                <a:lnTo>
                  <a:pt x="65" y="34"/>
                </a:lnTo>
                <a:lnTo>
                  <a:pt x="68" y="36"/>
                </a:lnTo>
                <a:lnTo>
                  <a:pt x="71" y="37"/>
                </a:lnTo>
                <a:lnTo>
                  <a:pt x="73" y="36"/>
                </a:lnTo>
                <a:lnTo>
                  <a:pt x="74" y="35"/>
                </a:lnTo>
                <a:lnTo>
                  <a:pt x="76" y="31"/>
                </a:lnTo>
                <a:lnTo>
                  <a:pt x="76" y="25"/>
                </a:lnTo>
                <a:lnTo>
                  <a:pt x="74" y="17"/>
                </a:lnTo>
                <a:lnTo>
                  <a:pt x="79" y="17"/>
                </a:lnTo>
                <a:lnTo>
                  <a:pt x="82" y="14"/>
                </a:lnTo>
                <a:lnTo>
                  <a:pt x="87" y="0"/>
                </a:lnTo>
                <a:lnTo>
                  <a:pt x="89" y="14"/>
                </a:lnTo>
                <a:lnTo>
                  <a:pt x="91" y="18"/>
                </a:lnTo>
                <a:lnTo>
                  <a:pt x="93" y="20"/>
                </a:lnTo>
                <a:lnTo>
                  <a:pt x="98" y="18"/>
                </a:lnTo>
                <a:lnTo>
                  <a:pt x="95" y="31"/>
                </a:lnTo>
                <a:lnTo>
                  <a:pt x="93" y="41"/>
                </a:lnTo>
                <a:lnTo>
                  <a:pt x="93" y="49"/>
                </a:lnTo>
                <a:lnTo>
                  <a:pt x="94" y="55"/>
                </a:lnTo>
                <a:lnTo>
                  <a:pt x="97" y="59"/>
                </a:lnTo>
                <a:lnTo>
                  <a:pt x="100" y="60"/>
                </a:lnTo>
                <a:lnTo>
                  <a:pt x="104" y="57"/>
                </a:lnTo>
                <a:lnTo>
                  <a:pt x="105" y="52"/>
                </a:lnTo>
                <a:lnTo>
                  <a:pt x="107" y="43"/>
                </a:lnTo>
                <a:lnTo>
                  <a:pt x="112" y="47"/>
                </a:lnTo>
                <a:lnTo>
                  <a:pt x="120" y="35"/>
                </a:lnTo>
                <a:lnTo>
                  <a:pt x="118" y="52"/>
                </a:lnTo>
                <a:lnTo>
                  <a:pt x="124" y="50"/>
                </a:lnTo>
                <a:lnTo>
                  <a:pt x="119" y="60"/>
                </a:lnTo>
                <a:lnTo>
                  <a:pt x="118" y="68"/>
                </a:lnTo>
                <a:lnTo>
                  <a:pt x="116" y="73"/>
                </a:lnTo>
                <a:lnTo>
                  <a:pt x="116" y="80"/>
                </a:lnTo>
                <a:lnTo>
                  <a:pt x="117" y="85"/>
                </a:lnTo>
                <a:lnTo>
                  <a:pt x="119" y="87"/>
                </a:lnTo>
                <a:lnTo>
                  <a:pt x="122" y="88"/>
                </a:lnTo>
                <a:lnTo>
                  <a:pt x="126" y="87"/>
                </a:lnTo>
                <a:lnTo>
                  <a:pt x="128" y="84"/>
                </a:lnTo>
                <a:lnTo>
                  <a:pt x="131" y="80"/>
                </a:lnTo>
                <a:lnTo>
                  <a:pt x="135" y="75"/>
                </a:lnTo>
                <a:lnTo>
                  <a:pt x="139" y="69"/>
                </a:lnTo>
                <a:lnTo>
                  <a:pt x="141" y="72"/>
                </a:lnTo>
                <a:lnTo>
                  <a:pt x="144" y="72"/>
                </a:lnTo>
                <a:lnTo>
                  <a:pt x="155" y="66"/>
                </a:lnTo>
                <a:lnTo>
                  <a:pt x="148" y="78"/>
                </a:lnTo>
                <a:lnTo>
                  <a:pt x="150" y="81"/>
                </a:lnTo>
                <a:lnTo>
                  <a:pt x="154" y="82"/>
                </a:lnTo>
                <a:lnTo>
                  <a:pt x="144" y="90"/>
                </a:lnTo>
                <a:lnTo>
                  <a:pt x="141" y="93"/>
                </a:lnTo>
                <a:lnTo>
                  <a:pt x="138" y="98"/>
                </a:lnTo>
                <a:lnTo>
                  <a:pt x="136" y="102"/>
                </a:lnTo>
                <a:lnTo>
                  <a:pt x="137" y="105"/>
                </a:lnTo>
                <a:lnTo>
                  <a:pt x="140" y="107"/>
                </a:lnTo>
                <a:lnTo>
                  <a:pt x="143" y="105"/>
                </a:lnTo>
                <a:lnTo>
                  <a:pt x="145" y="99"/>
                </a:lnTo>
                <a:lnTo>
                  <a:pt x="147" y="104"/>
                </a:lnTo>
                <a:lnTo>
                  <a:pt x="157" y="100"/>
                </a:lnTo>
                <a:lnTo>
                  <a:pt x="150" y="110"/>
                </a:lnTo>
                <a:lnTo>
                  <a:pt x="154" y="113"/>
                </a:lnTo>
                <a:lnTo>
                  <a:pt x="148" y="116"/>
                </a:lnTo>
                <a:lnTo>
                  <a:pt x="144" y="120"/>
                </a:lnTo>
                <a:lnTo>
                  <a:pt x="143" y="126"/>
                </a:lnTo>
                <a:lnTo>
                  <a:pt x="142" y="134"/>
                </a:lnTo>
                <a:lnTo>
                  <a:pt x="139" y="140"/>
                </a:lnTo>
                <a:lnTo>
                  <a:pt x="144" y="150"/>
                </a:lnTo>
                <a:lnTo>
                  <a:pt x="153" y="155"/>
                </a:lnTo>
                <a:lnTo>
                  <a:pt x="157" y="167"/>
                </a:lnTo>
                <a:lnTo>
                  <a:pt x="153" y="168"/>
                </a:lnTo>
              </a:path>
            </a:pathLst>
          </a:custGeom>
          <a:solidFill>
            <a:srgbClr val="60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5494337" y="1170948"/>
            <a:ext cx="301625" cy="227012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0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154" y="168"/>
                </a:moveTo>
                <a:lnTo>
                  <a:pt x="149" y="157"/>
                </a:lnTo>
                <a:lnTo>
                  <a:pt x="142" y="153"/>
                </a:lnTo>
                <a:lnTo>
                  <a:pt x="138" y="144"/>
                </a:lnTo>
                <a:lnTo>
                  <a:pt x="132" y="146"/>
                </a:lnTo>
                <a:lnTo>
                  <a:pt x="126" y="147"/>
                </a:lnTo>
                <a:lnTo>
                  <a:pt x="119" y="147"/>
                </a:lnTo>
                <a:lnTo>
                  <a:pt x="112" y="149"/>
                </a:lnTo>
                <a:lnTo>
                  <a:pt x="104" y="154"/>
                </a:lnTo>
                <a:lnTo>
                  <a:pt x="104" y="150"/>
                </a:lnTo>
                <a:lnTo>
                  <a:pt x="93" y="151"/>
                </a:lnTo>
                <a:lnTo>
                  <a:pt x="100" y="145"/>
                </a:lnTo>
                <a:lnTo>
                  <a:pt x="99" y="141"/>
                </a:lnTo>
                <a:lnTo>
                  <a:pt x="105" y="142"/>
                </a:lnTo>
                <a:lnTo>
                  <a:pt x="109" y="140"/>
                </a:lnTo>
                <a:lnTo>
                  <a:pt x="109" y="138"/>
                </a:lnTo>
                <a:lnTo>
                  <a:pt x="106" y="136"/>
                </a:lnTo>
                <a:lnTo>
                  <a:pt x="95" y="139"/>
                </a:lnTo>
                <a:lnTo>
                  <a:pt x="80" y="145"/>
                </a:lnTo>
                <a:lnTo>
                  <a:pt x="82" y="140"/>
                </a:lnTo>
                <a:lnTo>
                  <a:pt x="75" y="139"/>
                </a:lnTo>
                <a:lnTo>
                  <a:pt x="63" y="140"/>
                </a:lnTo>
                <a:lnTo>
                  <a:pt x="78" y="133"/>
                </a:lnTo>
                <a:lnTo>
                  <a:pt x="75" y="128"/>
                </a:lnTo>
                <a:lnTo>
                  <a:pt x="82" y="127"/>
                </a:lnTo>
                <a:lnTo>
                  <a:pt x="85" y="126"/>
                </a:lnTo>
                <a:lnTo>
                  <a:pt x="86" y="124"/>
                </a:lnTo>
                <a:lnTo>
                  <a:pt x="84" y="121"/>
                </a:lnTo>
                <a:lnTo>
                  <a:pt x="79" y="120"/>
                </a:lnTo>
                <a:lnTo>
                  <a:pt x="72" y="121"/>
                </a:lnTo>
                <a:lnTo>
                  <a:pt x="65" y="123"/>
                </a:lnTo>
                <a:lnTo>
                  <a:pt x="54" y="126"/>
                </a:lnTo>
                <a:lnTo>
                  <a:pt x="46" y="130"/>
                </a:lnTo>
                <a:lnTo>
                  <a:pt x="40" y="132"/>
                </a:lnTo>
                <a:lnTo>
                  <a:pt x="45" y="126"/>
                </a:lnTo>
                <a:lnTo>
                  <a:pt x="44" y="124"/>
                </a:lnTo>
                <a:lnTo>
                  <a:pt x="42" y="122"/>
                </a:lnTo>
                <a:lnTo>
                  <a:pt x="40" y="122"/>
                </a:lnTo>
                <a:lnTo>
                  <a:pt x="37" y="123"/>
                </a:lnTo>
                <a:lnTo>
                  <a:pt x="30" y="126"/>
                </a:lnTo>
                <a:lnTo>
                  <a:pt x="33" y="122"/>
                </a:lnTo>
                <a:lnTo>
                  <a:pt x="33" y="118"/>
                </a:lnTo>
                <a:lnTo>
                  <a:pt x="14" y="115"/>
                </a:lnTo>
                <a:lnTo>
                  <a:pt x="32" y="111"/>
                </a:lnTo>
                <a:lnTo>
                  <a:pt x="33" y="107"/>
                </a:lnTo>
                <a:lnTo>
                  <a:pt x="30" y="101"/>
                </a:lnTo>
                <a:lnTo>
                  <a:pt x="38" y="105"/>
                </a:lnTo>
                <a:lnTo>
                  <a:pt x="42" y="106"/>
                </a:lnTo>
                <a:lnTo>
                  <a:pt x="50" y="106"/>
                </a:lnTo>
                <a:lnTo>
                  <a:pt x="57" y="105"/>
                </a:lnTo>
                <a:lnTo>
                  <a:pt x="60" y="102"/>
                </a:lnTo>
                <a:lnTo>
                  <a:pt x="60" y="99"/>
                </a:lnTo>
                <a:lnTo>
                  <a:pt x="57" y="96"/>
                </a:lnTo>
                <a:lnTo>
                  <a:pt x="53" y="93"/>
                </a:lnTo>
                <a:lnTo>
                  <a:pt x="45" y="90"/>
                </a:lnTo>
                <a:lnTo>
                  <a:pt x="37" y="88"/>
                </a:lnTo>
                <a:lnTo>
                  <a:pt x="27" y="87"/>
                </a:lnTo>
                <a:lnTo>
                  <a:pt x="19" y="89"/>
                </a:lnTo>
                <a:lnTo>
                  <a:pt x="22" y="84"/>
                </a:lnTo>
                <a:lnTo>
                  <a:pt x="19" y="80"/>
                </a:lnTo>
                <a:lnTo>
                  <a:pt x="15" y="78"/>
                </a:lnTo>
                <a:lnTo>
                  <a:pt x="11" y="75"/>
                </a:lnTo>
                <a:lnTo>
                  <a:pt x="0" y="72"/>
                </a:lnTo>
                <a:lnTo>
                  <a:pt x="19" y="68"/>
                </a:lnTo>
                <a:lnTo>
                  <a:pt x="22" y="65"/>
                </a:lnTo>
                <a:lnTo>
                  <a:pt x="22" y="61"/>
                </a:lnTo>
                <a:lnTo>
                  <a:pt x="26" y="65"/>
                </a:lnTo>
                <a:lnTo>
                  <a:pt x="29" y="66"/>
                </a:lnTo>
                <a:lnTo>
                  <a:pt x="34" y="65"/>
                </a:lnTo>
                <a:lnTo>
                  <a:pt x="38" y="64"/>
                </a:lnTo>
                <a:lnTo>
                  <a:pt x="40" y="61"/>
                </a:lnTo>
                <a:lnTo>
                  <a:pt x="38" y="58"/>
                </a:lnTo>
                <a:lnTo>
                  <a:pt x="35" y="55"/>
                </a:lnTo>
                <a:lnTo>
                  <a:pt x="30" y="53"/>
                </a:lnTo>
                <a:lnTo>
                  <a:pt x="25" y="51"/>
                </a:lnTo>
                <a:lnTo>
                  <a:pt x="18" y="49"/>
                </a:lnTo>
                <a:lnTo>
                  <a:pt x="11" y="47"/>
                </a:lnTo>
                <a:lnTo>
                  <a:pt x="15" y="45"/>
                </a:lnTo>
                <a:lnTo>
                  <a:pt x="1" y="39"/>
                </a:lnTo>
                <a:lnTo>
                  <a:pt x="18" y="39"/>
                </a:lnTo>
                <a:lnTo>
                  <a:pt x="22" y="38"/>
                </a:lnTo>
                <a:lnTo>
                  <a:pt x="23" y="36"/>
                </a:lnTo>
                <a:lnTo>
                  <a:pt x="12" y="24"/>
                </a:lnTo>
                <a:lnTo>
                  <a:pt x="17" y="25"/>
                </a:lnTo>
                <a:lnTo>
                  <a:pt x="17" y="20"/>
                </a:lnTo>
                <a:lnTo>
                  <a:pt x="15" y="14"/>
                </a:lnTo>
                <a:lnTo>
                  <a:pt x="13" y="8"/>
                </a:lnTo>
                <a:lnTo>
                  <a:pt x="17" y="12"/>
                </a:lnTo>
                <a:lnTo>
                  <a:pt x="23" y="14"/>
                </a:lnTo>
                <a:lnTo>
                  <a:pt x="27" y="14"/>
                </a:lnTo>
                <a:lnTo>
                  <a:pt x="28" y="9"/>
                </a:lnTo>
                <a:lnTo>
                  <a:pt x="35" y="16"/>
                </a:lnTo>
                <a:lnTo>
                  <a:pt x="37" y="19"/>
                </a:lnTo>
                <a:lnTo>
                  <a:pt x="40" y="21"/>
                </a:lnTo>
                <a:lnTo>
                  <a:pt x="44" y="20"/>
                </a:lnTo>
                <a:lnTo>
                  <a:pt x="46" y="17"/>
                </a:lnTo>
                <a:lnTo>
                  <a:pt x="46" y="14"/>
                </a:lnTo>
                <a:lnTo>
                  <a:pt x="46" y="3"/>
                </a:lnTo>
                <a:lnTo>
                  <a:pt x="56" y="16"/>
                </a:lnTo>
                <a:lnTo>
                  <a:pt x="58" y="12"/>
                </a:lnTo>
                <a:lnTo>
                  <a:pt x="62" y="28"/>
                </a:lnTo>
                <a:lnTo>
                  <a:pt x="66" y="34"/>
                </a:lnTo>
                <a:lnTo>
                  <a:pt x="69" y="36"/>
                </a:lnTo>
                <a:lnTo>
                  <a:pt x="71" y="37"/>
                </a:lnTo>
                <a:lnTo>
                  <a:pt x="73" y="36"/>
                </a:lnTo>
                <a:lnTo>
                  <a:pt x="75" y="35"/>
                </a:lnTo>
                <a:lnTo>
                  <a:pt x="76" y="31"/>
                </a:lnTo>
                <a:lnTo>
                  <a:pt x="76" y="25"/>
                </a:lnTo>
                <a:lnTo>
                  <a:pt x="74" y="17"/>
                </a:lnTo>
                <a:lnTo>
                  <a:pt x="79" y="17"/>
                </a:lnTo>
                <a:lnTo>
                  <a:pt x="82" y="14"/>
                </a:lnTo>
                <a:lnTo>
                  <a:pt x="87" y="0"/>
                </a:lnTo>
                <a:lnTo>
                  <a:pt x="89" y="14"/>
                </a:lnTo>
                <a:lnTo>
                  <a:pt x="91" y="18"/>
                </a:lnTo>
                <a:lnTo>
                  <a:pt x="94" y="21"/>
                </a:lnTo>
                <a:lnTo>
                  <a:pt x="99" y="18"/>
                </a:lnTo>
                <a:lnTo>
                  <a:pt x="95" y="31"/>
                </a:lnTo>
                <a:lnTo>
                  <a:pt x="93" y="41"/>
                </a:lnTo>
                <a:lnTo>
                  <a:pt x="94" y="50"/>
                </a:lnTo>
                <a:lnTo>
                  <a:pt x="95" y="55"/>
                </a:lnTo>
                <a:lnTo>
                  <a:pt x="97" y="59"/>
                </a:lnTo>
                <a:lnTo>
                  <a:pt x="101" y="60"/>
                </a:lnTo>
                <a:lnTo>
                  <a:pt x="104" y="57"/>
                </a:lnTo>
                <a:lnTo>
                  <a:pt x="106" y="52"/>
                </a:lnTo>
                <a:lnTo>
                  <a:pt x="108" y="43"/>
                </a:lnTo>
                <a:lnTo>
                  <a:pt x="112" y="47"/>
                </a:lnTo>
                <a:lnTo>
                  <a:pt x="121" y="35"/>
                </a:lnTo>
                <a:lnTo>
                  <a:pt x="119" y="52"/>
                </a:lnTo>
                <a:lnTo>
                  <a:pt x="124" y="51"/>
                </a:lnTo>
                <a:lnTo>
                  <a:pt x="120" y="60"/>
                </a:lnTo>
                <a:lnTo>
                  <a:pt x="118" y="68"/>
                </a:lnTo>
                <a:lnTo>
                  <a:pt x="117" y="73"/>
                </a:lnTo>
                <a:lnTo>
                  <a:pt x="116" y="80"/>
                </a:lnTo>
                <a:lnTo>
                  <a:pt x="117" y="85"/>
                </a:lnTo>
                <a:lnTo>
                  <a:pt x="119" y="87"/>
                </a:lnTo>
                <a:lnTo>
                  <a:pt x="122" y="88"/>
                </a:lnTo>
                <a:lnTo>
                  <a:pt x="126" y="87"/>
                </a:lnTo>
                <a:lnTo>
                  <a:pt x="128" y="84"/>
                </a:lnTo>
                <a:lnTo>
                  <a:pt x="131" y="80"/>
                </a:lnTo>
                <a:lnTo>
                  <a:pt x="135" y="75"/>
                </a:lnTo>
                <a:lnTo>
                  <a:pt x="140" y="69"/>
                </a:lnTo>
                <a:lnTo>
                  <a:pt x="142" y="72"/>
                </a:lnTo>
                <a:lnTo>
                  <a:pt x="145" y="72"/>
                </a:lnTo>
                <a:lnTo>
                  <a:pt x="155" y="66"/>
                </a:lnTo>
                <a:lnTo>
                  <a:pt x="149" y="78"/>
                </a:lnTo>
                <a:lnTo>
                  <a:pt x="151" y="81"/>
                </a:lnTo>
                <a:lnTo>
                  <a:pt x="155" y="82"/>
                </a:lnTo>
                <a:lnTo>
                  <a:pt x="145" y="91"/>
                </a:lnTo>
                <a:lnTo>
                  <a:pt x="142" y="93"/>
                </a:lnTo>
                <a:lnTo>
                  <a:pt x="139" y="98"/>
                </a:lnTo>
                <a:lnTo>
                  <a:pt x="137" y="102"/>
                </a:lnTo>
                <a:lnTo>
                  <a:pt x="137" y="106"/>
                </a:lnTo>
                <a:lnTo>
                  <a:pt x="141" y="107"/>
                </a:lnTo>
                <a:lnTo>
                  <a:pt x="143" y="105"/>
                </a:lnTo>
                <a:lnTo>
                  <a:pt x="146" y="99"/>
                </a:lnTo>
                <a:lnTo>
                  <a:pt x="148" y="104"/>
                </a:lnTo>
                <a:lnTo>
                  <a:pt x="158" y="100"/>
                </a:lnTo>
                <a:lnTo>
                  <a:pt x="151" y="110"/>
                </a:lnTo>
                <a:lnTo>
                  <a:pt x="155" y="113"/>
                </a:lnTo>
                <a:lnTo>
                  <a:pt x="148" y="116"/>
                </a:lnTo>
                <a:lnTo>
                  <a:pt x="145" y="120"/>
                </a:lnTo>
                <a:lnTo>
                  <a:pt x="144" y="126"/>
                </a:lnTo>
                <a:lnTo>
                  <a:pt x="142" y="134"/>
                </a:lnTo>
                <a:lnTo>
                  <a:pt x="140" y="140"/>
                </a:lnTo>
                <a:lnTo>
                  <a:pt x="145" y="150"/>
                </a:lnTo>
                <a:lnTo>
                  <a:pt x="153" y="155"/>
                </a:lnTo>
                <a:lnTo>
                  <a:pt x="157" y="167"/>
                </a:lnTo>
                <a:lnTo>
                  <a:pt x="154" y="168"/>
                </a:lnTo>
              </a:path>
            </a:pathLst>
          </a:custGeom>
          <a:solidFill>
            <a:srgbClr val="804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8528050" y="1988510"/>
            <a:ext cx="301625" cy="227013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2147483647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4" y="0"/>
                </a:moveTo>
                <a:lnTo>
                  <a:pt x="9" y="11"/>
                </a:lnTo>
                <a:lnTo>
                  <a:pt x="15" y="15"/>
                </a:lnTo>
                <a:lnTo>
                  <a:pt x="20" y="24"/>
                </a:lnTo>
                <a:lnTo>
                  <a:pt x="26" y="22"/>
                </a:lnTo>
                <a:lnTo>
                  <a:pt x="31" y="21"/>
                </a:lnTo>
                <a:lnTo>
                  <a:pt x="39" y="21"/>
                </a:lnTo>
                <a:lnTo>
                  <a:pt x="46" y="19"/>
                </a:lnTo>
                <a:lnTo>
                  <a:pt x="54" y="14"/>
                </a:lnTo>
                <a:lnTo>
                  <a:pt x="54" y="18"/>
                </a:lnTo>
                <a:lnTo>
                  <a:pt x="65" y="17"/>
                </a:lnTo>
                <a:lnTo>
                  <a:pt x="57" y="23"/>
                </a:lnTo>
                <a:lnTo>
                  <a:pt x="58" y="27"/>
                </a:lnTo>
                <a:lnTo>
                  <a:pt x="53" y="26"/>
                </a:lnTo>
                <a:lnTo>
                  <a:pt x="49" y="28"/>
                </a:lnTo>
                <a:lnTo>
                  <a:pt x="49" y="30"/>
                </a:lnTo>
                <a:lnTo>
                  <a:pt x="51" y="32"/>
                </a:lnTo>
                <a:lnTo>
                  <a:pt x="63" y="29"/>
                </a:lnTo>
                <a:lnTo>
                  <a:pt x="78" y="23"/>
                </a:lnTo>
                <a:lnTo>
                  <a:pt x="76" y="28"/>
                </a:lnTo>
                <a:lnTo>
                  <a:pt x="83" y="29"/>
                </a:lnTo>
                <a:lnTo>
                  <a:pt x="94" y="28"/>
                </a:lnTo>
                <a:lnTo>
                  <a:pt x="80" y="35"/>
                </a:lnTo>
                <a:lnTo>
                  <a:pt x="83" y="40"/>
                </a:lnTo>
                <a:lnTo>
                  <a:pt x="76" y="41"/>
                </a:lnTo>
                <a:lnTo>
                  <a:pt x="72" y="42"/>
                </a:lnTo>
                <a:lnTo>
                  <a:pt x="72" y="44"/>
                </a:lnTo>
                <a:lnTo>
                  <a:pt x="74" y="47"/>
                </a:lnTo>
                <a:lnTo>
                  <a:pt x="79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2" y="38"/>
                </a:lnTo>
                <a:lnTo>
                  <a:pt x="118" y="36"/>
                </a:lnTo>
                <a:lnTo>
                  <a:pt x="113" y="42"/>
                </a:lnTo>
                <a:lnTo>
                  <a:pt x="113" y="44"/>
                </a:lnTo>
                <a:lnTo>
                  <a:pt x="115" y="46"/>
                </a:lnTo>
                <a:lnTo>
                  <a:pt x="118" y="46"/>
                </a:lnTo>
                <a:lnTo>
                  <a:pt x="121" y="45"/>
                </a:lnTo>
                <a:lnTo>
                  <a:pt x="128" y="42"/>
                </a:lnTo>
                <a:lnTo>
                  <a:pt x="125" y="46"/>
                </a:lnTo>
                <a:lnTo>
                  <a:pt x="125" y="50"/>
                </a:lnTo>
                <a:lnTo>
                  <a:pt x="144" y="53"/>
                </a:lnTo>
                <a:lnTo>
                  <a:pt x="126" y="57"/>
                </a:lnTo>
                <a:lnTo>
                  <a:pt x="125" y="61"/>
                </a:lnTo>
                <a:lnTo>
                  <a:pt x="128" y="67"/>
                </a:lnTo>
                <a:lnTo>
                  <a:pt x="120" y="63"/>
                </a:lnTo>
                <a:lnTo>
                  <a:pt x="115" y="62"/>
                </a:lnTo>
                <a:lnTo>
                  <a:pt x="108" y="62"/>
                </a:lnTo>
                <a:lnTo>
                  <a:pt x="101" y="63"/>
                </a:lnTo>
                <a:lnTo>
                  <a:pt x="97" y="66"/>
                </a:lnTo>
                <a:lnTo>
                  <a:pt x="97" y="69"/>
                </a:lnTo>
                <a:lnTo>
                  <a:pt x="101" y="72"/>
                </a:lnTo>
                <a:lnTo>
                  <a:pt x="105" y="75"/>
                </a:lnTo>
                <a:lnTo>
                  <a:pt x="112" y="78"/>
                </a:lnTo>
                <a:lnTo>
                  <a:pt x="121" y="80"/>
                </a:lnTo>
                <a:lnTo>
                  <a:pt x="131" y="81"/>
                </a:lnTo>
                <a:lnTo>
                  <a:pt x="139" y="79"/>
                </a:lnTo>
                <a:lnTo>
                  <a:pt x="136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7" y="96"/>
                </a:lnTo>
                <a:lnTo>
                  <a:pt x="139" y="100"/>
                </a:lnTo>
                <a:lnTo>
                  <a:pt x="136" y="103"/>
                </a:lnTo>
                <a:lnTo>
                  <a:pt x="136" y="107"/>
                </a:lnTo>
                <a:lnTo>
                  <a:pt x="132" y="103"/>
                </a:lnTo>
                <a:lnTo>
                  <a:pt x="129" y="102"/>
                </a:lnTo>
                <a:lnTo>
                  <a:pt x="124" y="103"/>
                </a:lnTo>
                <a:lnTo>
                  <a:pt x="120" y="104"/>
                </a:lnTo>
                <a:lnTo>
                  <a:pt x="118" y="107"/>
                </a:lnTo>
                <a:lnTo>
                  <a:pt x="120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6" y="121"/>
                </a:lnTo>
                <a:lnTo>
                  <a:pt x="143" y="123"/>
                </a:lnTo>
                <a:lnTo>
                  <a:pt x="157" y="129"/>
                </a:lnTo>
                <a:lnTo>
                  <a:pt x="139" y="129"/>
                </a:lnTo>
                <a:lnTo>
                  <a:pt x="136" y="130"/>
                </a:lnTo>
                <a:lnTo>
                  <a:pt x="135" y="132"/>
                </a:lnTo>
                <a:lnTo>
                  <a:pt x="146" y="144"/>
                </a:lnTo>
                <a:lnTo>
                  <a:pt x="140" y="143"/>
                </a:lnTo>
                <a:lnTo>
                  <a:pt x="140" y="148"/>
                </a:lnTo>
                <a:lnTo>
                  <a:pt x="142" y="154"/>
                </a:lnTo>
                <a:lnTo>
                  <a:pt x="145" y="160"/>
                </a:lnTo>
                <a:lnTo>
                  <a:pt x="141" y="156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3" y="152"/>
                </a:lnTo>
                <a:lnTo>
                  <a:pt x="121" y="149"/>
                </a:lnTo>
                <a:lnTo>
                  <a:pt x="117" y="147"/>
                </a:lnTo>
                <a:lnTo>
                  <a:pt x="113" y="148"/>
                </a:lnTo>
                <a:lnTo>
                  <a:pt x="111" y="151"/>
                </a:lnTo>
                <a:lnTo>
                  <a:pt x="111" y="154"/>
                </a:lnTo>
                <a:lnTo>
                  <a:pt x="111" y="165"/>
                </a:lnTo>
                <a:lnTo>
                  <a:pt x="101" y="152"/>
                </a:lnTo>
                <a:lnTo>
                  <a:pt x="99" y="156"/>
                </a:lnTo>
                <a:lnTo>
                  <a:pt x="95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2" y="137"/>
                </a:lnTo>
                <a:lnTo>
                  <a:pt x="82" y="143"/>
                </a:lnTo>
                <a:lnTo>
                  <a:pt x="84" y="151"/>
                </a:lnTo>
                <a:lnTo>
                  <a:pt x="79" y="151"/>
                </a:lnTo>
                <a:lnTo>
                  <a:pt x="76" y="154"/>
                </a:lnTo>
                <a:lnTo>
                  <a:pt x="70" y="168"/>
                </a:lnTo>
                <a:lnTo>
                  <a:pt x="68" y="154"/>
                </a:lnTo>
                <a:lnTo>
                  <a:pt x="67" y="150"/>
                </a:lnTo>
                <a:lnTo>
                  <a:pt x="64" y="147"/>
                </a:lnTo>
                <a:lnTo>
                  <a:pt x="59" y="150"/>
                </a:lnTo>
                <a:lnTo>
                  <a:pt x="63" y="137"/>
                </a:lnTo>
                <a:lnTo>
                  <a:pt x="65" y="127"/>
                </a:lnTo>
                <a:lnTo>
                  <a:pt x="64" y="118"/>
                </a:lnTo>
                <a:lnTo>
                  <a:pt x="63" y="113"/>
                </a:lnTo>
                <a:lnTo>
                  <a:pt x="60" y="109"/>
                </a:lnTo>
                <a:lnTo>
                  <a:pt x="57" y="108"/>
                </a:lnTo>
                <a:lnTo>
                  <a:pt x="53" y="111"/>
                </a:lnTo>
                <a:lnTo>
                  <a:pt x="52" y="116"/>
                </a:lnTo>
                <a:lnTo>
                  <a:pt x="50" y="125"/>
                </a:lnTo>
                <a:lnTo>
                  <a:pt x="46" y="121"/>
                </a:lnTo>
                <a:lnTo>
                  <a:pt x="37" y="133"/>
                </a:lnTo>
                <a:lnTo>
                  <a:pt x="39" y="116"/>
                </a:lnTo>
                <a:lnTo>
                  <a:pt x="34" y="117"/>
                </a:lnTo>
                <a:lnTo>
                  <a:pt x="38" y="108"/>
                </a:lnTo>
                <a:lnTo>
                  <a:pt x="40" y="100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9" y="81"/>
                </a:lnTo>
                <a:lnTo>
                  <a:pt x="36" y="80"/>
                </a:lnTo>
                <a:lnTo>
                  <a:pt x="32" y="81"/>
                </a:lnTo>
                <a:lnTo>
                  <a:pt x="29" y="84"/>
                </a:lnTo>
                <a:lnTo>
                  <a:pt x="26" y="88"/>
                </a:lnTo>
                <a:lnTo>
                  <a:pt x="22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2"/>
                </a:lnTo>
                <a:lnTo>
                  <a:pt x="9" y="90"/>
                </a:lnTo>
                <a:lnTo>
                  <a:pt x="7" y="87"/>
                </a:lnTo>
                <a:lnTo>
                  <a:pt x="3" y="86"/>
                </a:lnTo>
                <a:lnTo>
                  <a:pt x="13" y="77"/>
                </a:lnTo>
                <a:lnTo>
                  <a:pt x="16" y="75"/>
                </a:lnTo>
                <a:lnTo>
                  <a:pt x="19" y="70"/>
                </a:lnTo>
                <a:lnTo>
                  <a:pt x="21" y="66"/>
                </a:lnTo>
                <a:lnTo>
                  <a:pt x="21" y="62"/>
                </a:lnTo>
                <a:lnTo>
                  <a:pt x="17" y="61"/>
                </a:lnTo>
                <a:lnTo>
                  <a:pt x="14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7" y="58"/>
                </a:lnTo>
                <a:lnTo>
                  <a:pt x="3" y="55"/>
                </a:lnTo>
                <a:lnTo>
                  <a:pt x="9" y="52"/>
                </a:lnTo>
                <a:lnTo>
                  <a:pt x="13" y="48"/>
                </a:lnTo>
                <a:lnTo>
                  <a:pt x="14" y="42"/>
                </a:lnTo>
                <a:lnTo>
                  <a:pt x="15" y="34"/>
                </a:lnTo>
                <a:lnTo>
                  <a:pt x="18" y="28"/>
                </a:lnTo>
                <a:lnTo>
                  <a:pt x="13" y="18"/>
                </a:lnTo>
                <a:lnTo>
                  <a:pt x="5" y="13"/>
                </a:lnTo>
                <a:lnTo>
                  <a:pt x="0" y="1"/>
                </a:lnTo>
                <a:lnTo>
                  <a:pt x="4" y="0"/>
                </a:lnTo>
              </a:path>
            </a:pathLst>
          </a:custGeom>
          <a:solidFill>
            <a:srgbClr val="C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8013700" y="796298"/>
            <a:ext cx="303212" cy="227012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0"/>
                </a:moveTo>
                <a:lnTo>
                  <a:pt x="9" y="11"/>
                </a:lnTo>
                <a:lnTo>
                  <a:pt x="16" y="15"/>
                </a:lnTo>
                <a:lnTo>
                  <a:pt x="21" y="24"/>
                </a:lnTo>
                <a:lnTo>
                  <a:pt x="26" y="23"/>
                </a:lnTo>
                <a:lnTo>
                  <a:pt x="32" y="21"/>
                </a:lnTo>
                <a:lnTo>
                  <a:pt x="39" y="21"/>
                </a:lnTo>
                <a:lnTo>
                  <a:pt x="46" y="19"/>
                </a:lnTo>
                <a:lnTo>
                  <a:pt x="54" y="14"/>
                </a:lnTo>
                <a:lnTo>
                  <a:pt x="54" y="19"/>
                </a:lnTo>
                <a:lnTo>
                  <a:pt x="66" y="17"/>
                </a:lnTo>
                <a:lnTo>
                  <a:pt x="58" y="23"/>
                </a:lnTo>
                <a:lnTo>
                  <a:pt x="59" y="27"/>
                </a:lnTo>
                <a:lnTo>
                  <a:pt x="53" y="26"/>
                </a:lnTo>
                <a:lnTo>
                  <a:pt x="50" y="28"/>
                </a:lnTo>
                <a:lnTo>
                  <a:pt x="49" y="31"/>
                </a:lnTo>
                <a:lnTo>
                  <a:pt x="52" y="32"/>
                </a:lnTo>
                <a:lnTo>
                  <a:pt x="63" y="29"/>
                </a:lnTo>
                <a:lnTo>
                  <a:pt x="78" y="23"/>
                </a:lnTo>
                <a:lnTo>
                  <a:pt x="76" y="28"/>
                </a:lnTo>
                <a:lnTo>
                  <a:pt x="83" y="29"/>
                </a:lnTo>
                <a:lnTo>
                  <a:pt x="95" y="28"/>
                </a:lnTo>
                <a:lnTo>
                  <a:pt x="80" y="36"/>
                </a:lnTo>
                <a:lnTo>
                  <a:pt x="83" y="40"/>
                </a:lnTo>
                <a:lnTo>
                  <a:pt x="76" y="41"/>
                </a:lnTo>
                <a:lnTo>
                  <a:pt x="73" y="42"/>
                </a:lnTo>
                <a:lnTo>
                  <a:pt x="72" y="44"/>
                </a:lnTo>
                <a:lnTo>
                  <a:pt x="74" y="47"/>
                </a:lnTo>
                <a:lnTo>
                  <a:pt x="79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2" y="38"/>
                </a:lnTo>
                <a:lnTo>
                  <a:pt x="118" y="36"/>
                </a:lnTo>
                <a:lnTo>
                  <a:pt x="113" y="42"/>
                </a:lnTo>
                <a:lnTo>
                  <a:pt x="114" y="44"/>
                </a:lnTo>
                <a:lnTo>
                  <a:pt x="116" y="46"/>
                </a:lnTo>
                <a:lnTo>
                  <a:pt x="118" y="46"/>
                </a:lnTo>
                <a:lnTo>
                  <a:pt x="121" y="45"/>
                </a:lnTo>
                <a:lnTo>
                  <a:pt x="128" y="42"/>
                </a:lnTo>
                <a:lnTo>
                  <a:pt x="125" y="46"/>
                </a:lnTo>
                <a:lnTo>
                  <a:pt x="125" y="50"/>
                </a:lnTo>
                <a:lnTo>
                  <a:pt x="144" y="53"/>
                </a:lnTo>
                <a:lnTo>
                  <a:pt x="126" y="57"/>
                </a:lnTo>
                <a:lnTo>
                  <a:pt x="125" y="61"/>
                </a:lnTo>
                <a:lnTo>
                  <a:pt x="128" y="67"/>
                </a:lnTo>
                <a:lnTo>
                  <a:pt x="120" y="63"/>
                </a:lnTo>
                <a:lnTo>
                  <a:pt x="116" y="62"/>
                </a:lnTo>
                <a:lnTo>
                  <a:pt x="109" y="62"/>
                </a:lnTo>
                <a:lnTo>
                  <a:pt x="101" y="64"/>
                </a:lnTo>
                <a:lnTo>
                  <a:pt x="98" y="66"/>
                </a:lnTo>
                <a:lnTo>
                  <a:pt x="98" y="69"/>
                </a:lnTo>
                <a:lnTo>
                  <a:pt x="101" y="73"/>
                </a:lnTo>
                <a:lnTo>
                  <a:pt x="105" y="75"/>
                </a:lnTo>
                <a:lnTo>
                  <a:pt x="113" y="78"/>
                </a:lnTo>
                <a:lnTo>
                  <a:pt x="121" y="80"/>
                </a:lnTo>
                <a:lnTo>
                  <a:pt x="131" y="81"/>
                </a:lnTo>
                <a:lnTo>
                  <a:pt x="139" y="79"/>
                </a:lnTo>
                <a:lnTo>
                  <a:pt x="137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8" y="96"/>
                </a:lnTo>
                <a:lnTo>
                  <a:pt x="139" y="100"/>
                </a:lnTo>
                <a:lnTo>
                  <a:pt x="137" y="103"/>
                </a:lnTo>
                <a:lnTo>
                  <a:pt x="137" y="107"/>
                </a:lnTo>
                <a:lnTo>
                  <a:pt x="132" y="104"/>
                </a:lnTo>
                <a:lnTo>
                  <a:pt x="129" y="103"/>
                </a:lnTo>
                <a:lnTo>
                  <a:pt x="124" y="103"/>
                </a:lnTo>
                <a:lnTo>
                  <a:pt x="120" y="104"/>
                </a:lnTo>
                <a:lnTo>
                  <a:pt x="119" y="107"/>
                </a:lnTo>
                <a:lnTo>
                  <a:pt x="120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7" y="121"/>
                </a:lnTo>
                <a:lnTo>
                  <a:pt x="143" y="123"/>
                </a:lnTo>
                <a:lnTo>
                  <a:pt x="157" y="129"/>
                </a:lnTo>
                <a:lnTo>
                  <a:pt x="140" y="129"/>
                </a:lnTo>
                <a:lnTo>
                  <a:pt x="137" y="130"/>
                </a:lnTo>
                <a:lnTo>
                  <a:pt x="135" y="132"/>
                </a:lnTo>
                <a:lnTo>
                  <a:pt x="146" y="144"/>
                </a:lnTo>
                <a:lnTo>
                  <a:pt x="141" y="144"/>
                </a:lnTo>
                <a:lnTo>
                  <a:pt x="141" y="148"/>
                </a:lnTo>
                <a:lnTo>
                  <a:pt x="143" y="154"/>
                </a:lnTo>
                <a:lnTo>
                  <a:pt x="145" y="160"/>
                </a:lnTo>
                <a:lnTo>
                  <a:pt x="141" y="157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3" y="152"/>
                </a:lnTo>
                <a:lnTo>
                  <a:pt x="121" y="149"/>
                </a:lnTo>
                <a:lnTo>
                  <a:pt x="118" y="147"/>
                </a:lnTo>
                <a:lnTo>
                  <a:pt x="114" y="148"/>
                </a:lnTo>
                <a:lnTo>
                  <a:pt x="112" y="151"/>
                </a:lnTo>
                <a:lnTo>
                  <a:pt x="112" y="154"/>
                </a:lnTo>
                <a:lnTo>
                  <a:pt x="112" y="165"/>
                </a:lnTo>
                <a:lnTo>
                  <a:pt x="102" y="152"/>
                </a:lnTo>
                <a:lnTo>
                  <a:pt x="100" y="156"/>
                </a:lnTo>
                <a:lnTo>
                  <a:pt x="96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2" y="137"/>
                </a:lnTo>
                <a:lnTo>
                  <a:pt x="82" y="143"/>
                </a:lnTo>
                <a:lnTo>
                  <a:pt x="84" y="151"/>
                </a:lnTo>
                <a:lnTo>
                  <a:pt x="79" y="151"/>
                </a:lnTo>
                <a:lnTo>
                  <a:pt x="76" y="154"/>
                </a:lnTo>
                <a:lnTo>
                  <a:pt x="71" y="168"/>
                </a:lnTo>
                <a:lnTo>
                  <a:pt x="69" y="154"/>
                </a:lnTo>
                <a:lnTo>
                  <a:pt x="67" y="150"/>
                </a:lnTo>
                <a:lnTo>
                  <a:pt x="65" y="148"/>
                </a:lnTo>
                <a:lnTo>
                  <a:pt x="59" y="150"/>
                </a:lnTo>
                <a:lnTo>
                  <a:pt x="63" y="137"/>
                </a:lnTo>
                <a:lnTo>
                  <a:pt x="65" y="127"/>
                </a:lnTo>
                <a:lnTo>
                  <a:pt x="65" y="119"/>
                </a:lnTo>
                <a:lnTo>
                  <a:pt x="63" y="113"/>
                </a:lnTo>
                <a:lnTo>
                  <a:pt x="61" y="109"/>
                </a:lnTo>
                <a:lnTo>
                  <a:pt x="57" y="108"/>
                </a:lnTo>
                <a:lnTo>
                  <a:pt x="54" y="111"/>
                </a:lnTo>
                <a:lnTo>
                  <a:pt x="52" y="117"/>
                </a:lnTo>
                <a:lnTo>
                  <a:pt x="51" y="125"/>
                </a:lnTo>
                <a:lnTo>
                  <a:pt x="46" y="121"/>
                </a:lnTo>
                <a:lnTo>
                  <a:pt x="37" y="133"/>
                </a:lnTo>
                <a:lnTo>
                  <a:pt x="40" y="117"/>
                </a:lnTo>
                <a:lnTo>
                  <a:pt x="34" y="118"/>
                </a:lnTo>
                <a:lnTo>
                  <a:pt x="38" y="108"/>
                </a:lnTo>
                <a:lnTo>
                  <a:pt x="40" y="101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9" y="81"/>
                </a:lnTo>
                <a:lnTo>
                  <a:pt x="36" y="80"/>
                </a:lnTo>
                <a:lnTo>
                  <a:pt x="32" y="81"/>
                </a:lnTo>
                <a:lnTo>
                  <a:pt x="30" y="84"/>
                </a:lnTo>
                <a:lnTo>
                  <a:pt x="27" y="88"/>
                </a:lnTo>
                <a:lnTo>
                  <a:pt x="23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3"/>
                </a:lnTo>
                <a:lnTo>
                  <a:pt x="9" y="90"/>
                </a:lnTo>
                <a:lnTo>
                  <a:pt x="8" y="87"/>
                </a:lnTo>
                <a:lnTo>
                  <a:pt x="3" y="86"/>
                </a:lnTo>
                <a:lnTo>
                  <a:pt x="13" y="78"/>
                </a:lnTo>
                <a:lnTo>
                  <a:pt x="16" y="75"/>
                </a:lnTo>
                <a:lnTo>
                  <a:pt x="19" y="71"/>
                </a:lnTo>
                <a:lnTo>
                  <a:pt x="22" y="66"/>
                </a:lnTo>
                <a:lnTo>
                  <a:pt x="21" y="63"/>
                </a:lnTo>
                <a:lnTo>
                  <a:pt x="17" y="61"/>
                </a:lnTo>
                <a:lnTo>
                  <a:pt x="15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8" y="58"/>
                </a:lnTo>
                <a:lnTo>
                  <a:pt x="3" y="55"/>
                </a:lnTo>
                <a:lnTo>
                  <a:pt x="10" y="52"/>
                </a:lnTo>
                <a:lnTo>
                  <a:pt x="13" y="48"/>
                </a:lnTo>
                <a:lnTo>
                  <a:pt x="14" y="42"/>
                </a:lnTo>
                <a:lnTo>
                  <a:pt x="16" y="34"/>
                </a:lnTo>
                <a:lnTo>
                  <a:pt x="18" y="28"/>
                </a:lnTo>
                <a:lnTo>
                  <a:pt x="13" y="19"/>
                </a:lnTo>
                <a:lnTo>
                  <a:pt x="5" y="13"/>
                </a:lnTo>
                <a:lnTo>
                  <a:pt x="1" y="1"/>
                </a:lnTo>
                <a:lnTo>
                  <a:pt x="4" y="0"/>
                </a:lnTo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7304087" y="1066173"/>
            <a:ext cx="301625" cy="227012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2147483647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4" y="168"/>
                </a:moveTo>
                <a:lnTo>
                  <a:pt x="9" y="157"/>
                </a:lnTo>
                <a:lnTo>
                  <a:pt x="15" y="153"/>
                </a:lnTo>
                <a:lnTo>
                  <a:pt x="20" y="144"/>
                </a:lnTo>
                <a:lnTo>
                  <a:pt x="26" y="146"/>
                </a:lnTo>
                <a:lnTo>
                  <a:pt x="31" y="147"/>
                </a:lnTo>
                <a:lnTo>
                  <a:pt x="38" y="147"/>
                </a:lnTo>
                <a:lnTo>
                  <a:pt x="46" y="149"/>
                </a:lnTo>
                <a:lnTo>
                  <a:pt x="54" y="154"/>
                </a:lnTo>
                <a:lnTo>
                  <a:pt x="54" y="150"/>
                </a:lnTo>
                <a:lnTo>
                  <a:pt x="65" y="151"/>
                </a:lnTo>
                <a:lnTo>
                  <a:pt x="57" y="145"/>
                </a:lnTo>
                <a:lnTo>
                  <a:pt x="58" y="141"/>
                </a:lnTo>
                <a:lnTo>
                  <a:pt x="53" y="143"/>
                </a:lnTo>
                <a:lnTo>
                  <a:pt x="49" y="141"/>
                </a:lnTo>
                <a:lnTo>
                  <a:pt x="49" y="138"/>
                </a:lnTo>
                <a:lnTo>
                  <a:pt x="51" y="136"/>
                </a:lnTo>
                <a:lnTo>
                  <a:pt x="62" y="139"/>
                </a:lnTo>
                <a:lnTo>
                  <a:pt x="77" y="145"/>
                </a:lnTo>
                <a:lnTo>
                  <a:pt x="75" y="140"/>
                </a:lnTo>
                <a:lnTo>
                  <a:pt x="82" y="140"/>
                </a:lnTo>
                <a:lnTo>
                  <a:pt x="94" y="140"/>
                </a:lnTo>
                <a:lnTo>
                  <a:pt x="80" y="133"/>
                </a:lnTo>
                <a:lnTo>
                  <a:pt x="83" y="129"/>
                </a:lnTo>
                <a:lnTo>
                  <a:pt x="75" y="128"/>
                </a:lnTo>
                <a:lnTo>
                  <a:pt x="72" y="126"/>
                </a:lnTo>
                <a:lnTo>
                  <a:pt x="71" y="124"/>
                </a:lnTo>
                <a:lnTo>
                  <a:pt x="74" y="121"/>
                </a:lnTo>
                <a:lnTo>
                  <a:pt x="78" y="120"/>
                </a:lnTo>
                <a:lnTo>
                  <a:pt x="85" y="121"/>
                </a:lnTo>
                <a:lnTo>
                  <a:pt x="93" y="123"/>
                </a:lnTo>
                <a:lnTo>
                  <a:pt x="104" y="126"/>
                </a:lnTo>
                <a:lnTo>
                  <a:pt x="111" y="130"/>
                </a:lnTo>
                <a:lnTo>
                  <a:pt x="118" y="132"/>
                </a:lnTo>
                <a:lnTo>
                  <a:pt x="112" y="127"/>
                </a:lnTo>
                <a:lnTo>
                  <a:pt x="113" y="124"/>
                </a:lnTo>
                <a:lnTo>
                  <a:pt x="115" y="122"/>
                </a:lnTo>
                <a:lnTo>
                  <a:pt x="118" y="122"/>
                </a:lnTo>
                <a:lnTo>
                  <a:pt x="120" y="123"/>
                </a:lnTo>
                <a:lnTo>
                  <a:pt x="127" y="127"/>
                </a:lnTo>
                <a:lnTo>
                  <a:pt x="125" y="122"/>
                </a:lnTo>
                <a:lnTo>
                  <a:pt x="124" y="118"/>
                </a:lnTo>
                <a:lnTo>
                  <a:pt x="144" y="115"/>
                </a:lnTo>
                <a:lnTo>
                  <a:pt x="125" y="111"/>
                </a:lnTo>
                <a:lnTo>
                  <a:pt x="124" y="107"/>
                </a:lnTo>
                <a:lnTo>
                  <a:pt x="127" y="102"/>
                </a:lnTo>
                <a:lnTo>
                  <a:pt x="119" y="105"/>
                </a:lnTo>
                <a:lnTo>
                  <a:pt x="115" y="106"/>
                </a:lnTo>
                <a:lnTo>
                  <a:pt x="108" y="106"/>
                </a:lnTo>
                <a:lnTo>
                  <a:pt x="101" y="105"/>
                </a:lnTo>
                <a:lnTo>
                  <a:pt x="97" y="102"/>
                </a:lnTo>
                <a:lnTo>
                  <a:pt x="97" y="99"/>
                </a:lnTo>
                <a:lnTo>
                  <a:pt x="101" y="96"/>
                </a:lnTo>
                <a:lnTo>
                  <a:pt x="104" y="93"/>
                </a:lnTo>
                <a:lnTo>
                  <a:pt x="112" y="90"/>
                </a:lnTo>
                <a:lnTo>
                  <a:pt x="120" y="89"/>
                </a:lnTo>
                <a:lnTo>
                  <a:pt x="131" y="88"/>
                </a:lnTo>
                <a:lnTo>
                  <a:pt x="139" y="89"/>
                </a:lnTo>
                <a:lnTo>
                  <a:pt x="136" y="84"/>
                </a:lnTo>
                <a:lnTo>
                  <a:pt x="139" y="80"/>
                </a:lnTo>
                <a:lnTo>
                  <a:pt x="143" y="78"/>
                </a:lnTo>
                <a:lnTo>
                  <a:pt x="147" y="75"/>
                </a:lnTo>
                <a:lnTo>
                  <a:pt x="157" y="72"/>
                </a:lnTo>
                <a:lnTo>
                  <a:pt x="139" y="68"/>
                </a:lnTo>
                <a:lnTo>
                  <a:pt x="136" y="65"/>
                </a:lnTo>
                <a:lnTo>
                  <a:pt x="136" y="61"/>
                </a:lnTo>
                <a:lnTo>
                  <a:pt x="132" y="65"/>
                </a:lnTo>
                <a:lnTo>
                  <a:pt x="129" y="66"/>
                </a:lnTo>
                <a:lnTo>
                  <a:pt x="124" y="65"/>
                </a:lnTo>
                <a:lnTo>
                  <a:pt x="120" y="64"/>
                </a:lnTo>
                <a:lnTo>
                  <a:pt x="118" y="61"/>
                </a:lnTo>
                <a:lnTo>
                  <a:pt x="119" y="58"/>
                </a:lnTo>
                <a:lnTo>
                  <a:pt x="123" y="56"/>
                </a:lnTo>
                <a:lnTo>
                  <a:pt x="128" y="53"/>
                </a:lnTo>
                <a:lnTo>
                  <a:pt x="133" y="51"/>
                </a:lnTo>
                <a:lnTo>
                  <a:pt x="140" y="49"/>
                </a:lnTo>
                <a:lnTo>
                  <a:pt x="146" y="48"/>
                </a:lnTo>
                <a:lnTo>
                  <a:pt x="143" y="45"/>
                </a:lnTo>
                <a:lnTo>
                  <a:pt x="156" y="39"/>
                </a:lnTo>
                <a:lnTo>
                  <a:pt x="139" y="39"/>
                </a:lnTo>
                <a:lnTo>
                  <a:pt x="136" y="38"/>
                </a:lnTo>
                <a:lnTo>
                  <a:pt x="135" y="36"/>
                </a:lnTo>
                <a:lnTo>
                  <a:pt x="146" y="24"/>
                </a:lnTo>
                <a:lnTo>
                  <a:pt x="140" y="25"/>
                </a:lnTo>
                <a:lnTo>
                  <a:pt x="140" y="20"/>
                </a:lnTo>
                <a:lnTo>
                  <a:pt x="142" y="14"/>
                </a:lnTo>
                <a:lnTo>
                  <a:pt x="145" y="8"/>
                </a:lnTo>
                <a:lnTo>
                  <a:pt x="141" y="12"/>
                </a:lnTo>
                <a:lnTo>
                  <a:pt x="135" y="14"/>
                </a:lnTo>
                <a:lnTo>
                  <a:pt x="130" y="14"/>
                </a:lnTo>
                <a:lnTo>
                  <a:pt x="129" y="9"/>
                </a:lnTo>
                <a:lnTo>
                  <a:pt x="122" y="17"/>
                </a:lnTo>
                <a:lnTo>
                  <a:pt x="120" y="19"/>
                </a:lnTo>
                <a:lnTo>
                  <a:pt x="117" y="21"/>
                </a:lnTo>
                <a:lnTo>
                  <a:pt x="113" y="20"/>
                </a:lnTo>
                <a:lnTo>
                  <a:pt x="111" y="17"/>
                </a:lnTo>
                <a:lnTo>
                  <a:pt x="111" y="14"/>
                </a:lnTo>
                <a:lnTo>
                  <a:pt x="111" y="3"/>
                </a:lnTo>
                <a:lnTo>
                  <a:pt x="101" y="16"/>
                </a:lnTo>
                <a:lnTo>
                  <a:pt x="99" y="12"/>
                </a:lnTo>
                <a:lnTo>
                  <a:pt x="95" y="28"/>
                </a:lnTo>
                <a:lnTo>
                  <a:pt x="92" y="34"/>
                </a:lnTo>
                <a:lnTo>
                  <a:pt x="89" y="36"/>
                </a:lnTo>
                <a:lnTo>
                  <a:pt x="86" y="37"/>
                </a:lnTo>
                <a:lnTo>
                  <a:pt x="84" y="36"/>
                </a:lnTo>
                <a:lnTo>
                  <a:pt x="83" y="35"/>
                </a:lnTo>
                <a:lnTo>
                  <a:pt x="81" y="31"/>
                </a:lnTo>
                <a:lnTo>
                  <a:pt x="81" y="25"/>
                </a:lnTo>
                <a:lnTo>
                  <a:pt x="83" y="17"/>
                </a:lnTo>
                <a:lnTo>
                  <a:pt x="78" y="17"/>
                </a:lnTo>
                <a:lnTo>
                  <a:pt x="76" y="14"/>
                </a:lnTo>
                <a:lnTo>
                  <a:pt x="70" y="0"/>
                </a:lnTo>
                <a:lnTo>
                  <a:pt x="68" y="14"/>
                </a:lnTo>
                <a:lnTo>
                  <a:pt x="66" y="18"/>
                </a:lnTo>
                <a:lnTo>
                  <a:pt x="64" y="21"/>
                </a:lnTo>
                <a:lnTo>
                  <a:pt x="59" y="18"/>
                </a:lnTo>
                <a:lnTo>
                  <a:pt x="62" y="31"/>
                </a:lnTo>
                <a:lnTo>
                  <a:pt x="64" y="41"/>
                </a:lnTo>
                <a:lnTo>
                  <a:pt x="64" y="50"/>
                </a:lnTo>
                <a:lnTo>
                  <a:pt x="63" y="56"/>
                </a:lnTo>
                <a:lnTo>
                  <a:pt x="60" y="59"/>
                </a:lnTo>
                <a:lnTo>
                  <a:pt x="57" y="60"/>
                </a:lnTo>
                <a:lnTo>
                  <a:pt x="53" y="57"/>
                </a:lnTo>
                <a:lnTo>
                  <a:pt x="52" y="52"/>
                </a:lnTo>
                <a:lnTo>
                  <a:pt x="50" y="44"/>
                </a:lnTo>
                <a:lnTo>
                  <a:pt x="46" y="48"/>
                </a:lnTo>
                <a:lnTo>
                  <a:pt x="37" y="35"/>
                </a:lnTo>
                <a:lnTo>
                  <a:pt x="39" y="52"/>
                </a:lnTo>
                <a:lnTo>
                  <a:pt x="34" y="51"/>
                </a:lnTo>
                <a:lnTo>
                  <a:pt x="38" y="61"/>
                </a:lnTo>
                <a:lnTo>
                  <a:pt x="39" y="68"/>
                </a:lnTo>
                <a:lnTo>
                  <a:pt x="41" y="73"/>
                </a:lnTo>
                <a:lnTo>
                  <a:pt x="41" y="80"/>
                </a:lnTo>
                <a:lnTo>
                  <a:pt x="40" y="85"/>
                </a:lnTo>
                <a:lnTo>
                  <a:pt x="38" y="88"/>
                </a:lnTo>
                <a:lnTo>
                  <a:pt x="35" y="89"/>
                </a:lnTo>
                <a:lnTo>
                  <a:pt x="32" y="87"/>
                </a:lnTo>
                <a:lnTo>
                  <a:pt x="29" y="85"/>
                </a:lnTo>
                <a:lnTo>
                  <a:pt x="26" y="80"/>
                </a:lnTo>
                <a:lnTo>
                  <a:pt x="22" y="75"/>
                </a:lnTo>
                <a:lnTo>
                  <a:pt x="18" y="69"/>
                </a:lnTo>
                <a:lnTo>
                  <a:pt x="16" y="72"/>
                </a:lnTo>
                <a:lnTo>
                  <a:pt x="13" y="72"/>
                </a:lnTo>
                <a:lnTo>
                  <a:pt x="3" y="66"/>
                </a:lnTo>
                <a:lnTo>
                  <a:pt x="9" y="78"/>
                </a:lnTo>
                <a:lnTo>
                  <a:pt x="7" y="81"/>
                </a:lnTo>
                <a:lnTo>
                  <a:pt x="3" y="83"/>
                </a:lnTo>
                <a:lnTo>
                  <a:pt x="13" y="91"/>
                </a:lnTo>
                <a:lnTo>
                  <a:pt x="16" y="93"/>
                </a:lnTo>
                <a:lnTo>
                  <a:pt x="19" y="98"/>
                </a:lnTo>
                <a:lnTo>
                  <a:pt x="21" y="102"/>
                </a:lnTo>
                <a:lnTo>
                  <a:pt x="20" y="106"/>
                </a:lnTo>
                <a:lnTo>
                  <a:pt x="17" y="107"/>
                </a:lnTo>
                <a:lnTo>
                  <a:pt x="14" y="105"/>
                </a:lnTo>
                <a:lnTo>
                  <a:pt x="12" y="100"/>
                </a:lnTo>
                <a:lnTo>
                  <a:pt x="10" y="104"/>
                </a:lnTo>
                <a:lnTo>
                  <a:pt x="0" y="100"/>
                </a:lnTo>
                <a:lnTo>
                  <a:pt x="7" y="110"/>
                </a:lnTo>
                <a:lnTo>
                  <a:pt x="3" y="113"/>
                </a:lnTo>
                <a:lnTo>
                  <a:pt x="9" y="116"/>
                </a:lnTo>
                <a:lnTo>
                  <a:pt x="13" y="120"/>
                </a:lnTo>
                <a:lnTo>
                  <a:pt x="14" y="127"/>
                </a:lnTo>
                <a:lnTo>
                  <a:pt x="15" y="134"/>
                </a:lnTo>
                <a:lnTo>
                  <a:pt x="18" y="140"/>
                </a:lnTo>
                <a:lnTo>
                  <a:pt x="13" y="150"/>
                </a:lnTo>
                <a:lnTo>
                  <a:pt x="4" y="156"/>
                </a:lnTo>
                <a:lnTo>
                  <a:pt x="0" y="167"/>
                </a:lnTo>
                <a:lnTo>
                  <a:pt x="4" y="168"/>
                </a:lnTo>
              </a:path>
            </a:pathLst>
          </a:custGeom>
          <a:solidFill>
            <a:srgbClr val="60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097462" y="1620210"/>
            <a:ext cx="419100" cy="184150"/>
          </a:xfrm>
          <a:custGeom>
            <a:avLst/>
            <a:gdLst>
              <a:gd name="T0" fmla="*/ 2147483647 w 220"/>
              <a:gd name="T1" fmla="*/ 2147483647 h 137"/>
              <a:gd name="T2" fmla="*/ 2147483647 w 220"/>
              <a:gd name="T3" fmla="*/ 2147483647 h 137"/>
              <a:gd name="T4" fmla="*/ 2147483647 w 220"/>
              <a:gd name="T5" fmla="*/ 2147483647 h 137"/>
              <a:gd name="T6" fmla="*/ 2147483647 w 220"/>
              <a:gd name="T7" fmla="*/ 2147483647 h 137"/>
              <a:gd name="T8" fmla="*/ 2147483647 w 220"/>
              <a:gd name="T9" fmla="*/ 2147483647 h 137"/>
              <a:gd name="T10" fmla="*/ 2147483647 w 220"/>
              <a:gd name="T11" fmla="*/ 0 h 137"/>
              <a:gd name="T12" fmla="*/ 2147483647 w 220"/>
              <a:gd name="T13" fmla="*/ 2147483647 h 137"/>
              <a:gd name="T14" fmla="*/ 2147483647 w 220"/>
              <a:gd name="T15" fmla="*/ 2147483647 h 137"/>
              <a:gd name="T16" fmla="*/ 2147483647 w 220"/>
              <a:gd name="T17" fmla="*/ 2147483647 h 137"/>
              <a:gd name="T18" fmla="*/ 2147483647 w 220"/>
              <a:gd name="T19" fmla="*/ 2147483647 h 137"/>
              <a:gd name="T20" fmla="*/ 2147483647 w 220"/>
              <a:gd name="T21" fmla="*/ 2147483647 h 137"/>
              <a:gd name="T22" fmla="*/ 2147483647 w 220"/>
              <a:gd name="T23" fmla="*/ 2147483647 h 137"/>
              <a:gd name="T24" fmla="*/ 2147483647 w 220"/>
              <a:gd name="T25" fmla="*/ 2147483647 h 137"/>
              <a:gd name="T26" fmla="*/ 2147483647 w 220"/>
              <a:gd name="T27" fmla="*/ 2147483647 h 137"/>
              <a:gd name="T28" fmla="*/ 2147483647 w 220"/>
              <a:gd name="T29" fmla="*/ 2147483647 h 137"/>
              <a:gd name="T30" fmla="*/ 2147483647 w 220"/>
              <a:gd name="T31" fmla="*/ 2147483647 h 137"/>
              <a:gd name="T32" fmla="*/ 2147483647 w 220"/>
              <a:gd name="T33" fmla="*/ 2147483647 h 137"/>
              <a:gd name="T34" fmla="*/ 2147483647 w 220"/>
              <a:gd name="T35" fmla="*/ 2147483647 h 137"/>
              <a:gd name="T36" fmla="*/ 2147483647 w 220"/>
              <a:gd name="T37" fmla="*/ 2147483647 h 137"/>
              <a:gd name="T38" fmla="*/ 2147483647 w 220"/>
              <a:gd name="T39" fmla="*/ 2147483647 h 137"/>
              <a:gd name="T40" fmla="*/ 2147483647 w 220"/>
              <a:gd name="T41" fmla="*/ 2147483647 h 137"/>
              <a:gd name="T42" fmla="*/ 2147483647 w 220"/>
              <a:gd name="T43" fmla="*/ 2147483647 h 137"/>
              <a:gd name="T44" fmla="*/ 2147483647 w 220"/>
              <a:gd name="T45" fmla="*/ 2147483647 h 137"/>
              <a:gd name="T46" fmla="*/ 2147483647 w 220"/>
              <a:gd name="T47" fmla="*/ 2147483647 h 137"/>
              <a:gd name="T48" fmla="*/ 2147483647 w 220"/>
              <a:gd name="T49" fmla="*/ 2147483647 h 137"/>
              <a:gd name="T50" fmla="*/ 2147483647 w 220"/>
              <a:gd name="T51" fmla="*/ 2147483647 h 137"/>
              <a:gd name="T52" fmla="*/ 2147483647 w 220"/>
              <a:gd name="T53" fmla="*/ 2147483647 h 137"/>
              <a:gd name="T54" fmla="*/ 2147483647 w 220"/>
              <a:gd name="T55" fmla="*/ 2147483647 h 137"/>
              <a:gd name="T56" fmla="*/ 2147483647 w 220"/>
              <a:gd name="T57" fmla="*/ 2147483647 h 137"/>
              <a:gd name="T58" fmla="*/ 2147483647 w 220"/>
              <a:gd name="T59" fmla="*/ 2147483647 h 137"/>
              <a:gd name="T60" fmla="*/ 2147483647 w 220"/>
              <a:gd name="T61" fmla="*/ 2147483647 h 137"/>
              <a:gd name="T62" fmla="*/ 2147483647 w 220"/>
              <a:gd name="T63" fmla="*/ 2147483647 h 137"/>
              <a:gd name="T64" fmla="*/ 2147483647 w 220"/>
              <a:gd name="T65" fmla="*/ 2147483647 h 137"/>
              <a:gd name="T66" fmla="*/ 2147483647 w 220"/>
              <a:gd name="T67" fmla="*/ 2147483647 h 137"/>
              <a:gd name="T68" fmla="*/ 2147483647 w 220"/>
              <a:gd name="T69" fmla="*/ 2147483647 h 137"/>
              <a:gd name="T70" fmla="*/ 2147483647 w 220"/>
              <a:gd name="T71" fmla="*/ 2147483647 h 137"/>
              <a:gd name="T72" fmla="*/ 2147483647 w 220"/>
              <a:gd name="T73" fmla="*/ 2147483647 h 137"/>
              <a:gd name="T74" fmla="*/ 2147483647 w 220"/>
              <a:gd name="T75" fmla="*/ 2147483647 h 137"/>
              <a:gd name="T76" fmla="*/ 2147483647 w 220"/>
              <a:gd name="T77" fmla="*/ 2147483647 h 137"/>
              <a:gd name="T78" fmla="*/ 2147483647 w 220"/>
              <a:gd name="T79" fmla="*/ 2147483647 h 137"/>
              <a:gd name="T80" fmla="*/ 2147483647 w 220"/>
              <a:gd name="T81" fmla="*/ 2147483647 h 137"/>
              <a:gd name="T82" fmla="*/ 2147483647 w 220"/>
              <a:gd name="T83" fmla="*/ 2147483647 h 137"/>
              <a:gd name="T84" fmla="*/ 2147483647 w 220"/>
              <a:gd name="T85" fmla="*/ 2147483647 h 137"/>
              <a:gd name="T86" fmla="*/ 2147483647 w 220"/>
              <a:gd name="T87" fmla="*/ 2147483647 h 137"/>
              <a:gd name="T88" fmla="*/ 2147483647 w 220"/>
              <a:gd name="T89" fmla="*/ 2147483647 h 13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20"/>
              <a:gd name="T136" fmla="*/ 0 h 137"/>
              <a:gd name="T137" fmla="*/ 220 w 220"/>
              <a:gd name="T138" fmla="*/ 137 h 13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20" h="137">
                <a:moveTo>
                  <a:pt x="219" y="64"/>
                </a:moveTo>
                <a:lnTo>
                  <a:pt x="205" y="60"/>
                </a:lnTo>
                <a:lnTo>
                  <a:pt x="195" y="62"/>
                </a:lnTo>
                <a:lnTo>
                  <a:pt x="186" y="58"/>
                </a:lnTo>
                <a:lnTo>
                  <a:pt x="183" y="52"/>
                </a:lnTo>
                <a:lnTo>
                  <a:pt x="179" y="47"/>
                </a:lnTo>
                <a:lnTo>
                  <a:pt x="176" y="43"/>
                </a:lnTo>
                <a:lnTo>
                  <a:pt x="173" y="40"/>
                </a:lnTo>
                <a:lnTo>
                  <a:pt x="168" y="31"/>
                </a:lnTo>
                <a:lnTo>
                  <a:pt x="167" y="44"/>
                </a:lnTo>
                <a:lnTo>
                  <a:pt x="163" y="42"/>
                </a:lnTo>
                <a:lnTo>
                  <a:pt x="159" y="39"/>
                </a:lnTo>
                <a:lnTo>
                  <a:pt x="155" y="34"/>
                </a:lnTo>
                <a:lnTo>
                  <a:pt x="151" y="29"/>
                </a:lnTo>
                <a:lnTo>
                  <a:pt x="152" y="26"/>
                </a:lnTo>
                <a:lnTo>
                  <a:pt x="154" y="17"/>
                </a:lnTo>
                <a:lnTo>
                  <a:pt x="149" y="21"/>
                </a:lnTo>
                <a:lnTo>
                  <a:pt x="142" y="0"/>
                </a:lnTo>
                <a:lnTo>
                  <a:pt x="140" y="21"/>
                </a:lnTo>
                <a:lnTo>
                  <a:pt x="133" y="18"/>
                </a:lnTo>
                <a:lnTo>
                  <a:pt x="137" y="25"/>
                </a:lnTo>
                <a:lnTo>
                  <a:pt x="140" y="31"/>
                </a:lnTo>
                <a:lnTo>
                  <a:pt x="140" y="34"/>
                </a:lnTo>
                <a:lnTo>
                  <a:pt x="139" y="38"/>
                </a:lnTo>
                <a:lnTo>
                  <a:pt x="135" y="41"/>
                </a:lnTo>
                <a:lnTo>
                  <a:pt x="131" y="42"/>
                </a:lnTo>
                <a:lnTo>
                  <a:pt x="127" y="40"/>
                </a:lnTo>
                <a:lnTo>
                  <a:pt x="122" y="34"/>
                </a:lnTo>
                <a:lnTo>
                  <a:pt x="118" y="29"/>
                </a:lnTo>
                <a:lnTo>
                  <a:pt x="111" y="13"/>
                </a:lnTo>
                <a:lnTo>
                  <a:pt x="107" y="19"/>
                </a:lnTo>
                <a:lnTo>
                  <a:pt x="96" y="6"/>
                </a:lnTo>
                <a:lnTo>
                  <a:pt x="99" y="22"/>
                </a:lnTo>
                <a:lnTo>
                  <a:pt x="93" y="23"/>
                </a:lnTo>
                <a:lnTo>
                  <a:pt x="101" y="30"/>
                </a:lnTo>
                <a:lnTo>
                  <a:pt x="102" y="33"/>
                </a:lnTo>
                <a:lnTo>
                  <a:pt x="101" y="36"/>
                </a:lnTo>
                <a:lnTo>
                  <a:pt x="100" y="39"/>
                </a:lnTo>
                <a:lnTo>
                  <a:pt x="96" y="39"/>
                </a:lnTo>
                <a:lnTo>
                  <a:pt x="92" y="36"/>
                </a:lnTo>
                <a:lnTo>
                  <a:pt x="81" y="28"/>
                </a:lnTo>
                <a:lnTo>
                  <a:pt x="70" y="13"/>
                </a:lnTo>
                <a:lnTo>
                  <a:pt x="68" y="20"/>
                </a:lnTo>
                <a:lnTo>
                  <a:pt x="47" y="10"/>
                </a:lnTo>
                <a:lnTo>
                  <a:pt x="57" y="29"/>
                </a:lnTo>
                <a:lnTo>
                  <a:pt x="49" y="30"/>
                </a:lnTo>
                <a:lnTo>
                  <a:pt x="60" y="35"/>
                </a:lnTo>
                <a:lnTo>
                  <a:pt x="64" y="41"/>
                </a:lnTo>
                <a:lnTo>
                  <a:pt x="64" y="45"/>
                </a:lnTo>
                <a:lnTo>
                  <a:pt x="63" y="47"/>
                </a:lnTo>
                <a:lnTo>
                  <a:pt x="60" y="47"/>
                </a:lnTo>
                <a:lnTo>
                  <a:pt x="54" y="46"/>
                </a:lnTo>
                <a:lnTo>
                  <a:pt x="36" y="39"/>
                </a:lnTo>
                <a:lnTo>
                  <a:pt x="37" y="44"/>
                </a:lnTo>
                <a:lnTo>
                  <a:pt x="19" y="41"/>
                </a:lnTo>
                <a:lnTo>
                  <a:pt x="34" y="54"/>
                </a:lnTo>
                <a:lnTo>
                  <a:pt x="33" y="56"/>
                </a:lnTo>
                <a:lnTo>
                  <a:pt x="29" y="57"/>
                </a:lnTo>
                <a:lnTo>
                  <a:pt x="24" y="58"/>
                </a:lnTo>
                <a:lnTo>
                  <a:pt x="12" y="57"/>
                </a:lnTo>
                <a:lnTo>
                  <a:pt x="18" y="61"/>
                </a:lnTo>
                <a:lnTo>
                  <a:pt x="0" y="72"/>
                </a:lnTo>
                <a:lnTo>
                  <a:pt x="19" y="77"/>
                </a:lnTo>
                <a:lnTo>
                  <a:pt x="16" y="84"/>
                </a:lnTo>
                <a:lnTo>
                  <a:pt x="27" y="81"/>
                </a:lnTo>
                <a:lnTo>
                  <a:pt x="29" y="82"/>
                </a:lnTo>
                <a:lnTo>
                  <a:pt x="29" y="86"/>
                </a:lnTo>
                <a:lnTo>
                  <a:pt x="19" y="98"/>
                </a:lnTo>
                <a:lnTo>
                  <a:pt x="33" y="94"/>
                </a:lnTo>
                <a:lnTo>
                  <a:pt x="32" y="100"/>
                </a:lnTo>
                <a:lnTo>
                  <a:pt x="47" y="88"/>
                </a:lnTo>
                <a:lnTo>
                  <a:pt x="53" y="85"/>
                </a:lnTo>
                <a:lnTo>
                  <a:pt x="55" y="84"/>
                </a:lnTo>
                <a:lnTo>
                  <a:pt x="58" y="86"/>
                </a:lnTo>
                <a:lnTo>
                  <a:pt x="59" y="88"/>
                </a:lnTo>
                <a:lnTo>
                  <a:pt x="60" y="92"/>
                </a:lnTo>
                <a:lnTo>
                  <a:pt x="57" y="95"/>
                </a:lnTo>
                <a:lnTo>
                  <a:pt x="48" y="101"/>
                </a:lnTo>
                <a:lnTo>
                  <a:pt x="53" y="101"/>
                </a:lnTo>
                <a:lnTo>
                  <a:pt x="54" y="102"/>
                </a:lnTo>
                <a:lnTo>
                  <a:pt x="53" y="104"/>
                </a:lnTo>
                <a:lnTo>
                  <a:pt x="44" y="119"/>
                </a:lnTo>
                <a:lnTo>
                  <a:pt x="62" y="112"/>
                </a:lnTo>
                <a:lnTo>
                  <a:pt x="65" y="112"/>
                </a:lnTo>
                <a:lnTo>
                  <a:pt x="66" y="114"/>
                </a:lnTo>
                <a:lnTo>
                  <a:pt x="65" y="119"/>
                </a:lnTo>
                <a:lnTo>
                  <a:pt x="77" y="106"/>
                </a:lnTo>
                <a:lnTo>
                  <a:pt x="83" y="100"/>
                </a:lnTo>
                <a:lnTo>
                  <a:pt x="91" y="95"/>
                </a:lnTo>
                <a:lnTo>
                  <a:pt x="95" y="94"/>
                </a:lnTo>
                <a:lnTo>
                  <a:pt x="100" y="93"/>
                </a:lnTo>
                <a:lnTo>
                  <a:pt x="103" y="94"/>
                </a:lnTo>
                <a:lnTo>
                  <a:pt x="104" y="97"/>
                </a:lnTo>
                <a:lnTo>
                  <a:pt x="103" y="101"/>
                </a:lnTo>
                <a:lnTo>
                  <a:pt x="100" y="106"/>
                </a:lnTo>
                <a:lnTo>
                  <a:pt x="90" y="115"/>
                </a:lnTo>
                <a:lnTo>
                  <a:pt x="95" y="114"/>
                </a:lnTo>
                <a:lnTo>
                  <a:pt x="97" y="116"/>
                </a:lnTo>
                <a:lnTo>
                  <a:pt x="97" y="120"/>
                </a:lnTo>
                <a:lnTo>
                  <a:pt x="90" y="136"/>
                </a:lnTo>
                <a:lnTo>
                  <a:pt x="103" y="123"/>
                </a:lnTo>
                <a:lnTo>
                  <a:pt x="107" y="123"/>
                </a:lnTo>
                <a:lnTo>
                  <a:pt x="108" y="128"/>
                </a:lnTo>
                <a:lnTo>
                  <a:pt x="111" y="124"/>
                </a:lnTo>
                <a:lnTo>
                  <a:pt x="114" y="122"/>
                </a:lnTo>
                <a:lnTo>
                  <a:pt x="115" y="125"/>
                </a:lnTo>
                <a:lnTo>
                  <a:pt x="115" y="130"/>
                </a:lnTo>
                <a:lnTo>
                  <a:pt x="122" y="114"/>
                </a:lnTo>
                <a:lnTo>
                  <a:pt x="126" y="105"/>
                </a:lnTo>
                <a:lnTo>
                  <a:pt x="129" y="95"/>
                </a:lnTo>
                <a:lnTo>
                  <a:pt x="131" y="93"/>
                </a:lnTo>
                <a:lnTo>
                  <a:pt x="135" y="91"/>
                </a:lnTo>
                <a:lnTo>
                  <a:pt x="137" y="92"/>
                </a:lnTo>
                <a:lnTo>
                  <a:pt x="140" y="95"/>
                </a:lnTo>
                <a:lnTo>
                  <a:pt x="141" y="99"/>
                </a:lnTo>
                <a:lnTo>
                  <a:pt x="135" y="106"/>
                </a:lnTo>
                <a:lnTo>
                  <a:pt x="140" y="106"/>
                </a:lnTo>
                <a:lnTo>
                  <a:pt x="136" y="120"/>
                </a:lnTo>
                <a:lnTo>
                  <a:pt x="145" y="107"/>
                </a:lnTo>
                <a:lnTo>
                  <a:pt x="148" y="110"/>
                </a:lnTo>
                <a:lnTo>
                  <a:pt x="152" y="97"/>
                </a:lnTo>
                <a:lnTo>
                  <a:pt x="158" y="88"/>
                </a:lnTo>
                <a:lnTo>
                  <a:pt x="162" y="84"/>
                </a:lnTo>
                <a:lnTo>
                  <a:pt x="165" y="82"/>
                </a:lnTo>
                <a:lnTo>
                  <a:pt x="165" y="97"/>
                </a:lnTo>
                <a:lnTo>
                  <a:pt x="171" y="85"/>
                </a:lnTo>
                <a:lnTo>
                  <a:pt x="174" y="83"/>
                </a:lnTo>
                <a:lnTo>
                  <a:pt x="182" y="78"/>
                </a:lnTo>
                <a:lnTo>
                  <a:pt x="187" y="70"/>
                </a:lnTo>
                <a:lnTo>
                  <a:pt x="189" y="67"/>
                </a:lnTo>
                <a:lnTo>
                  <a:pt x="190" y="65"/>
                </a:lnTo>
                <a:lnTo>
                  <a:pt x="196" y="66"/>
                </a:lnTo>
                <a:lnTo>
                  <a:pt x="206" y="64"/>
                </a:lnTo>
                <a:lnTo>
                  <a:pt x="217" y="68"/>
                </a:lnTo>
                <a:lnTo>
                  <a:pt x="219" y="64"/>
                </a:lnTo>
              </a:path>
            </a:pathLst>
          </a:custGeom>
          <a:solidFill>
            <a:srgbClr val="C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5681662" y="799473"/>
            <a:ext cx="417513" cy="184150"/>
          </a:xfrm>
          <a:custGeom>
            <a:avLst/>
            <a:gdLst>
              <a:gd name="T0" fmla="*/ 2147483647 w 220"/>
              <a:gd name="T1" fmla="*/ 2147483647 h 137"/>
              <a:gd name="T2" fmla="*/ 2147483647 w 220"/>
              <a:gd name="T3" fmla="*/ 2147483647 h 137"/>
              <a:gd name="T4" fmla="*/ 2147483647 w 220"/>
              <a:gd name="T5" fmla="*/ 2147483647 h 137"/>
              <a:gd name="T6" fmla="*/ 2147483647 w 220"/>
              <a:gd name="T7" fmla="*/ 2147483647 h 137"/>
              <a:gd name="T8" fmla="*/ 2147483647 w 220"/>
              <a:gd name="T9" fmla="*/ 2147483647 h 137"/>
              <a:gd name="T10" fmla="*/ 2147483647 w 220"/>
              <a:gd name="T11" fmla="*/ 0 h 137"/>
              <a:gd name="T12" fmla="*/ 2147483647 w 220"/>
              <a:gd name="T13" fmla="*/ 2147483647 h 137"/>
              <a:gd name="T14" fmla="*/ 2147483647 w 220"/>
              <a:gd name="T15" fmla="*/ 2147483647 h 137"/>
              <a:gd name="T16" fmla="*/ 2147483647 w 220"/>
              <a:gd name="T17" fmla="*/ 2147483647 h 137"/>
              <a:gd name="T18" fmla="*/ 2147483647 w 220"/>
              <a:gd name="T19" fmla="*/ 2147483647 h 137"/>
              <a:gd name="T20" fmla="*/ 2147483647 w 220"/>
              <a:gd name="T21" fmla="*/ 2147483647 h 137"/>
              <a:gd name="T22" fmla="*/ 2147483647 w 220"/>
              <a:gd name="T23" fmla="*/ 2147483647 h 137"/>
              <a:gd name="T24" fmla="*/ 2147483647 w 220"/>
              <a:gd name="T25" fmla="*/ 2147483647 h 137"/>
              <a:gd name="T26" fmla="*/ 2147483647 w 220"/>
              <a:gd name="T27" fmla="*/ 2147483647 h 137"/>
              <a:gd name="T28" fmla="*/ 2147483647 w 220"/>
              <a:gd name="T29" fmla="*/ 2147483647 h 137"/>
              <a:gd name="T30" fmla="*/ 2147483647 w 220"/>
              <a:gd name="T31" fmla="*/ 2147483647 h 137"/>
              <a:gd name="T32" fmla="*/ 2147483647 w 220"/>
              <a:gd name="T33" fmla="*/ 2147483647 h 137"/>
              <a:gd name="T34" fmla="*/ 2147483647 w 220"/>
              <a:gd name="T35" fmla="*/ 2147483647 h 137"/>
              <a:gd name="T36" fmla="*/ 2147483647 w 220"/>
              <a:gd name="T37" fmla="*/ 2147483647 h 137"/>
              <a:gd name="T38" fmla="*/ 2147483647 w 220"/>
              <a:gd name="T39" fmla="*/ 2147483647 h 137"/>
              <a:gd name="T40" fmla="*/ 2147483647 w 220"/>
              <a:gd name="T41" fmla="*/ 2147483647 h 137"/>
              <a:gd name="T42" fmla="*/ 2147483647 w 220"/>
              <a:gd name="T43" fmla="*/ 2147483647 h 137"/>
              <a:gd name="T44" fmla="*/ 2147483647 w 220"/>
              <a:gd name="T45" fmla="*/ 2147483647 h 137"/>
              <a:gd name="T46" fmla="*/ 2147483647 w 220"/>
              <a:gd name="T47" fmla="*/ 2147483647 h 137"/>
              <a:gd name="T48" fmla="*/ 2147483647 w 220"/>
              <a:gd name="T49" fmla="*/ 2147483647 h 137"/>
              <a:gd name="T50" fmla="*/ 2147483647 w 220"/>
              <a:gd name="T51" fmla="*/ 2147483647 h 137"/>
              <a:gd name="T52" fmla="*/ 2147483647 w 220"/>
              <a:gd name="T53" fmla="*/ 2147483647 h 137"/>
              <a:gd name="T54" fmla="*/ 2147483647 w 220"/>
              <a:gd name="T55" fmla="*/ 2147483647 h 137"/>
              <a:gd name="T56" fmla="*/ 2147483647 w 220"/>
              <a:gd name="T57" fmla="*/ 2147483647 h 137"/>
              <a:gd name="T58" fmla="*/ 2147483647 w 220"/>
              <a:gd name="T59" fmla="*/ 2147483647 h 137"/>
              <a:gd name="T60" fmla="*/ 2147483647 w 220"/>
              <a:gd name="T61" fmla="*/ 2147483647 h 137"/>
              <a:gd name="T62" fmla="*/ 2147483647 w 220"/>
              <a:gd name="T63" fmla="*/ 2147483647 h 137"/>
              <a:gd name="T64" fmla="*/ 2147483647 w 220"/>
              <a:gd name="T65" fmla="*/ 2147483647 h 137"/>
              <a:gd name="T66" fmla="*/ 2147483647 w 220"/>
              <a:gd name="T67" fmla="*/ 2147483647 h 137"/>
              <a:gd name="T68" fmla="*/ 2147483647 w 220"/>
              <a:gd name="T69" fmla="*/ 2147483647 h 137"/>
              <a:gd name="T70" fmla="*/ 2147483647 w 220"/>
              <a:gd name="T71" fmla="*/ 2147483647 h 137"/>
              <a:gd name="T72" fmla="*/ 2147483647 w 220"/>
              <a:gd name="T73" fmla="*/ 2147483647 h 137"/>
              <a:gd name="T74" fmla="*/ 2147483647 w 220"/>
              <a:gd name="T75" fmla="*/ 2147483647 h 137"/>
              <a:gd name="T76" fmla="*/ 2147483647 w 220"/>
              <a:gd name="T77" fmla="*/ 2147483647 h 137"/>
              <a:gd name="T78" fmla="*/ 2147483647 w 220"/>
              <a:gd name="T79" fmla="*/ 2147483647 h 137"/>
              <a:gd name="T80" fmla="*/ 2147483647 w 220"/>
              <a:gd name="T81" fmla="*/ 2147483647 h 137"/>
              <a:gd name="T82" fmla="*/ 2147483647 w 220"/>
              <a:gd name="T83" fmla="*/ 2147483647 h 137"/>
              <a:gd name="T84" fmla="*/ 2147483647 w 220"/>
              <a:gd name="T85" fmla="*/ 2147483647 h 137"/>
              <a:gd name="T86" fmla="*/ 2147483647 w 220"/>
              <a:gd name="T87" fmla="*/ 2147483647 h 137"/>
              <a:gd name="T88" fmla="*/ 0 w 220"/>
              <a:gd name="T89" fmla="*/ 2147483647 h 13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20"/>
              <a:gd name="T136" fmla="*/ 0 h 137"/>
              <a:gd name="T137" fmla="*/ 220 w 220"/>
              <a:gd name="T138" fmla="*/ 137 h 13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20" h="137">
                <a:moveTo>
                  <a:pt x="0" y="64"/>
                </a:moveTo>
                <a:lnTo>
                  <a:pt x="14" y="60"/>
                </a:lnTo>
                <a:lnTo>
                  <a:pt x="24" y="62"/>
                </a:lnTo>
                <a:lnTo>
                  <a:pt x="33" y="58"/>
                </a:lnTo>
                <a:lnTo>
                  <a:pt x="36" y="52"/>
                </a:lnTo>
                <a:lnTo>
                  <a:pt x="40" y="47"/>
                </a:lnTo>
                <a:lnTo>
                  <a:pt x="43" y="43"/>
                </a:lnTo>
                <a:lnTo>
                  <a:pt x="46" y="40"/>
                </a:lnTo>
                <a:lnTo>
                  <a:pt x="51" y="31"/>
                </a:lnTo>
                <a:lnTo>
                  <a:pt x="52" y="44"/>
                </a:lnTo>
                <a:lnTo>
                  <a:pt x="56" y="42"/>
                </a:lnTo>
                <a:lnTo>
                  <a:pt x="60" y="39"/>
                </a:lnTo>
                <a:lnTo>
                  <a:pt x="64" y="34"/>
                </a:lnTo>
                <a:lnTo>
                  <a:pt x="68" y="29"/>
                </a:lnTo>
                <a:lnTo>
                  <a:pt x="67" y="26"/>
                </a:lnTo>
                <a:lnTo>
                  <a:pt x="66" y="17"/>
                </a:lnTo>
                <a:lnTo>
                  <a:pt x="70" y="21"/>
                </a:lnTo>
                <a:lnTo>
                  <a:pt x="77" y="0"/>
                </a:lnTo>
                <a:lnTo>
                  <a:pt x="79" y="21"/>
                </a:lnTo>
                <a:lnTo>
                  <a:pt x="86" y="18"/>
                </a:lnTo>
                <a:lnTo>
                  <a:pt x="82" y="25"/>
                </a:lnTo>
                <a:lnTo>
                  <a:pt x="79" y="31"/>
                </a:lnTo>
                <a:lnTo>
                  <a:pt x="79" y="35"/>
                </a:lnTo>
                <a:lnTo>
                  <a:pt x="81" y="38"/>
                </a:lnTo>
                <a:lnTo>
                  <a:pt x="84" y="41"/>
                </a:lnTo>
                <a:lnTo>
                  <a:pt x="88" y="42"/>
                </a:lnTo>
                <a:lnTo>
                  <a:pt x="92" y="40"/>
                </a:lnTo>
                <a:lnTo>
                  <a:pt x="97" y="34"/>
                </a:lnTo>
                <a:lnTo>
                  <a:pt x="101" y="29"/>
                </a:lnTo>
                <a:lnTo>
                  <a:pt x="108" y="13"/>
                </a:lnTo>
                <a:lnTo>
                  <a:pt x="112" y="19"/>
                </a:lnTo>
                <a:lnTo>
                  <a:pt x="123" y="7"/>
                </a:lnTo>
                <a:lnTo>
                  <a:pt x="120" y="22"/>
                </a:lnTo>
                <a:lnTo>
                  <a:pt x="126" y="23"/>
                </a:lnTo>
                <a:lnTo>
                  <a:pt x="118" y="30"/>
                </a:lnTo>
                <a:lnTo>
                  <a:pt x="117" y="33"/>
                </a:lnTo>
                <a:lnTo>
                  <a:pt x="118" y="36"/>
                </a:lnTo>
                <a:lnTo>
                  <a:pt x="119" y="39"/>
                </a:lnTo>
                <a:lnTo>
                  <a:pt x="123" y="39"/>
                </a:lnTo>
                <a:lnTo>
                  <a:pt x="127" y="36"/>
                </a:lnTo>
                <a:lnTo>
                  <a:pt x="138" y="28"/>
                </a:lnTo>
                <a:lnTo>
                  <a:pt x="149" y="13"/>
                </a:lnTo>
                <a:lnTo>
                  <a:pt x="151" y="20"/>
                </a:lnTo>
                <a:lnTo>
                  <a:pt x="172" y="10"/>
                </a:lnTo>
                <a:lnTo>
                  <a:pt x="162" y="29"/>
                </a:lnTo>
                <a:lnTo>
                  <a:pt x="170" y="30"/>
                </a:lnTo>
                <a:lnTo>
                  <a:pt x="159" y="36"/>
                </a:lnTo>
                <a:lnTo>
                  <a:pt x="155" y="41"/>
                </a:lnTo>
                <a:lnTo>
                  <a:pt x="155" y="45"/>
                </a:lnTo>
                <a:lnTo>
                  <a:pt x="156" y="47"/>
                </a:lnTo>
                <a:lnTo>
                  <a:pt x="159" y="48"/>
                </a:lnTo>
                <a:lnTo>
                  <a:pt x="165" y="46"/>
                </a:lnTo>
                <a:lnTo>
                  <a:pt x="183" y="39"/>
                </a:lnTo>
                <a:lnTo>
                  <a:pt x="182" y="44"/>
                </a:lnTo>
                <a:lnTo>
                  <a:pt x="200" y="41"/>
                </a:lnTo>
                <a:lnTo>
                  <a:pt x="185" y="54"/>
                </a:lnTo>
                <a:lnTo>
                  <a:pt x="186" y="56"/>
                </a:lnTo>
                <a:lnTo>
                  <a:pt x="190" y="57"/>
                </a:lnTo>
                <a:lnTo>
                  <a:pt x="195" y="58"/>
                </a:lnTo>
                <a:lnTo>
                  <a:pt x="207" y="57"/>
                </a:lnTo>
                <a:lnTo>
                  <a:pt x="201" y="61"/>
                </a:lnTo>
                <a:lnTo>
                  <a:pt x="219" y="72"/>
                </a:lnTo>
                <a:lnTo>
                  <a:pt x="200" y="77"/>
                </a:lnTo>
                <a:lnTo>
                  <a:pt x="203" y="84"/>
                </a:lnTo>
                <a:lnTo>
                  <a:pt x="192" y="81"/>
                </a:lnTo>
                <a:lnTo>
                  <a:pt x="190" y="82"/>
                </a:lnTo>
                <a:lnTo>
                  <a:pt x="190" y="86"/>
                </a:lnTo>
                <a:lnTo>
                  <a:pt x="200" y="98"/>
                </a:lnTo>
                <a:lnTo>
                  <a:pt x="186" y="94"/>
                </a:lnTo>
                <a:lnTo>
                  <a:pt x="187" y="100"/>
                </a:lnTo>
                <a:lnTo>
                  <a:pt x="172" y="88"/>
                </a:lnTo>
                <a:lnTo>
                  <a:pt x="166" y="85"/>
                </a:lnTo>
                <a:lnTo>
                  <a:pt x="164" y="84"/>
                </a:lnTo>
                <a:lnTo>
                  <a:pt x="161" y="86"/>
                </a:lnTo>
                <a:lnTo>
                  <a:pt x="160" y="89"/>
                </a:lnTo>
                <a:lnTo>
                  <a:pt x="159" y="92"/>
                </a:lnTo>
                <a:lnTo>
                  <a:pt x="162" y="95"/>
                </a:lnTo>
                <a:lnTo>
                  <a:pt x="171" y="101"/>
                </a:lnTo>
                <a:lnTo>
                  <a:pt x="166" y="101"/>
                </a:lnTo>
                <a:lnTo>
                  <a:pt x="165" y="102"/>
                </a:lnTo>
                <a:lnTo>
                  <a:pt x="166" y="104"/>
                </a:lnTo>
                <a:lnTo>
                  <a:pt x="175" y="119"/>
                </a:lnTo>
                <a:lnTo>
                  <a:pt x="157" y="112"/>
                </a:lnTo>
                <a:lnTo>
                  <a:pt x="154" y="112"/>
                </a:lnTo>
                <a:lnTo>
                  <a:pt x="154" y="114"/>
                </a:lnTo>
                <a:lnTo>
                  <a:pt x="154" y="119"/>
                </a:lnTo>
                <a:lnTo>
                  <a:pt x="142" y="106"/>
                </a:lnTo>
                <a:lnTo>
                  <a:pt x="136" y="100"/>
                </a:lnTo>
                <a:lnTo>
                  <a:pt x="128" y="95"/>
                </a:lnTo>
                <a:lnTo>
                  <a:pt x="124" y="94"/>
                </a:lnTo>
                <a:lnTo>
                  <a:pt x="119" y="93"/>
                </a:lnTo>
                <a:lnTo>
                  <a:pt x="116" y="94"/>
                </a:lnTo>
                <a:lnTo>
                  <a:pt x="115" y="97"/>
                </a:lnTo>
                <a:lnTo>
                  <a:pt x="116" y="101"/>
                </a:lnTo>
                <a:lnTo>
                  <a:pt x="119" y="106"/>
                </a:lnTo>
                <a:lnTo>
                  <a:pt x="129" y="115"/>
                </a:lnTo>
                <a:lnTo>
                  <a:pt x="124" y="114"/>
                </a:lnTo>
                <a:lnTo>
                  <a:pt x="122" y="116"/>
                </a:lnTo>
                <a:lnTo>
                  <a:pt x="122" y="120"/>
                </a:lnTo>
                <a:lnTo>
                  <a:pt x="129" y="136"/>
                </a:lnTo>
                <a:lnTo>
                  <a:pt x="116" y="123"/>
                </a:lnTo>
                <a:lnTo>
                  <a:pt x="112" y="123"/>
                </a:lnTo>
                <a:lnTo>
                  <a:pt x="111" y="129"/>
                </a:lnTo>
                <a:lnTo>
                  <a:pt x="108" y="124"/>
                </a:lnTo>
                <a:lnTo>
                  <a:pt x="105" y="122"/>
                </a:lnTo>
                <a:lnTo>
                  <a:pt x="104" y="125"/>
                </a:lnTo>
                <a:lnTo>
                  <a:pt x="104" y="131"/>
                </a:lnTo>
                <a:lnTo>
                  <a:pt x="97" y="114"/>
                </a:lnTo>
                <a:lnTo>
                  <a:pt x="93" y="105"/>
                </a:lnTo>
                <a:lnTo>
                  <a:pt x="90" y="95"/>
                </a:lnTo>
                <a:lnTo>
                  <a:pt x="88" y="93"/>
                </a:lnTo>
                <a:lnTo>
                  <a:pt x="84" y="91"/>
                </a:lnTo>
                <a:lnTo>
                  <a:pt x="82" y="92"/>
                </a:lnTo>
                <a:lnTo>
                  <a:pt x="79" y="95"/>
                </a:lnTo>
                <a:lnTo>
                  <a:pt x="78" y="99"/>
                </a:lnTo>
                <a:lnTo>
                  <a:pt x="84" y="106"/>
                </a:lnTo>
                <a:lnTo>
                  <a:pt x="79" y="106"/>
                </a:lnTo>
                <a:lnTo>
                  <a:pt x="83" y="120"/>
                </a:lnTo>
                <a:lnTo>
                  <a:pt x="74" y="107"/>
                </a:lnTo>
                <a:lnTo>
                  <a:pt x="71" y="110"/>
                </a:lnTo>
                <a:lnTo>
                  <a:pt x="67" y="97"/>
                </a:lnTo>
                <a:lnTo>
                  <a:pt x="61" y="88"/>
                </a:lnTo>
                <a:lnTo>
                  <a:pt x="57" y="84"/>
                </a:lnTo>
                <a:lnTo>
                  <a:pt x="54" y="82"/>
                </a:lnTo>
                <a:lnTo>
                  <a:pt x="54" y="97"/>
                </a:lnTo>
                <a:lnTo>
                  <a:pt x="48" y="85"/>
                </a:lnTo>
                <a:lnTo>
                  <a:pt x="45" y="83"/>
                </a:lnTo>
                <a:lnTo>
                  <a:pt x="37" y="78"/>
                </a:lnTo>
                <a:lnTo>
                  <a:pt x="32" y="70"/>
                </a:lnTo>
                <a:lnTo>
                  <a:pt x="30" y="67"/>
                </a:lnTo>
                <a:lnTo>
                  <a:pt x="29" y="65"/>
                </a:lnTo>
                <a:lnTo>
                  <a:pt x="23" y="66"/>
                </a:lnTo>
                <a:lnTo>
                  <a:pt x="13" y="64"/>
                </a:lnTo>
                <a:lnTo>
                  <a:pt x="2" y="68"/>
                </a:lnTo>
                <a:lnTo>
                  <a:pt x="0" y="64"/>
                </a:lnTo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6297612" y="1066173"/>
            <a:ext cx="301625" cy="227012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2147483647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4" y="168"/>
                </a:moveTo>
                <a:lnTo>
                  <a:pt x="9" y="157"/>
                </a:lnTo>
                <a:lnTo>
                  <a:pt x="15" y="153"/>
                </a:lnTo>
                <a:lnTo>
                  <a:pt x="20" y="144"/>
                </a:lnTo>
                <a:lnTo>
                  <a:pt x="26" y="146"/>
                </a:lnTo>
                <a:lnTo>
                  <a:pt x="31" y="147"/>
                </a:lnTo>
                <a:lnTo>
                  <a:pt x="38" y="147"/>
                </a:lnTo>
                <a:lnTo>
                  <a:pt x="46" y="149"/>
                </a:lnTo>
                <a:lnTo>
                  <a:pt x="54" y="154"/>
                </a:lnTo>
                <a:lnTo>
                  <a:pt x="54" y="150"/>
                </a:lnTo>
                <a:lnTo>
                  <a:pt x="65" y="151"/>
                </a:lnTo>
                <a:lnTo>
                  <a:pt x="57" y="145"/>
                </a:lnTo>
                <a:lnTo>
                  <a:pt x="58" y="141"/>
                </a:lnTo>
                <a:lnTo>
                  <a:pt x="53" y="143"/>
                </a:lnTo>
                <a:lnTo>
                  <a:pt x="49" y="141"/>
                </a:lnTo>
                <a:lnTo>
                  <a:pt x="49" y="138"/>
                </a:lnTo>
                <a:lnTo>
                  <a:pt x="51" y="136"/>
                </a:lnTo>
                <a:lnTo>
                  <a:pt x="62" y="139"/>
                </a:lnTo>
                <a:lnTo>
                  <a:pt x="77" y="145"/>
                </a:lnTo>
                <a:lnTo>
                  <a:pt x="75" y="140"/>
                </a:lnTo>
                <a:lnTo>
                  <a:pt x="82" y="140"/>
                </a:lnTo>
                <a:lnTo>
                  <a:pt x="94" y="140"/>
                </a:lnTo>
                <a:lnTo>
                  <a:pt x="80" y="133"/>
                </a:lnTo>
                <a:lnTo>
                  <a:pt x="83" y="129"/>
                </a:lnTo>
                <a:lnTo>
                  <a:pt x="75" y="128"/>
                </a:lnTo>
                <a:lnTo>
                  <a:pt x="72" y="126"/>
                </a:lnTo>
                <a:lnTo>
                  <a:pt x="71" y="124"/>
                </a:lnTo>
                <a:lnTo>
                  <a:pt x="74" y="121"/>
                </a:lnTo>
                <a:lnTo>
                  <a:pt x="78" y="120"/>
                </a:lnTo>
                <a:lnTo>
                  <a:pt x="85" y="121"/>
                </a:lnTo>
                <a:lnTo>
                  <a:pt x="93" y="123"/>
                </a:lnTo>
                <a:lnTo>
                  <a:pt x="104" y="126"/>
                </a:lnTo>
                <a:lnTo>
                  <a:pt x="111" y="130"/>
                </a:lnTo>
                <a:lnTo>
                  <a:pt x="118" y="132"/>
                </a:lnTo>
                <a:lnTo>
                  <a:pt x="112" y="127"/>
                </a:lnTo>
                <a:lnTo>
                  <a:pt x="113" y="124"/>
                </a:lnTo>
                <a:lnTo>
                  <a:pt x="115" y="122"/>
                </a:lnTo>
                <a:lnTo>
                  <a:pt x="118" y="122"/>
                </a:lnTo>
                <a:lnTo>
                  <a:pt x="120" y="123"/>
                </a:lnTo>
                <a:lnTo>
                  <a:pt x="127" y="127"/>
                </a:lnTo>
                <a:lnTo>
                  <a:pt x="125" y="122"/>
                </a:lnTo>
                <a:lnTo>
                  <a:pt x="124" y="118"/>
                </a:lnTo>
                <a:lnTo>
                  <a:pt x="144" y="115"/>
                </a:lnTo>
                <a:lnTo>
                  <a:pt x="125" y="111"/>
                </a:lnTo>
                <a:lnTo>
                  <a:pt x="124" y="107"/>
                </a:lnTo>
                <a:lnTo>
                  <a:pt x="127" y="102"/>
                </a:lnTo>
                <a:lnTo>
                  <a:pt x="119" y="105"/>
                </a:lnTo>
                <a:lnTo>
                  <a:pt x="115" y="106"/>
                </a:lnTo>
                <a:lnTo>
                  <a:pt x="108" y="106"/>
                </a:lnTo>
                <a:lnTo>
                  <a:pt x="101" y="105"/>
                </a:lnTo>
                <a:lnTo>
                  <a:pt x="97" y="102"/>
                </a:lnTo>
                <a:lnTo>
                  <a:pt x="97" y="99"/>
                </a:lnTo>
                <a:lnTo>
                  <a:pt x="101" y="96"/>
                </a:lnTo>
                <a:lnTo>
                  <a:pt x="104" y="93"/>
                </a:lnTo>
                <a:lnTo>
                  <a:pt x="112" y="90"/>
                </a:lnTo>
                <a:lnTo>
                  <a:pt x="120" y="89"/>
                </a:lnTo>
                <a:lnTo>
                  <a:pt x="131" y="88"/>
                </a:lnTo>
                <a:lnTo>
                  <a:pt x="139" y="89"/>
                </a:lnTo>
                <a:lnTo>
                  <a:pt x="136" y="84"/>
                </a:lnTo>
                <a:lnTo>
                  <a:pt x="139" y="80"/>
                </a:lnTo>
                <a:lnTo>
                  <a:pt x="143" y="78"/>
                </a:lnTo>
                <a:lnTo>
                  <a:pt x="147" y="75"/>
                </a:lnTo>
                <a:lnTo>
                  <a:pt x="157" y="72"/>
                </a:lnTo>
                <a:lnTo>
                  <a:pt x="139" y="68"/>
                </a:lnTo>
                <a:lnTo>
                  <a:pt x="136" y="65"/>
                </a:lnTo>
                <a:lnTo>
                  <a:pt x="136" y="61"/>
                </a:lnTo>
                <a:lnTo>
                  <a:pt x="132" y="65"/>
                </a:lnTo>
                <a:lnTo>
                  <a:pt x="129" y="66"/>
                </a:lnTo>
                <a:lnTo>
                  <a:pt x="124" y="65"/>
                </a:lnTo>
                <a:lnTo>
                  <a:pt x="120" y="64"/>
                </a:lnTo>
                <a:lnTo>
                  <a:pt x="118" y="61"/>
                </a:lnTo>
                <a:lnTo>
                  <a:pt x="119" y="58"/>
                </a:lnTo>
                <a:lnTo>
                  <a:pt x="123" y="56"/>
                </a:lnTo>
                <a:lnTo>
                  <a:pt x="128" y="53"/>
                </a:lnTo>
                <a:lnTo>
                  <a:pt x="133" y="51"/>
                </a:lnTo>
                <a:lnTo>
                  <a:pt x="140" y="49"/>
                </a:lnTo>
                <a:lnTo>
                  <a:pt x="146" y="48"/>
                </a:lnTo>
                <a:lnTo>
                  <a:pt x="143" y="45"/>
                </a:lnTo>
                <a:lnTo>
                  <a:pt x="156" y="39"/>
                </a:lnTo>
                <a:lnTo>
                  <a:pt x="139" y="39"/>
                </a:lnTo>
                <a:lnTo>
                  <a:pt x="136" y="38"/>
                </a:lnTo>
                <a:lnTo>
                  <a:pt x="135" y="36"/>
                </a:lnTo>
                <a:lnTo>
                  <a:pt x="146" y="24"/>
                </a:lnTo>
                <a:lnTo>
                  <a:pt x="140" y="25"/>
                </a:lnTo>
                <a:lnTo>
                  <a:pt x="140" y="20"/>
                </a:lnTo>
                <a:lnTo>
                  <a:pt x="142" y="14"/>
                </a:lnTo>
                <a:lnTo>
                  <a:pt x="145" y="8"/>
                </a:lnTo>
                <a:lnTo>
                  <a:pt x="141" y="12"/>
                </a:lnTo>
                <a:lnTo>
                  <a:pt x="135" y="14"/>
                </a:lnTo>
                <a:lnTo>
                  <a:pt x="130" y="14"/>
                </a:lnTo>
                <a:lnTo>
                  <a:pt x="129" y="9"/>
                </a:lnTo>
                <a:lnTo>
                  <a:pt x="122" y="17"/>
                </a:lnTo>
                <a:lnTo>
                  <a:pt x="120" y="19"/>
                </a:lnTo>
                <a:lnTo>
                  <a:pt x="117" y="21"/>
                </a:lnTo>
                <a:lnTo>
                  <a:pt x="113" y="20"/>
                </a:lnTo>
                <a:lnTo>
                  <a:pt x="111" y="17"/>
                </a:lnTo>
                <a:lnTo>
                  <a:pt x="111" y="14"/>
                </a:lnTo>
                <a:lnTo>
                  <a:pt x="111" y="3"/>
                </a:lnTo>
                <a:lnTo>
                  <a:pt x="101" y="16"/>
                </a:lnTo>
                <a:lnTo>
                  <a:pt x="99" y="12"/>
                </a:lnTo>
                <a:lnTo>
                  <a:pt x="95" y="28"/>
                </a:lnTo>
                <a:lnTo>
                  <a:pt x="92" y="34"/>
                </a:lnTo>
                <a:lnTo>
                  <a:pt x="89" y="36"/>
                </a:lnTo>
                <a:lnTo>
                  <a:pt x="86" y="37"/>
                </a:lnTo>
                <a:lnTo>
                  <a:pt x="84" y="36"/>
                </a:lnTo>
                <a:lnTo>
                  <a:pt x="83" y="35"/>
                </a:lnTo>
                <a:lnTo>
                  <a:pt x="81" y="31"/>
                </a:lnTo>
                <a:lnTo>
                  <a:pt x="81" y="25"/>
                </a:lnTo>
                <a:lnTo>
                  <a:pt x="83" y="17"/>
                </a:lnTo>
                <a:lnTo>
                  <a:pt x="78" y="17"/>
                </a:lnTo>
                <a:lnTo>
                  <a:pt x="76" y="14"/>
                </a:lnTo>
                <a:lnTo>
                  <a:pt x="70" y="0"/>
                </a:lnTo>
                <a:lnTo>
                  <a:pt x="68" y="14"/>
                </a:lnTo>
                <a:lnTo>
                  <a:pt x="66" y="18"/>
                </a:lnTo>
                <a:lnTo>
                  <a:pt x="64" y="21"/>
                </a:lnTo>
                <a:lnTo>
                  <a:pt x="59" y="18"/>
                </a:lnTo>
                <a:lnTo>
                  <a:pt x="62" y="31"/>
                </a:lnTo>
                <a:lnTo>
                  <a:pt x="64" y="41"/>
                </a:lnTo>
                <a:lnTo>
                  <a:pt x="64" y="50"/>
                </a:lnTo>
                <a:lnTo>
                  <a:pt x="63" y="56"/>
                </a:lnTo>
                <a:lnTo>
                  <a:pt x="60" y="59"/>
                </a:lnTo>
                <a:lnTo>
                  <a:pt x="57" y="60"/>
                </a:lnTo>
                <a:lnTo>
                  <a:pt x="53" y="57"/>
                </a:lnTo>
                <a:lnTo>
                  <a:pt x="52" y="52"/>
                </a:lnTo>
                <a:lnTo>
                  <a:pt x="50" y="44"/>
                </a:lnTo>
                <a:lnTo>
                  <a:pt x="46" y="48"/>
                </a:lnTo>
                <a:lnTo>
                  <a:pt x="37" y="35"/>
                </a:lnTo>
                <a:lnTo>
                  <a:pt x="39" y="52"/>
                </a:lnTo>
                <a:lnTo>
                  <a:pt x="34" y="51"/>
                </a:lnTo>
                <a:lnTo>
                  <a:pt x="38" y="61"/>
                </a:lnTo>
                <a:lnTo>
                  <a:pt x="39" y="68"/>
                </a:lnTo>
                <a:lnTo>
                  <a:pt x="41" y="73"/>
                </a:lnTo>
                <a:lnTo>
                  <a:pt x="41" y="80"/>
                </a:lnTo>
                <a:lnTo>
                  <a:pt x="40" y="85"/>
                </a:lnTo>
                <a:lnTo>
                  <a:pt x="38" y="88"/>
                </a:lnTo>
                <a:lnTo>
                  <a:pt x="35" y="89"/>
                </a:lnTo>
                <a:lnTo>
                  <a:pt x="32" y="87"/>
                </a:lnTo>
                <a:lnTo>
                  <a:pt x="29" y="85"/>
                </a:lnTo>
                <a:lnTo>
                  <a:pt x="26" y="80"/>
                </a:lnTo>
                <a:lnTo>
                  <a:pt x="22" y="75"/>
                </a:lnTo>
                <a:lnTo>
                  <a:pt x="18" y="69"/>
                </a:lnTo>
                <a:lnTo>
                  <a:pt x="16" y="72"/>
                </a:lnTo>
                <a:lnTo>
                  <a:pt x="13" y="72"/>
                </a:lnTo>
                <a:lnTo>
                  <a:pt x="3" y="66"/>
                </a:lnTo>
                <a:lnTo>
                  <a:pt x="9" y="78"/>
                </a:lnTo>
                <a:lnTo>
                  <a:pt x="7" y="81"/>
                </a:lnTo>
                <a:lnTo>
                  <a:pt x="3" y="83"/>
                </a:lnTo>
                <a:lnTo>
                  <a:pt x="13" y="91"/>
                </a:lnTo>
                <a:lnTo>
                  <a:pt x="16" y="93"/>
                </a:lnTo>
                <a:lnTo>
                  <a:pt x="19" y="98"/>
                </a:lnTo>
                <a:lnTo>
                  <a:pt x="21" y="102"/>
                </a:lnTo>
                <a:lnTo>
                  <a:pt x="20" y="106"/>
                </a:lnTo>
                <a:lnTo>
                  <a:pt x="17" y="107"/>
                </a:lnTo>
                <a:lnTo>
                  <a:pt x="14" y="105"/>
                </a:lnTo>
                <a:lnTo>
                  <a:pt x="12" y="100"/>
                </a:lnTo>
                <a:lnTo>
                  <a:pt x="10" y="104"/>
                </a:lnTo>
                <a:lnTo>
                  <a:pt x="0" y="100"/>
                </a:lnTo>
                <a:lnTo>
                  <a:pt x="7" y="110"/>
                </a:lnTo>
                <a:lnTo>
                  <a:pt x="3" y="113"/>
                </a:lnTo>
                <a:lnTo>
                  <a:pt x="9" y="116"/>
                </a:lnTo>
                <a:lnTo>
                  <a:pt x="13" y="120"/>
                </a:lnTo>
                <a:lnTo>
                  <a:pt x="14" y="127"/>
                </a:lnTo>
                <a:lnTo>
                  <a:pt x="15" y="134"/>
                </a:lnTo>
                <a:lnTo>
                  <a:pt x="18" y="140"/>
                </a:lnTo>
                <a:lnTo>
                  <a:pt x="13" y="150"/>
                </a:lnTo>
                <a:lnTo>
                  <a:pt x="4" y="156"/>
                </a:lnTo>
                <a:lnTo>
                  <a:pt x="0" y="167"/>
                </a:lnTo>
                <a:lnTo>
                  <a:pt x="4" y="168"/>
                </a:lnTo>
              </a:path>
            </a:pathLst>
          </a:custGeom>
          <a:solidFill>
            <a:srgbClr val="606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7796212" y="1731335"/>
            <a:ext cx="301625" cy="227013"/>
          </a:xfrm>
          <a:custGeom>
            <a:avLst/>
            <a:gdLst>
              <a:gd name="T0" fmla="*/ 2147483647 w 158"/>
              <a:gd name="T1" fmla="*/ 2147483647 h 169"/>
              <a:gd name="T2" fmla="*/ 2147483647 w 158"/>
              <a:gd name="T3" fmla="*/ 2147483647 h 169"/>
              <a:gd name="T4" fmla="*/ 2147483647 w 158"/>
              <a:gd name="T5" fmla="*/ 2147483647 h 169"/>
              <a:gd name="T6" fmla="*/ 2147483647 w 158"/>
              <a:gd name="T7" fmla="*/ 2147483647 h 169"/>
              <a:gd name="T8" fmla="*/ 2147483647 w 158"/>
              <a:gd name="T9" fmla="*/ 2147483647 h 169"/>
              <a:gd name="T10" fmla="*/ 2147483647 w 158"/>
              <a:gd name="T11" fmla="*/ 2147483647 h 169"/>
              <a:gd name="T12" fmla="*/ 2147483647 w 158"/>
              <a:gd name="T13" fmla="*/ 2147483647 h 169"/>
              <a:gd name="T14" fmla="*/ 2147483647 w 158"/>
              <a:gd name="T15" fmla="*/ 2147483647 h 169"/>
              <a:gd name="T16" fmla="*/ 2147483647 w 158"/>
              <a:gd name="T17" fmla="*/ 2147483647 h 169"/>
              <a:gd name="T18" fmla="*/ 2147483647 w 158"/>
              <a:gd name="T19" fmla="*/ 2147483647 h 169"/>
              <a:gd name="T20" fmla="*/ 2147483647 w 158"/>
              <a:gd name="T21" fmla="*/ 2147483647 h 169"/>
              <a:gd name="T22" fmla="*/ 2147483647 w 158"/>
              <a:gd name="T23" fmla="*/ 2147483647 h 169"/>
              <a:gd name="T24" fmla="*/ 2147483647 w 158"/>
              <a:gd name="T25" fmla="*/ 2147483647 h 169"/>
              <a:gd name="T26" fmla="*/ 2147483647 w 158"/>
              <a:gd name="T27" fmla="*/ 2147483647 h 169"/>
              <a:gd name="T28" fmla="*/ 2147483647 w 158"/>
              <a:gd name="T29" fmla="*/ 2147483647 h 169"/>
              <a:gd name="T30" fmla="*/ 2147483647 w 158"/>
              <a:gd name="T31" fmla="*/ 2147483647 h 169"/>
              <a:gd name="T32" fmla="*/ 2147483647 w 158"/>
              <a:gd name="T33" fmla="*/ 2147483647 h 169"/>
              <a:gd name="T34" fmla="*/ 2147483647 w 158"/>
              <a:gd name="T35" fmla="*/ 2147483647 h 169"/>
              <a:gd name="T36" fmla="*/ 2147483647 w 158"/>
              <a:gd name="T37" fmla="*/ 2147483647 h 169"/>
              <a:gd name="T38" fmla="*/ 2147483647 w 158"/>
              <a:gd name="T39" fmla="*/ 2147483647 h 169"/>
              <a:gd name="T40" fmla="*/ 2147483647 w 158"/>
              <a:gd name="T41" fmla="*/ 2147483647 h 169"/>
              <a:gd name="T42" fmla="*/ 2147483647 w 158"/>
              <a:gd name="T43" fmla="*/ 2147483647 h 169"/>
              <a:gd name="T44" fmla="*/ 2147483647 w 158"/>
              <a:gd name="T45" fmla="*/ 2147483647 h 169"/>
              <a:gd name="T46" fmla="*/ 2147483647 w 158"/>
              <a:gd name="T47" fmla="*/ 2147483647 h 169"/>
              <a:gd name="T48" fmla="*/ 2147483647 w 158"/>
              <a:gd name="T49" fmla="*/ 2147483647 h 169"/>
              <a:gd name="T50" fmla="*/ 2147483647 w 158"/>
              <a:gd name="T51" fmla="*/ 2147483647 h 169"/>
              <a:gd name="T52" fmla="*/ 2147483647 w 158"/>
              <a:gd name="T53" fmla="*/ 2147483647 h 169"/>
              <a:gd name="T54" fmla="*/ 2147483647 w 158"/>
              <a:gd name="T55" fmla="*/ 2147483647 h 169"/>
              <a:gd name="T56" fmla="*/ 2147483647 w 158"/>
              <a:gd name="T57" fmla="*/ 2147483647 h 169"/>
              <a:gd name="T58" fmla="*/ 2147483647 w 158"/>
              <a:gd name="T59" fmla="*/ 2147483647 h 169"/>
              <a:gd name="T60" fmla="*/ 2147483647 w 158"/>
              <a:gd name="T61" fmla="*/ 2147483647 h 169"/>
              <a:gd name="T62" fmla="*/ 2147483647 w 158"/>
              <a:gd name="T63" fmla="*/ 2147483647 h 169"/>
              <a:gd name="T64" fmla="*/ 2147483647 w 158"/>
              <a:gd name="T65" fmla="*/ 2147483647 h 169"/>
              <a:gd name="T66" fmla="*/ 2147483647 w 158"/>
              <a:gd name="T67" fmla="*/ 2147483647 h 169"/>
              <a:gd name="T68" fmla="*/ 2147483647 w 158"/>
              <a:gd name="T69" fmla="*/ 2147483647 h 169"/>
              <a:gd name="T70" fmla="*/ 2147483647 w 158"/>
              <a:gd name="T71" fmla="*/ 2147483647 h 169"/>
              <a:gd name="T72" fmla="*/ 2147483647 w 158"/>
              <a:gd name="T73" fmla="*/ 2147483647 h 169"/>
              <a:gd name="T74" fmla="*/ 2147483647 w 158"/>
              <a:gd name="T75" fmla="*/ 2147483647 h 169"/>
              <a:gd name="T76" fmla="*/ 2147483647 w 158"/>
              <a:gd name="T77" fmla="*/ 2147483647 h 169"/>
              <a:gd name="T78" fmla="*/ 2147483647 w 158"/>
              <a:gd name="T79" fmla="*/ 2147483647 h 169"/>
              <a:gd name="T80" fmla="*/ 2147483647 w 158"/>
              <a:gd name="T81" fmla="*/ 2147483647 h 169"/>
              <a:gd name="T82" fmla="*/ 2147483647 w 158"/>
              <a:gd name="T83" fmla="*/ 2147483647 h 169"/>
              <a:gd name="T84" fmla="*/ 2147483647 w 158"/>
              <a:gd name="T85" fmla="*/ 2147483647 h 169"/>
              <a:gd name="T86" fmla="*/ 2147483647 w 158"/>
              <a:gd name="T87" fmla="*/ 2147483647 h 169"/>
              <a:gd name="T88" fmla="*/ 2147483647 w 158"/>
              <a:gd name="T89" fmla="*/ 2147483647 h 169"/>
              <a:gd name="T90" fmla="*/ 2147483647 w 158"/>
              <a:gd name="T91" fmla="*/ 2147483647 h 169"/>
              <a:gd name="T92" fmla="*/ 2147483647 w 158"/>
              <a:gd name="T93" fmla="*/ 2147483647 h 169"/>
              <a:gd name="T94" fmla="*/ 2147483647 w 158"/>
              <a:gd name="T95" fmla="*/ 2147483647 h 169"/>
              <a:gd name="T96" fmla="*/ 2147483647 w 158"/>
              <a:gd name="T97" fmla="*/ 2147483647 h 169"/>
              <a:gd name="T98" fmla="*/ 2147483647 w 158"/>
              <a:gd name="T99" fmla="*/ 2147483647 h 169"/>
              <a:gd name="T100" fmla="*/ 2147483647 w 158"/>
              <a:gd name="T101" fmla="*/ 2147483647 h 169"/>
              <a:gd name="T102" fmla="*/ 2147483647 w 158"/>
              <a:gd name="T103" fmla="*/ 2147483647 h 169"/>
              <a:gd name="T104" fmla="*/ 2147483647 w 158"/>
              <a:gd name="T105" fmla="*/ 2147483647 h 169"/>
              <a:gd name="T106" fmla="*/ 2147483647 w 158"/>
              <a:gd name="T107" fmla="*/ 2147483647 h 169"/>
              <a:gd name="T108" fmla="*/ 2147483647 w 158"/>
              <a:gd name="T109" fmla="*/ 2147483647 h 169"/>
              <a:gd name="T110" fmla="*/ 2147483647 w 158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"/>
              <a:gd name="T169" fmla="*/ 0 h 169"/>
              <a:gd name="T170" fmla="*/ 158 w 158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" h="169">
                <a:moveTo>
                  <a:pt x="4" y="0"/>
                </a:moveTo>
                <a:lnTo>
                  <a:pt x="9" y="11"/>
                </a:lnTo>
                <a:lnTo>
                  <a:pt x="15" y="15"/>
                </a:lnTo>
                <a:lnTo>
                  <a:pt x="20" y="24"/>
                </a:lnTo>
                <a:lnTo>
                  <a:pt x="26" y="22"/>
                </a:lnTo>
                <a:lnTo>
                  <a:pt x="31" y="21"/>
                </a:lnTo>
                <a:lnTo>
                  <a:pt x="39" y="21"/>
                </a:lnTo>
                <a:lnTo>
                  <a:pt x="46" y="19"/>
                </a:lnTo>
                <a:lnTo>
                  <a:pt x="54" y="14"/>
                </a:lnTo>
                <a:lnTo>
                  <a:pt x="54" y="18"/>
                </a:lnTo>
                <a:lnTo>
                  <a:pt x="65" y="17"/>
                </a:lnTo>
                <a:lnTo>
                  <a:pt x="57" y="23"/>
                </a:lnTo>
                <a:lnTo>
                  <a:pt x="58" y="27"/>
                </a:lnTo>
                <a:lnTo>
                  <a:pt x="53" y="26"/>
                </a:lnTo>
                <a:lnTo>
                  <a:pt x="49" y="28"/>
                </a:lnTo>
                <a:lnTo>
                  <a:pt x="49" y="30"/>
                </a:lnTo>
                <a:lnTo>
                  <a:pt x="51" y="32"/>
                </a:lnTo>
                <a:lnTo>
                  <a:pt x="63" y="29"/>
                </a:lnTo>
                <a:lnTo>
                  <a:pt x="78" y="23"/>
                </a:lnTo>
                <a:lnTo>
                  <a:pt x="76" y="28"/>
                </a:lnTo>
                <a:lnTo>
                  <a:pt x="83" y="29"/>
                </a:lnTo>
                <a:lnTo>
                  <a:pt x="94" y="28"/>
                </a:lnTo>
                <a:lnTo>
                  <a:pt x="80" y="35"/>
                </a:lnTo>
                <a:lnTo>
                  <a:pt x="83" y="40"/>
                </a:lnTo>
                <a:lnTo>
                  <a:pt x="76" y="41"/>
                </a:lnTo>
                <a:lnTo>
                  <a:pt x="72" y="42"/>
                </a:lnTo>
                <a:lnTo>
                  <a:pt x="72" y="44"/>
                </a:lnTo>
                <a:lnTo>
                  <a:pt x="74" y="47"/>
                </a:lnTo>
                <a:lnTo>
                  <a:pt x="79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2" y="38"/>
                </a:lnTo>
                <a:lnTo>
                  <a:pt x="118" y="36"/>
                </a:lnTo>
                <a:lnTo>
                  <a:pt x="113" y="42"/>
                </a:lnTo>
                <a:lnTo>
                  <a:pt x="113" y="44"/>
                </a:lnTo>
                <a:lnTo>
                  <a:pt x="115" y="46"/>
                </a:lnTo>
                <a:lnTo>
                  <a:pt x="118" y="46"/>
                </a:lnTo>
                <a:lnTo>
                  <a:pt x="121" y="45"/>
                </a:lnTo>
                <a:lnTo>
                  <a:pt x="128" y="42"/>
                </a:lnTo>
                <a:lnTo>
                  <a:pt x="125" y="46"/>
                </a:lnTo>
                <a:lnTo>
                  <a:pt x="125" y="50"/>
                </a:lnTo>
                <a:lnTo>
                  <a:pt x="144" y="53"/>
                </a:lnTo>
                <a:lnTo>
                  <a:pt x="126" y="57"/>
                </a:lnTo>
                <a:lnTo>
                  <a:pt x="125" y="61"/>
                </a:lnTo>
                <a:lnTo>
                  <a:pt x="128" y="67"/>
                </a:lnTo>
                <a:lnTo>
                  <a:pt x="120" y="63"/>
                </a:lnTo>
                <a:lnTo>
                  <a:pt x="115" y="62"/>
                </a:lnTo>
                <a:lnTo>
                  <a:pt x="108" y="62"/>
                </a:lnTo>
                <a:lnTo>
                  <a:pt x="101" y="63"/>
                </a:lnTo>
                <a:lnTo>
                  <a:pt x="97" y="66"/>
                </a:lnTo>
                <a:lnTo>
                  <a:pt x="97" y="69"/>
                </a:lnTo>
                <a:lnTo>
                  <a:pt x="101" y="72"/>
                </a:lnTo>
                <a:lnTo>
                  <a:pt x="105" y="75"/>
                </a:lnTo>
                <a:lnTo>
                  <a:pt x="112" y="78"/>
                </a:lnTo>
                <a:lnTo>
                  <a:pt x="121" y="80"/>
                </a:lnTo>
                <a:lnTo>
                  <a:pt x="131" y="81"/>
                </a:lnTo>
                <a:lnTo>
                  <a:pt x="139" y="79"/>
                </a:lnTo>
                <a:lnTo>
                  <a:pt x="136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7" y="96"/>
                </a:lnTo>
                <a:lnTo>
                  <a:pt x="139" y="100"/>
                </a:lnTo>
                <a:lnTo>
                  <a:pt x="136" y="103"/>
                </a:lnTo>
                <a:lnTo>
                  <a:pt x="136" y="107"/>
                </a:lnTo>
                <a:lnTo>
                  <a:pt x="132" y="103"/>
                </a:lnTo>
                <a:lnTo>
                  <a:pt x="129" y="102"/>
                </a:lnTo>
                <a:lnTo>
                  <a:pt x="124" y="103"/>
                </a:lnTo>
                <a:lnTo>
                  <a:pt x="120" y="104"/>
                </a:lnTo>
                <a:lnTo>
                  <a:pt x="118" y="107"/>
                </a:lnTo>
                <a:lnTo>
                  <a:pt x="120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6" y="121"/>
                </a:lnTo>
                <a:lnTo>
                  <a:pt x="143" y="123"/>
                </a:lnTo>
                <a:lnTo>
                  <a:pt x="157" y="129"/>
                </a:lnTo>
                <a:lnTo>
                  <a:pt x="139" y="129"/>
                </a:lnTo>
                <a:lnTo>
                  <a:pt x="136" y="130"/>
                </a:lnTo>
                <a:lnTo>
                  <a:pt x="135" y="132"/>
                </a:lnTo>
                <a:lnTo>
                  <a:pt x="146" y="144"/>
                </a:lnTo>
                <a:lnTo>
                  <a:pt x="140" y="143"/>
                </a:lnTo>
                <a:lnTo>
                  <a:pt x="140" y="148"/>
                </a:lnTo>
                <a:lnTo>
                  <a:pt x="142" y="154"/>
                </a:lnTo>
                <a:lnTo>
                  <a:pt x="145" y="160"/>
                </a:lnTo>
                <a:lnTo>
                  <a:pt x="141" y="156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3" y="152"/>
                </a:lnTo>
                <a:lnTo>
                  <a:pt x="121" y="149"/>
                </a:lnTo>
                <a:lnTo>
                  <a:pt x="117" y="147"/>
                </a:lnTo>
                <a:lnTo>
                  <a:pt x="113" y="148"/>
                </a:lnTo>
                <a:lnTo>
                  <a:pt x="111" y="151"/>
                </a:lnTo>
                <a:lnTo>
                  <a:pt x="111" y="154"/>
                </a:lnTo>
                <a:lnTo>
                  <a:pt x="111" y="165"/>
                </a:lnTo>
                <a:lnTo>
                  <a:pt x="101" y="152"/>
                </a:lnTo>
                <a:lnTo>
                  <a:pt x="99" y="156"/>
                </a:lnTo>
                <a:lnTo>
                  <a:pt x="95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2" y="137"/>
                </a:lnTo>
                <a:lnTo>
                  <a:pt x="82" y="143"/>
                </a:lnTo>
                <a:lnTo>
                  <a:pt x="84" y="151"/>
                </a:lnTo>
                <a:lnTo>
                  <a:pt x="79" y="151"/>
                </a:lnTo>
                <a:lnTo>
                  <a:pt x="76" y="154"/>
                </a:lnTo>
                <a:lnTo>
                  <a:pt x="70" y="168"/>
                </a:lnTo>
                <a:lnTo>
                  <a:pt x="68" y="154"/>
                </a:lnTo>
                <a:lnTo>
                  <a:pt x="67" y="150"/>
                </a:lnTo>
                <a:lnTo>
                  <a:pt x="64" y="147"/>
                </a:lnTo>
                <a:lnTo>
                  <a:pt x="59" y="150"/>
                </a:lnTo>
                <a:lnTo>
                  <a:pt x="63" y="137"/>
                </a:lnTo>
                <a:lnTo>
                  <a:pt x="65" y="127"/>
                </a:lnTo>
                <a:lnTo>
                  <a:pt x="64" y="118"/>
                </a:lnTo>
                <a:lnTo>
                  <a:pt x="63" y="113"/>
                </a:lnTo>
                <a:lnTo>
                  <a:pt x="60" y="109"/>
                </a:lnTo>
                <a:lnTo>
                  <a:pt x="57" y="108"/>
                </a:lnTo>
                <a:lnTo>
                  <a:pt x="53" y="111"/>
                </a:lnTo>
                <a:lnTo>
                  <a:pt x="52" y="116"/>
                </a:lnTo>
                <a:lnTo>
                  <a:pt x="50" y="125"/>
                </a:lnTo>
                <a:lnTo>
                  <a:pt x="46" y="121"/>
                </a:lnTo>
                <a:lnTo>
                  <a:pt x="37" y="133"/>
                </a:lnTo>
                <a:lnTo>
                  <a:pt x="39" y="116"/>
                </a:lnTo>
                <a:lnTo>
                  <a:pt x="34" y="117"/>
                </a:lnTo>
                <a:lnTo>
                  <a:pt x="38" y="108"/>
                </a:lnTo>
                <a:lnTo>
                  <a:pt x="40" y="100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9" y="81"/>
                </a:lnTo>
                <a:lnTo>
                  <a:pt x="36" y="80"/>
                </a:lnTo>
                <a:lnTo>
                  <a:pt x="32" y="81"/>
                </a:lnTo>
                <a:lnTo>
                  <a:pt x="29" y="84"/>
                </a:lnTo>
                <a:lnTo>
                  <a:pt x="26" y="88"/>
                </a:lnTo>
                <a:lnTo>
                  <a:pt x="22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2"/>
                </a:lnTo>
                <a:lnTo>
                  <a:pt x="9" y="90"/>
                </a:lnTo>
                <a:lnTo>
                  <a:pt x="7" y="87"/>
                </a:lnTo>
                <a:lnTo>
                  <a:pt x="3" y="86"/>
                </a:lnTo>
                <a:lnTo>
                  <a:pt x="13" y="77"/>
                </a:lnTo>
                <a:lnTo>
                  <a:pt x="16" y="75"/>
                </a:lnTo>
                <a:lnTo>
                  <a:pt x="19" y="70"/>
                </a:lnTo>
                <a:lnTo>
                  <a:pt x="21" y="66"/>
                </a:lnTo>
                <a:lnTo>
                  <a:pt x="21" y="62"/>
                </a:lnTo>
                <a:lnTo>
                  <a:pt x="17" y="61"/>
                </a:lnTo>
                <a:lnTo>
                  <a:pt x="14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7" y="58"/>
                </a:lnTo>
                <a:lnTo>
                  <a:pt x="3" y="55"/>
                </a:lnTo>
                <a:lnTo>
                  <a:pt x="9" y="52"/>
                </a:lnTo>
                <a:lnTo>
                  <a:pt x="13" y="48"/>
                </a:lnTo>
                <a:lnTo>
                  <a:pt x="14" y="42"/>
                </a:lnTo>
                <a:lnTo>
                  <a:pt x="15" y="34"/>
                </a:lnTo>
                <a:lnTo>
                  <a:pt x="18" y="28"/>
                </a:lnTo>
                <a:lnTo>
                  <a:pt x="13" y="18"/>
                </a:lnTo>
                <a:lnTo>
                  <a:pt x="5" y="13"/>
                </a:lnTo>
                <a:lnTo>
                  <a:pt x="0" y="1"/>
                </a:lnTo>
                <a:lnTo>
                  <a:pt x="4" y="0"/>
                </a:lnTo>
              </a:path>
            </a:pathLst>
          </a:custGeom>
          <a:solidFill>
            <a:srgbClr val="C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4699000" y="1929773"/>
            <a:ext cx="301625" cy="227012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168"/>
                </a:moveTo>
                <a:lnTo>
                  <a:pt x="9" y="157"/>
                </a:lnTo>
                <a:lnTo>
                  <a:pt x="16" y="152"/>
                </a:lnTo>
                <a:lnTo>
                  <a:pt x="20" y="144"/>
                </a:lnTo>
                <a:lnTo>
                  <a:pt x="26" y="145"/>
                </a:lnTo>
                <a:lnTo>
                  <a:pt x="32" y="147"/>
                </a:lnTo>
                <a:lnTo>
                  <a:pt x="39" y="147"/>
                </a:lnTo>
                <a:lnTo>
                  <a:pt x="46" y="149"/>
                </a:lnTo>
                <a:lnTo>
                  <a:pt x="54" y="154"/>
                </a:lnTo>
                <a:lnTo>
                  <a:pt x="54" y="149"/>
                </a:lnTo>
                <a:lnTo>
                  <a:pt x="66" y="151"/>
                </a:lnTo>
                <a:lnTo>
                  <a:pt x="58" y="145"/>
                </a:lnTo>
                <a:lnTo>
                  <a:pt x="59" y="140"/>
                </a:lnTo>
                <a:lnTo>
                  <a:pt x="53" y="142"/>
                </a:lnTo>
                <a:lnTo>
                  <a:pt x="49" y="140"/>
                </a:lnTo>
                <a:lnTo>
                  <a:pt x="49" y="137"/>
                </a:lnTo>
                <a:lnTo>
                  <a:pt x="52" y="136"/>
                </a:lnTo>
                <a:lnTo>
                  <a:pt x="63" y="138"/>
                </a:lnTo>
                <a:lnTo>
                  <a:pt x="78" y="145"/>
                </a:lnTo>
                <a:lnTo>
                  <a:pt x="76" y="139"/>
                </a:lnTo>
                <a:lnTo>
                  <a:pt x="83" y="139"/>
                </a:lnTo>
                <a:lnTo>
                  <a:pt x="95" y="139"/>
                </a:lnTo>
                <a:lnTo>
                  <a:pt x="80" y="132"/>
                </a:lnTo>
                <a:lnTo>
                  <a:pt x="83" y="128"/>
                </a:lnTo>
                <a:lnTo>
                  <a:pt x="76" y="127"/>
                </a:lnTo>
                <a:lnTo>
                  <a:pt x="73" y="126"/>
                </a:lnTo>
                <a:lnTo>
                  <a:pt x="72" y="124"/>
                </a:lnTo>
                <a:lnTo>
                  <a:pt x="74" y="121"/>
                </a:lnTo>
                <a:lnTo>
                  <a:pt x="79" y="120"/>
                </a:lnTo>
                <a:lnTo>
                  <a:pt x="86" y="121"/>
                </a:lnTo>
                <a:lnTo>
                  <a:pt x="93" y="123"/>
                </a:lnTo>
                <a:lnTo>
                  <a:pt x="104" y="126"/>
                </a:lnTo>
                <a:lnTo>
                  <a:pt x="112" y="130"/>
                </a:lnTo>
                <a:lnTo>
                  <a:pt x="118" y="132"/>
                </a:lnTo>
                <a:lnTo>
                  <a:pt x="113" y="126"/>
                </a:lnTo>
                <a:lnTo>
                  <a:pt x="114" y="124"/>
                </a:lnTo>
                <a:lnTo>
                  <a:pt x="116" y="122"/>
                </a:lnTo>
                <a:lnTo>
                  <a:pt x="118" y="122"/>
                </a:lnTo>
                <a:lnTo>
                  <a:pt x="121" y="123"/>
                </a:lnTo>
                <a:lnTo>
                  <a:pt x="128" y="126"/>
                </a:lnTo>
                <a:lnTo>
                  <a:pt x="125" y="122"/>
                </a:lnTo>
                <a:lnTo>
                  <a:pt x="125" y="118"/>
                </a:lnTo>
                <a:lnTo>
                  <a:pt x="144" y="114"/>
                </a:lnTo>
                <a:lnTo>
                  <a:pt x="126" y="111"/>
                </a:lnTo>
                <a:lnTo>
                  <a:pt x="125" y="107"/>
                </a:lnTo>
                <a:lnTo>
                  <a:pt x="128" y="101"/>
                </a:lnTo>
                <a:lnTo>
                  <a:pt x="120" y="105"/>
                </a:lnTo>
                <a:lnTo>
                  <a:pt x="116" y="106"/>
                </a:lnTo>
                <a:lnTo>
                  <a:pt x="109" y="106"/>
                </a:lnTo>
                <a:lnTo>
                  <a:pt x="101" y="104"/>
                </a:lnTo>
                <a:lnTo>
                  <a:pt x="98" y="102"/>
                </a:lnTo>
                <a:lnTo>
                  <a:pt x="98" y="98"/>
                </a:lnTo>
                <a:lnTo>
                  <a:pt x="101" y="95"/>
                </a:lnTo>
                <a:lnTo>
                  <a:pt x="105" y="93"/>
                </a:lnTo>
                <a:lnTo>
                  <a:pt x="113" y="90"/>
                </a:lnTo>
                <a:lnTo>
                  <a:pt x="121" y="88"/>
                </a:lnTo>
                <a:lnTo>
                  <a:pt x="131" y="87"/>
                </a:lnTo>
                <a:lnTo>
                  <a:pt x="139" y="89"/>
                </a:lnTo>
                <a:lnTo>
                  <a:pt x="136" y="84"/>
                </a:lnTo>
                <a:lnTo>
                  <a:pt x="139" y="80"/>
                </a:lnTo>
                <a:lnTo>
                  <a:pt x="143" y="78"/>
                </a:lnTo>
                <a:lnTo>
                  <a:pt x="147" y="75"/>
                </a:lnTo>
                <a:lnTo>
                  <a:pt x="158" y="71"/>
                </a:lnTo>
                <a:lnTo>
                  <a:pt x="139" y="68"/>
                </a:lnTo>
                <a:lnTo>
                  <a:pt x="136" y="65"/>
                </a:lnTo>
                <a:lnTo>
                  <a:pt x="136" y="61"/>
                </a:lnTo>
                <a:lnTo>
                  <a:pt x="132" y="64"/>
                </a:lnTo>
                <a:lnTo>
                  <a:pt x="129" y="65"/>
                </a:lnTo>
                <a:lnTo>
                  <a:pt x="124" y="65"/>
                </a:lnTo>
                <a:lnTo>
                  <a:pt x="120" y="64"/>
                </a:lnTo>
                <a:lnTo>
                  <a:pt x="119" y="61"/>
                </a:lnTo>
                <a:lnTo>
                  <a:pt x="120" y="57"/>
                </a:lnTo>
                <a:lnTo>
                  <a:pt x="123" y="55"/>
                </a:lnTo>
                <a:lnTo>
                  <a:pt x="128" y="53"/>
                </a:lnTo>
                <a:lnTo>
                  <a:pt x="133" y="51"/>
                </a:lnTo>
                <a:lnTo>
                  <a:pt x="140" y="49"/>
                </a:lnTo>
                <a:lnTo>
                  <a:pt x="147" y="47"/>
                </a:lnTo>
                <a:lnTo>
                  <a:pt x="143" y="45"/>
                </a:lnTo>
                <a:lnTo>
                  <a:pt x="157" y="39"/>
                </a:lnTo>
                <a:lnTo>
                  <a:pt x="140" y="39"/>
                </a:lnTo>
                <a:lnTo>
                  <a:pt x="136" y="38"/>
                </a:lnTo>
                <a:lnTo>
                  <a:pt x="135" y="36"/>
                </a:lnTo>
                <a:lnTo>
                  <a:pt x="146" y="24"/>
                </a:lnTo>
                <a:lnTo>
                  <a:pt x="141" y="24"/>
                </a:lnTo>
                <a:lnTo>
                  <a:pt x="141" y="20"/>
                </a:lnTo>
                <a:lnTo>
                  <a:pt x="143" y="14"/>
                </a:lnTo>
                <a:lnTo>
                  <a:pt x="145" y="8"/>
                </a:lnTo>
                <a:lnTo>
                  <a:pt x="141" y="11"/>
                </a:lnTo>
                <a:lnTo>
                  <a:pt x="135" y="14"/>
                </a:lnTo>
                <a:lnTo>
                  <a:pt x="131" y="14"/>
                </a:lnTo>
                <a:lnTo>
                  <a:pt x="130" y="9"/>
                </a:lnTo>
                <a:lnTo>
                  <a:pt x="123" y="16"/>
                </a:lnTo>
                <a:lnTo>
                  <a:pt x="121" y="19"/>
                </a:lnTo>
                <a:lnTo>
                  <a:pt x="118" y="21"/>
                </a:lnTo>
                <a:lnTo>
                  <a:pt x="114" y="20"/>
                </a:lnTo>
                <a:lnTo>
                  <a:pt x="112" y="16"/>
                </a:lnTo>
                <a:lnTo>
                  <a:pt x="112" y="14"/>
                </a:lnTo>
                <a:lnTo>
                  <a:pt x="112" y="3"/>
                </a:lnTo>
                <a:lnTo>
                  <a:pt x="102" y="15"/>
                </a:lnTo>
                <a:lnTo>
                  <a:pt x="100" y="12"/>
                </a:lnTo>
                <a:lnTo>
                  <a:pt x="96" y="28"/>
                </a:lnTo>
                <a:lnTo>
                  <a:pt x="92" y="34"/>
                </a:lnTo>
                <a:lnTo>
                  <a:pt x="89" y="36"/>
                </a:lnTo>
                <a:lnTo>
                  <a:pt x="87" y="37"/>
                </a:lnTo>
                <a:lnTo>
                  <a:pt x="85" y="36"/>
                </a:lnTo>
                <a:lnTo>
                  <a:pt x="83" y="35"/>
                </a:lnTo>
                <a:lnTo>
                  <a:pt x="82" y="31"/>
                </a:lnTo>
                <a:lnTo>
                  <a:pt x="82" y="25"/>
                </a:lnTo>
                <a:lnTo>
                  <a:pt x="84" y="16"/>
                </a:lnTo>
                <a:lnTo>
                  <a:pt x="79" y="16"/>
                </a:lnTo>
                <a:lnTo>
                  <a:pt x="76" y="14"/>
                </a:lnTo>
                <a:lnTo>
                  <a:pt x="71" y="0"/>
                </a:lnTo>
                <a:lnTo>
                  <a:pt x="69" y="14"/>
                </a:lnTo>
                <a:lnTo>
                  <a:pt x="67" y="17"/>
                </a:lnTo>
                <a:lnTo>
                  <a:pt x="64" y="20"/>
                </a:lnTo>
                <a:lnTo>
                  <a:pt x="59" y="17"/>
                </a:lnTo>
                <a:lnTo>
                  <a:pt x="63" y="30"/>
                </a:lnTo>
                <a:lnTo>
                  <a:pt x="65" y="41"/>
                </a:lnTo>
                <a:lnTo>
                  <a:pt x="64" y="49"/>
                </a:lnTo>
                <a:lnTo>
                  <a:pt x="63" y="55"/>
                </a:lnTo>
                <a:lnTo>
                  <a:pt x="61" y="58"/>
                </a:lnTo>
                <a:lnTo>
                  <a:pt x="57" y="59"/>
                </a:lnTo>
                <a:lnTo>
                  <a:pt x="54" y="56"/>
                </a:lnTo>
                <a:lnTo>
                  <a:pt x="52" y="51"/>
                </a:lnTo>
                <a:lnTo>
                  <a:pt x="51" y="43"/>
                </a:lnTo>
                <a:lnTo>
                  <a:pt x="46" y="47"/>
                </a:lnTo>
                <a:lnTo>
                  <a:pt x="37" y="35"/>
                </a:lnTo>
                <a:lnTo>
                  <a:pt x="40" y="51"/>
                </a:lnTo>
                <a:lnTo>
                  <a:pt x="34" y="50"/>
                </a:lnTo>
                <a:lnTo>
                  <a:pt x="38" y="60"/>
                </a:lnTo>
                <a:lnTo>
                  <a:pt x="40" y="67"/>
                </a:lnTo>
                <a:lnTo>
                  <a:pt x="41" y="72"/>
                </a:lnTo>
                <a:lnTo>
                  <a:pt x="42" y="80"/>
                </a:lnTo>
                <a:lnTo>
                  <a:pt x="41" y="85"/>
                </a:lnTo>
                <a:lnTo>
                  <a:pt x="39" y="87"/>
                </a:lnTo>
                <a:lnTo>
                  <a:pt x="36" y="88"/>
                </a:lnTo>
                <a:lnTo>
                  <a:pt x="32" y="87"/>
                </a:lnTo>
                <a:lnTo>
                  <a:pt x="30" y="84"/>
                </a:lnTo>
                <a:lnTo>
                  <a:pt x="27" y="80"/>
                </a:lnTo>
                <a:lnTo>
                  <a:pt x="23" y="75"/>
                </a:lnTo>
                <a:lnTo>
                  <a:pt x="18" y="69"/>
                </a:lnTo>
                <a:lnTo>
                  <a:pt x="16" y="72"/>
                </a:lnTo>
                <a:lnTo>
                  <a:pt x="13" y="72"/>
                </a:lnTo>
                <a:lnTo>
                  <a:pt x="3" y="65"/>
                </a:lnTo>
                <a:lnTo>
                  <a:pt x="9" y="78"/>
                </a:lnTo>
                <a:lnTo>
                  <a:pt x="8" y="81"/>
                </a:lnTo>
                <a:lnTo>
                  <a:pt x="3" y="82"/>
                </a:lnTo>
                <a:lnTo>
                  <a:pt x="13" y="90"/>
                </a:lnTo>
                <a:lnTo>
                  <a:pt x="16" y="93"/>
                </a:lnTo>
                <a:lnTo>
                  <a:pt x="19" y="97"/>
                </a:lnTo>
                <a:lnTo>
                  <a:pt x="22" y="102"/>
                </a:lnTo>
                <a:lnTo>
                  <a:pt x="21" y="105"/>
                </a:lnTo>
                <a:lnTo>
                  <a:pt x="17" y="107"/>
                </a:lnTo>
                <a:lnTo>
                  <a:pt x="15" y="105"/>
                </a:lnTo>
                <a:lnTo>
                  <a:pt x="12" y="99"/>
                </a:lnTo>
                <a:lnTo>
                  <a:pt x="10" y="104"/>
                </a:lnTo>
                <a:lnTo>
                  <a:pt x="0" y="99"/>
                </a:lnTo>
                <a:lnTo>
                  <a:pt x="8" y="110"/>
                </a:lnTo>
                <a:lnTo>
                  <a:pt x="3" y="113"/>
                </a:lnTo>
                <a:lnTo>
                  <a:pt x="10" y="116"/>
                </a:lnTo>
                <a:lnTo>
                  <a:pt x="13" y="120"/>
                </a:lnTo>
                <a:lnTo>
                  <a:pt x="14" y="126"/>
                </a:lnTo>
                <a:lnTo>
                  <a:pt x="16" y="134"/>
                </a:lnTo>
                <a:lnTo>
                  <a:pt x="18" y="139"/>
                </a:lnTo>
                <a:lnTo>
                  <a:pt x="13" y="149"/>
                </a:lnTo>
                <a:lnTo>
                  <a:pt x="5" y="155"/>
                </a:lnTo>
                <a:lnTo>
                  <a:pt x="1" y="167"/>
                </a:lnTo>
                <a:lnTo>
                  <a:pt x="4" y="168"/>
                </a:lnTo>
              </a:path>
            </a:pathLst>
          </a:custGeom>
          <a:solidFill>
            <a:srgbClr val="804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7440612" y="642310"/>
            <a:ext cx="303213" cy="227013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2147483647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168"/>
                </a:moveTo>
                <a:lnTo>
                  <a:pt x="9" y="157"/>
                </a:lnTo>
                <a:lnTo>
                  <a:pt x="16" y="152"/>
                </a:lnTo>
                <a:lnTo>
                  <a:pt x="20" y="144"/>
                </a:lnTo>
                <a:lnTo>
                  <a:pt x="26" y="145"/>
                </a:lnTo>
                <a:lnTo>
                  <a:pt x="32" y="147"/>
                </a:lnTo>
                <a:lnTo>
                  <a:pt x="39" y="147"/>
                </a:lnTo>
                <a:lnTo>
                  <a:pt x="46" y="149"/>
                </a:lnTo>
                <a:lnTo>
                  <a:pt x="54" y="154"/>
                </a:lnTo>
                <a:lnTo>
                  <a:pt x="54" y="149"/>
                </a:lnTo>
                <a:lnTo>
                  <a:pt x="66" y="151"/>
                </a:lnTo>
                <a:lnTo>
                  <a:pt x="58" y="145"/>
                </a:lnTo>
                <a:lnTo>
                  <a:pt x="59" y="140"/>
                </a:lnTo>
                <a:lnTo>
                  <a:pt x="53" y="142"/>
                </a:lnTo>
                <a:lnTo>
                  <a:pt x="49" y="140"/>
                </a:lnTo>
                <a:lnTo>
                  <a:pt x="49" y="137"/>
                </a:lnTo>
                <a:lnTo>
                  <a:pt x="52" y="136"/>
                </a:lnTo>
                <a:lnTo>
                  <a:pt x="63" y="138"/>
                </a:lnTo>
                <a:lnTo>
                  <a:pt x="78" y="145"/>
                </a:lnTo>
                <a:lnTo>
                  <a:pt x="76" y="139"/>
                </a:lnTo>
                <a:lnTo>
                  <a:pt x="83" y="139"/>
                </a:lnTo>
                <a:lnTo>
                  <a:pt x="95" y="139"/>
                </a:lnTo>
                <a:lnTo>
                  <a:pt x="80" y="132"/>
                </a:lnTo>
                <a:lnTo>
                  <a:pt x="83" y="128"/>
                </a:lnTo>
                <a:lnTo>
                  <a:pt x="76" y="127"/>
                </a:lnTo>
                <a:lnTo>
                  <a:pt x="73" y="126"/>
                </a:lnTo>
                <a:lnTo>
                  <a:pt x="72" y="124"/>
                </a:lnTo>
                <a:lnTo>
                  <a:pt x="74" y="121"/>
                </a:lnTo>
                <a:lnTo>
                  <a:pt x="79" y="120"/>
                </a:lnTo>
                <a:lnTo>
                  <a:pt x="86" y="121"/>
                </a:lnTo>
                <a:lnTo>
                  <a:pt x="93" y="123"/>
                </a:lnTo>
                <a:lnTo>
                  <a:pt x="104" y="126"/>
                </a:lnTo>
                <a:lnTo>
                  <a:pt x="112" y="130"/>
                </a:lnTo>
                <a:lnTo>
                  <a:pt x="118" y="132"/>
                </a:lnTo>
                <a:lnTo>
                  <a:pt x="113" y="126"/>
                </a:lnTo>
                <a:lnTo>
                  <a:pt x="114" y="124"/>
                </a:lnTo>
                <a:lnTo>
                  <a:pt x="116" y="122"/>
                </a:lnTo>
                <a:lnTo>
                  <a:pt x="118" y="122"/>
                </a:lnTo>
                <a:lnTo>
                  <a:pt x="121" y="123"/>
                </a:lnTo>
                <a:lnTo>
                  <a:pt x="128" y="126"/>
                </a:lnTo>
                <a:lnTo>
                  <a:pt x="125" y="122"/>
                </a:lnTo>
                <a:lnTo>
                  <a:pt x="125" y="118"/>
                </a:lnTo>
                <a:lnTo>
                  <a:pt x="144" y="114"/>
                </a:lnTo>
                <a:lnTo>
                  <a:pt x="126" y="111"/>
                </a:lnTo>
                <a:lnTo>
                  <a:pt x="125" y="107"/>
                </a:lnTo>
                <a:lnTo>
                  <a:pt x="128" y="101"/>
                </a:lnTo>
                <a:lnTo>
                  <a:pt x="120" y="105"/>
                </a:lnTo>
                <a:lnTo>
                  <a:pt x="116" y="106"/>
                </a:lnTo>
                <a:lnTo>
                  <a:pt x="109" y="106"/>
                </a:lnTo>
                <a:lnTo>
                  <a:pt x="101" y="104"/>
                </a:lnTo>
                <a:lnTo>
                  <a:pt x="98" y="102"/>
                </a:lnTo>
                <a:lnTo>
                  <a:pt x="98" y="98"/>
                </a:lnTo>
                <a:lnTo>
                  <a:pt x="101" y="95"/>
                </a:lnTo>
                <a:lnTo>
                  <a:pt x="105" y="93"/>
                </a:lnTo>
                <a:lnTo>
                  <a:pt x="113" y="90"/>
                </a:lnTo>
                <a:lnTo>
                  <a:pt x="121" y="88"/>
                </a:lnTo>
                <a:lnTo>
                  <a:pt x="131" y="87"/>
                </a:lnTo>
                <a:lnTo>
                  <a:pt x="139" y="89"/>
                </a:lnTo>
                <a:lnTo>
                  <a:pt x="136" y="84"/>
                </a:lnTo>
                <a:lnTo>
                  <a:pt x="139" y="80"/>
                </a:lnTo>
                <a:lnTo>
                  <a:pt x="143" y="78"/>
                </a:lnTo>
                <a:lnTo>
                  <a:pt x="147" y="75"/>
                </a:lnTo>
                <a:lnTo>
                  <a:pt x="158" y="71"/>
                </a:lnTo>
                <a:lnTo>
                  <a:pt x="139" y="68"/>
                </a:lnTo>
                <a:lnTo>
                  <a:pt x="136" y="65"/>
                </a:lnTo>
                <a:lnTo>
                  <a:pt x="136" y="61"/>
                </a:lnTo>
                <a:lnTo>
                  <a:pt x="132" y="64"/>
                </a:lnTo>
                <a:lnTo>
                  <a:pt x="129" y="65"/>
                </a:lnTo>
                <a:lnTo>
                  <a:pt x="124" y="65"/>
                </a:lnTo>
                <a:lnTo>
                  <a:pt x="120" y="64"/>
                </a:lnTo>
                <a:lnTo>
                  <a:pt x="119" y="61"/>
                </a:lnTo>
                <a:lnTo>
                  <a:pt x="120" y="57"/>
                </a:lnTo>
                <a:lnTo>
                  <a:pt x="123" y="55"/>
                </a:lnTo>
                <a:lnTo>
                  <a:pt x="128" y="53"/>
                </a:lnTo>
                <a:lnTo>
                  <a:pt x="133" y="51"/>
                </a:lnTo>
                <a:lnTo>
                  <a:pt x="140" y="49"/>
                </a:lnTo>
                <a:lnTo>
                  <a:pt x="147" y="47"/>
                </a:lnTo>
                <a:lnTo>
                  <a:pt x="143" y="45"/>
                </a:lnTo>
                <a:lnTo>
                  <a:pt x="157" y="39"/>
                </a:lnTo>
                <a:lnTo>
                  <a:pt x="140" y="39"/>
                </a:lnTo>
                <a:lnTo>
                  <a:pt x="136" y="38"/>
                </a:lnTo>
                <a:lnTo>
                  <a:pt x="135" y="36"/>
                </a:lnTo>
                <a:lnTo>
                  <a:pt x="146" y="24"/>
                </a:lnTo>
                <a:lnTo>
                  <a:pt x="141" y="24"/>
                </a:lnTo>
                <a:lnTo>
                  <a:pt x="141" y="20"/>
                </a:lnTo>
                <a:lnTo>
                  <a:pt x="143" y="14"/>
                </a:lnTo>
                <a:lnTo>
                  <a:pt x="145" y="8"/>
                </a:lnTo>
                <a:lnTo>
                  <a:pt x="141" y="11"/>
                </a:lnTo>
                <a:lnTo>
                  <a:pt x="135" y="14"/>
                </a:lnTo>
                <a:lnTo>
                  <a:pt x="131" y="14"/>
                </a:lnTo>
                <a:lnTo>
                  <a:pt x="130" y="9"/>
                </a:lnTo>
                <a:lnTo>
                  <a:pt x="123" y="16"/>
                </a:lnTo>
                <a:lnTo>
                  <a:pt x="121" y="19"/>
                </a:lnTo>
                <a:lnTo>
                  <a:pt x="118" y="21"/>
                </a:lnTo>
                <a:lnTo>
                  <a:pt x="114" y="20"/>
                </a:lnTo>
                <a:lnTo>
                  <a:pt x="112" y="16"/>
                </a:lnTo>
                <a:lnTo>
                  <a:pt x="112" y="14"/>
                </a:lnTo>
                <a:lnTo>
                  <a:pt x="112" y="3"/>
                </a:lnTo>
                <a:lnTo>
                  <a:pt x="102" y="15"/>
                </a:lnTo>
                <a:lnTo>
                  <a:pt x="100" y="12"/>
                </a:lnTo>
                <a:lnTo>
                  <a:pt x="96" y="28"/>
                </a:lnTo>
                <a:lnTo>
                  <a:pt x="92" y="34"/>
                </a:lnTo>
                <a:lnTo>
                  <a:pt x="89" y="36"/>
                </a:lnTo>
                <a:lnTo>
                  <a:pt x="87" y="37"/>
                </a:lnTo>
                <a:lnTo>
                  <a:pt x="85" y="36"/>
                </a:lnTo>
                <a:lnTo>
                  <a:pt x="83" y="35"/>
                </a:lnTo>
                <a:lnTo>
                  <a:pt x="82" y="31"/>
                </a:lnTo>
                <a:lnTo>
                  <a:pt x="82" y="25"/>
                </a:lnTo>
                <a:lnTo>
                  <a:pt x="84" y="16"/>
                </a:lnTo>
                <a:lnTo>
                  <a:pt x="79" y="16"/>
                </a:lnTo>
                <a:lnTo>
                  <a:pt x="76" y="14"/>
                </a:lnTo>
                <a:lnTo>
                  <a:pt x="71" y="0"/>
                </a:lnTo>
                <a:lnTo>
                  <a:pt x="69" y="14"/>
                </a:lnTo>
                <a:lnTo>
                  <a:pt x="67" y="17"/>
                </a:lnTo>
                <a:lnTo>
                  <a:pt x="64" y="20"/>
                </a:lnTo>
                <a:lnTo>
                  <a:pt x="59" y="17"/>
                </a:lnTo>
                <a:lnTo>
                  <a:pt x="63" y="30"/>
                </a:lnTo>
                <a:lnTo>
                  <a:pt x="65" y="41"/>
                </a:lnTo>
                <a:lnTo>
                  <a:pt x="64" y="49"/>
                </a:lnTo>
                <a:lnTo>
                  <a:pt x="63" y="55"/>
                </a:lnTo>
                <a:lnTo>
                  <a:pt x="61" y="58"/>
                </a:lnTo>
                <a:lnTo>
                  <a:pt x="57" y="59"/>
                </a:lnTo>
                <a:lnTo>
                  <a:pt x="54" y="56"/>
                </a:lnTo>
                <a:lnTo>
                  <a:pt x="52" y="51"/>
                </a:lnTo>
                <a:lnTo>
                  <a:pt x="51" y="43"/>
                </a:lnTo>
                <a:lnTo>
                  <a:pt x="46" y="47"/>
                </a:lnTo>
                <a:lnTo>
                  <a:pt x="37" y="35"/>
                </a:lnTo>
                <a:lnTo>
                  <a:pt x="40" y="51"/>
                </a:lnTo>
                <a:lnTo>
                  <a:pt x="34" y="50"/>
                </a:lnTo>
                <a:lnTo>
                  <a:pt x="38" y="60"/>
                </a:lnTo>
                <a:lnTo>
                  <a:pt x="40" y="67"/>
                </a:lnTo>
                <a:lnTo>
                  <a:pt x="41" y="72"/>
                </a:lnTo>
                <a:lnTo>
                  <a:pt x="42" y="80"/>
                </a:lnTo>
                <a:lnTo>
                  <a:pt x="41" y="85"/>
                </a:lnTo>
                <a:lnTo>
                  <a:pt x="39" y="87"/>
                </a:lnTo>
                <a:lnTo>
                  <a:pt x="36" y="88"/>
                </a:lnTo>
                <a:lnTo>
                  <a:pt x="32" y="87"/>
                </a:lnTo>
                <a:lnTo>
                  <a:pt x="30" y="84"/>
                </a:lnTo>
                <a:lnTo>
                  <a:pt x="27" y="80"/>
                </a:lnTo>
                <a:lnTo>
                  <a:pt x="23" y="75"/>
                </a:lnTo>
                <a:lnTo>
                  <a:pt x="18" y="69"/>
                </a:lnTo>
                <a:lnTo>
                  <a:pt x="16" y="72"/>
                </a:lnTo>
                <a:lnTo>
                  <a:pt x="13" y="72"/>
                </a:lnTo>
                <a:lnTo>
                  <a:pt x="3" y="65"/>
                </a:lnTo>
                <a:lnTo>
                  <a:pt x="9" y="78"/>
                </a:lnTo>
                <a:lnTo>
                  <a:pt x="8" y="81"/>
                </a:lnTo>
                <a:lnTo>
                  <a:pt x="3" y="82"/>
                </a:lnTo>
                <a:lnTo>
                  <a:pt x="13" y="90"/>
                </a:lnTo>
                <a:lnTo>
                  <a:pt x="16" y="93"/>
                </a:lnTo>
                <a:lnTo>
                  <a:pt x="19" y="97"/>
                </a:lnTo>
                <a:lnTo>
                  <a:pt x="22" y="102"/>
                </a:lnTo>
                <a:lnTo>
                  <a:pt x="21" y="105"/>
                </a:lnTo>
                <a:lnTo>
                  <a:pt x="17" y="107"/>
                </a:lnTo>
                <a:lnTo>
                  <a:pt x="15" y="105"/>
                </a:lnTo>
                <a:lnTo>
                  <a:pt x="12" y="99"/>
                </a:lnTo>
                <a:lnTo>
                  <a:pt x="10" y="104"/>
                </a:lnTo>
                <a:lnTo>
                  <a:pt x="0" y="99"/>
                </a:lnTo>
                <a:lnTo>
                  <a:pt x="8" y="110"/>
                </a:lnTo>
                <a:lnTo>
                  <a:pt x="3" y="113"/>
                </a:lnTo>
                <a:lnTo>
                  <a:pt x="10" y="116"/>
                </a:lnTo>
                <a:lnTo>
                  <a:pt x="13" y="120"/>
                </a:lnTo>
                <a:lnTo>
                  <a:pt x="14" y="126"/>
                </a:lnTo>
                <a:lnTo>
                  <a:pt x="16" y="134"/>
                </a:lnTo>
                <a:lnTo>
                  <a:pt x="18" y="139"/>
                </a:lnTo>
                <a:lnTo>
                  <a:pt x="13" y="149"/>
                </a:lnTo>
                <a:lnTo>
                  <a:pt x="5" y="155"/>
                </a:lnTo>
                <a:lnTo>
                  <a:pt x="1" y="167"/>
                </a:lnTo>
                <a:lnTo>
                  <a:pt x="4" y="168"/>
                </a:lnTo>
              </a:path>
            </a:pathLst>
          </a:custGeom>
          <a:solidFill>
            <a:srgbClr val="804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5727700" y="1567823"/>
            <a:ext cx="303212" cy="227012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0"/>
                </a:moveTo>
                <a:lnTo>
                  <a:pt x="9" y="11"/>
                </a:lnTo>
                <a:lnTo>
                  <a:pt x="16" y="15"/>
                </a:lnTo>
                <a:lnTo>
                  <a:pt x="21" y="24"/>
                </a:lnTo>
                <a:lnTo>
                  <a:pt x="26" y="23"/>
                </a:lnTo>
                <a:lnTo>
                  <a:pt x="32" y="21"/>
                </a:lnTo>
                <a:lnTo>
                  <a:pt x="39" y="21"/>
                </a:lnTo>
                <a:lnTo>
                  <a:pt x="46" y="19"/>
                </a:lnTo>
                <a:lnTo>
                  <a:pt x="54" y="14"/>
                </a:lnTo>
                <a:lnTo>
                  <a:pt x="54" y="19"/>
                </a:lnTo>
                <a:lnTo>
                  <a:pt x="66" y="17"/>
                </a:lnTo>
                <a:lnTo>
                  <a:pt x="58" y="23"/>
                </a:lnTo>
                <a:lnTo>
                  <a:pt x="59" y="27"/>
                </a:lnTo>
                <a:lnTo>
                  <a:pt x="53" y="26"/>
                </a:lnTo>
                <a:lnTo>
                  <a:pt x="50" y="28"/>
                </a:lnTo>
                <a:lnTo>
                  <a:pt x="49" y="31"/>
                </a:lnTo>
                <a:lnTo>
                  <a:pt x="52" y="32"/>
                </a:lnTo>
                <a:lnTo>
                  <a:pt x="63" y="29"/>
                </a:lnTo>
                <a:lnTo>
                  <a:pt x="78" y="23"/>
                </a:lnTo>
                <a:lnTo>
                  <a:pt x="76" y="28"/>
                </a:lnTo>
                <a:lnTo>
                  <a:pt x="83" y="29"/>
                </a:lnTo>
                <a:lnTo>
                  <a:pt x="95" y="28"/>
                </a:lnTo>
                <a:lnTo>
                  <a:pt x="80" y="36"/>
                </a:lnTo>
                <a:lnTo>
                  <a:pt x="83" y="40"/>
                </a:lnTo>
                <a:lnTo>
                  <a:pt x="76" y="41"/>
                </a:lnTo>
                <a:lnTo>
                  <a:pt x="73" y="42"/>
                </a:lnTo>
                <a:lnTo>
                  <a:pt x="72" y="44"/>
                </a:lnTo>
                <a:lnTo>
                  <a:pt x="74" y="47"/>
                </a:lnTo>
                <a:lnTo>
                  <a:pt x="79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2" y="38"/>
                </a:lnTo>
                <a:lnTo>
                  <a:pt x="118" y="36"/>
                </a:lnTo>
                <a:lnTo>
                  <a:pt x="113" y="42"/>
                </a:lnTo>
                <a:lnTo>
                  <a:pt x="114" y="44"/>
                </a:lnTo>
                <a:lnTo>
                  <a:pt x="116" y="46"/>
                </a:lnTo>
                <a:lnTo>
                  <a:pt x="118" y="46"/>
                </a:lnTo>
                <a:lnTo>
                  <a:pt x="121" y="45"/>
                </a:lnTo>
                <a:lnTo>
                  <a:pt x="128" y="42"/>
                </a:lnTo>
                <a:lnTo>
                  <a:pt x="125" y="46"/>
                </a:lnTo>
                <a:lnTo>
                  <a:pt x="125" y="50"/>
                </a:lnTo>
                <a:lnTo>
                  <a:pt x="144" y="53"/>
                </a:lnTo>
                <a:lnTo>
                  <a:pt x="126" y="57"/>
                </a:lnTo>
                <a:lnTo>
                  <a:pt x="125" y="61"/>
                </a:lnTo>
                <a:lnTo>
                  <a:pt x="128" y="67"/>
                </a:lnTo>
                <a:lnTo>
                  <a:pt x="120" y="63"/>
                </a:lnTo>
                <a:lnTo>
                  <a:pt x="116" y="62"/>
                </a:lnTo>
                <a:lnTo>
                  <a:pt x="109" y="62"/>
                </a:lnTo>
                <a:lnTo>
                  <a:pt x="101" y="64"/>
                </a:lnTo>
                <a:lnTo>
                  <a:pt x="98" y="66"/>
                </a:lnTo>
                <a:lnTo>
                  <a:pt x="98" y="69"/>
                </a:lnTo>
                <a:lnTo>
                  <a:pt x="101" y="73"/>
                </a:lnTo>
                <a:lnTo>
                  <a:pt x="105" y="75"/>
                </a:lnTo>
                <a:lnTo>
                  <a:pt x="113" y="78"/>
                </a:lnTo>
                <a:lnTo>
                  <a:pt x="121" y="80"/>
                </a:lnTo>
                <a:lnTo>
                  <a:pt x="131" y="81"/>
                </a:lnTo>
                <a:lnTo>
                  <a:pt x="139" y="79"/>
                </a:lnTo>
                <a:lnTo>
                  <a:pt x="137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8" y="96"/>
                </a:lnTo>
                <a:lnTo>
                  <a:pt x="139" y="100"/>
                </a:lnTo>
                <a:lnTo>
                  <a:pt x="137" y="103"/>
                </a:lnTo>
                <a:lnTo>
                  <a:pt x="137" y="107"/>
                </a:lnTo>
                <a:lnTo>
                  <a:pt x="132" y="104"/>
                </a:lnTo>
                <a:lnTo>
                  <a:pt x="129" y="103"/>
                </a:lnTo>
                <a:lnTo>
                  <a:pt x="124" y="103"/>
                </a:lnTo>
                <a:lnTo>
                  <a:pt x="120" y="104"/>
                </a:lnTo>
                <a:lnTo>
                  <a:pt x="119" y="107"/>
                </a:lnTo>
                <a:lnTo>
                  <a:pt x="120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7" y="121"/>
                </a:lnTo>
                <a:lnTo>
                  <a:pt x="143" y="123"/>
                </a:lnTo>
                <a:lnTo>
                  <a:pt x="157" y="129"/>
                </a:lnTo>
                <a:lnTo>
                  <a:pt x="140" y="129"/>
                </a:lnTo>
                <a:lnTo>
                  <a:pt x="137" y="130"/>
                </a:lnTo>
                <a:lnTo>
                  <a:pt x="135" y="132"/>
                </a:lnTo>
                <a:lnTo>
                  <a:pt x="146" y="144"/>
                </a:lnTo>
                <a:lnTo>
                  <a:pt x="141" y="144"/>
                </a:lnTo>
                <a:lnTo>
                  <a:pt x="141" y="148"/>
                </a:lnTo>
                <a:lnTo>
                  <a:pt x="143" y="154"/>
                </a:lnTo>
                <a:lnTo>
                  <a:pt x="145" y="160"/>
                </a:lnTo>
                <a:lnTo>
                  <a:pt x="141" y="157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3" y="152"/>
                </a:lnTo>
                <a:lnTo>
                  <a:pt x="121" y="149"/>
                </a:lnTo>
                <a:lnTo>
                  <a:pt x="118" y="147"/>
                </a:lnTo>
                <a:lnTo>
                  <a:pt x="114" y="148"/>
                </a:lnTo>
                <a:lnTo>
                  <a:pt x="112" y="151"/>
                </a:lnTo>
                <a:lnTo>
                  <a:pt x="112" y="154"/>
                </a:lnTo>
                <a:lnTo>
                  <a:pt x="112" y="165"/>
                </a:lnTo>
                <a:lnTo>
                  <a:pt x="102" y="152"/>
                </a:lnTo>
                <a:lnTo>
                  <a:pt x="100" y="156"/>
                </a:lnTo>
                <a:lnTo>
                  <a:pt x="96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2" y="137"/>
                </a:lnTo>
                <a:lnTo>
                  <a:pt x="82" y="143"/>
                </a:lnTo>
                <a:lnTo>
                  <a:pt x="84" y="151"/>
                </a:lnTo>
                <a:lnTo>
                  <a:pt x="79" y="151"/>
                </a:lnTo>
                <a:lnTo>
                  <a:pt x="76" y="154"/>
                </a:lnTo>
                <a:lnTo>
                  <a:pt x="71" y="168"/>
                </a:lnTo>
                <a:lnTo>
                  <a:pt x="69" y="154"/>
                </a:lnTo>
                <a:lnTo>
                  <a:pt x="67" y="150"/>
                </a:lnTo>
                <a:lnTo>
                  <a:pt x="65" y="148"/>
                </a:lnTo>
                <a:lnTo>
                  <a:pt x="59" y="150"/>
                </a:lnTo>
                <a:lnTo>
                  <a:pt x="63" y="137"/>
                </a:lnTo>
                <a:lnTo>
                  <a:pt x="65" y="127"/>
                </a:lnTo>
                <a:lnTo>
                  <a:pt x="65" y="119"/>
                </a:lnTo>
                <a:lnTo>
                  <a:pt x="63" y="113"/>
                </a:lnTo>
                <a:lnTo>
                  <a:pt x="61" y="109"/>
                </a:lnTo>
                <a:lnTo>
                  <a:pt x="57" y="108"/>
                </a:lnTo>
                <a:lnTo>
                  <a:pt x="54" y="111"/>
                </a:lnTo>
                <a:lnTo>
                  <a:pt x="52" y="117"/>
                </a:lnTo>
                <a:lnTo>
                  <a:pt x="51" y="125"/>
                </a:lnTo>
                <a:lnTo>
                  <a:pt x="46" y="121"/>
                </a:lnTo>
                <a:lnTo>
                  <a:pt x="37" y="133"/>
                </a:lnTo>
                <a:lnTo>
                  <a:pt x="40" y="117"/>
                </a:lnTo>
                <a:lnTo>
                  <a:pt x="34" y="118"/>
                </a:lnTo>
                <a:lnTo>
                  <a:pt x="38" y="108"/>
                </a:lnTo>
                <a:lnTo>
                  <a:pt x="40" y="101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9" y="81"/>
                </a:lnTo>
                <a:lnTo>
                  <a:pt x="36" y="80"/>
                </a:lnTo>
                <a:lnTo>
                  <a:pt x="32" y="81"/>
                </a:lnTo>
                <a:lnTo>
                  <a:pt x="30" y="84"/>
                </a:lnTo>
                <a:lnTo>
                  <a:pt x="27" y="88"/>
                </a:lnTo>
                <a:lnTo>
                  <a:pt x="23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3"/>
                </a:lnTo>
                <a:lnTo>
                  <a:pt x="9" y="90"/>
                </a:lnTo>
                <a:lnTo>
                  <a:pt x="8" y="87"/>
                </a:lnTo>
                <a:lnTo>
                  <a:pt x="3" y="86"/>
                </a:lnTo>
                <a:lnTo>
                  <a:pt x="13" y="78"/>
                </a:lnTo>
                <a:lnTo>
                  <a:pt x="16" y="75"/>
                </a:lnTo>
                <a:lnTo>
                  <a:pt x="19" y="71"/>
                </a:lnTo>
                <a:lnTo>
                  <a:pt x="22" y="66"/>
                </a:lnTo>
                <a:lnTo>
                  <a:pt x="21" y="63"/>
                </a:lnTo>
                <a:lnTo>
                  <a:pt x="17" y="61"/>
                </a:lnTo>
                <a:lnTo>
                  <a:pt x="15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8" y="58"/>
                </a:lnTo>
                <a:lnTo>
                  <a:pt x="3" y="55"/>
                </a:lnTo>
                <a:lnTo>
                  <a:pt x="10" y="52"/>
                </a:lnTo>
                <a:lnTo>
                  <a:pt x="13" y="48"/>
                </a:lnTo>
                <a:lnTo>
                  <a:pt x="14" y="42"/>
                </a:lnTo>
                <a:lnTo>
                  <a:pt x="16" y="34"/>
                </a:lnTo>
                <a:lnTo>
                  <a:pt x="18" y="28"/>
                </a:lnTo>
                <a:lnTo>
                  <a:pt x="13" y="19"/>
                </a:lnTo>
                <a:lnTo>
                  <a:pt x="5" y="13"/>
                </a:lnTo>
                <a:lnTo>
                  <a:pt x="1" y="1"/>
                </a:lnTo>
                <a:lnTo>
                  <a:pt x="4" y="0"/>
                </a:lnTo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27" name="Rectangle 32"/>
          <p:cNvSpPr>
            <a:spLocks noChangeArrowheads="1"/>
          </p:cNvSpPr>
          <p:nvPr/>
        </p:nvSpPr>
        <p:spPr bwMode="auto">
          <a:xfrm>
            <a:off x="4343400" y="1780548"/>
            <a:ext cx="788987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8" name="Rectangle 33"/>
          <p:cNvSpPr>
            <a:spLocks noChangeArrowheads="1"/>
          </p:cNvSpPr>
          <p:nvPr/>
        </p:nvSpPr>
        <p:spPr bwMode="auto">
          <a:xfrm>
            <a:off x="7724775" y="1588460"/>
            <a:ext cx="79057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9" name="Rectangle 34"/>
          <p:cNvSpPr>
            <a:spLocks noChangeArrowheads="1"/>
          </p:cNvSpPr>
          <p:nvPr/>
        </p:nvSpPr>
        <p:spPr bwMode="auto">
          <a:xfrm>
            <a:off x="5256212" y="880435"/>
            <a:ext cx="79057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0" name="Rectangle 35"/>
          <p:cNvSpPr>
            <a:spLocks noChangeArrowheads="1"/>
          </p:cNvSpPr>
          <p:nvPr/>
        </p:nvSpPr>
        <p:spPr bwMode="auto">
          <a:xfrm>
            <a:off x="7999412" y="2037723"/>
            <a:ext cx="788988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7816850" y="943935"/>
            <a:ext cx="7889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810375" y="1201110"/>
            <a:ext cx="79057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3" name="Rectangle 38"/>
          <p:cNvSpPr>
            <a:spLocks noChangeArrowheads="1"/>
          </p:cNvSpPr>
          <p:nvPr/>
        </p:nvSpPr>
        <p:spPr bwMode="auto">
          <a:xfrm>
            <a:off x="6537325" y="623260"/>
            <a:ext cx="7889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5165725" y="1394785"/>
            <a:ext cx="7889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5" name="Freeform 40"/>
          <p:cNvSpPr>
            <a:spLocks/>
          </p:cNvSpPr>
          <p:nvPr/>
        </p:nvSpPr>
        <p:spPr bwMode="auto">
          <a:xfrm>
            <a:off x="5910262" y="2404435"/>
            <a:ext cx="303213" cy="227013"/>
          </a:xfrm>
          <a:custGeom>
            <a:avLst/>
            <a:gdLst>
              <a:gd name="T0" fmla="*/ 2147483647 w 159"/>
              <a:gd name="T1" fmla="*/ 2147483647 h 169"/>
              <a:gd name="T2" fmla="*/ 2147483647 w 159"/>
              <a:gd name="T3" fmla="*/ 2147483647 h 169"/>
              <a:gd name="T4" fmla="*/ 2147483647 w 159"/>
              <a:gd name="T5" fmla="*/ 2147483647 h 169"/>
              <a:gd name="T6" fmla="*/ 2147483647 w 159"/>
              <a:gd name="T7" fmla="*/ 2147483647 h 169"/>
              <a:gd name="T8" fmla="*/ 2147483647 w 159"/>
              <a:gd name="T9" fmla="*/ 2147483647 h 169"/>
              <a:gd name="T10" fmla="*/ 2147483647 w 159"/>
              <a:gd name="T11" fmla="*/ 2147483647 h 169"/>
              <a:gd name="T12" fmla="*/ 2147483647 w 159"/>
              <a:gd name="T13" fmla="*/ 2147483647 h 169"/>
              <a:gd name="T14" fmla="*/ 2147483647 w 159"/>
              <a:gd name="T15" fmla="*/ 2147483647 h 169"/>
              <a:gd name="T16" fmla="*/ 2147483647 w 159"/>
              <a:gd name="T17" fmla="*/ 2147483647 h 169"/>
              <a:gd name="T18" fmla="*/ 2147483647 w 159"/>
              <a:gd name="T19" fmla="*/ 2147483647 h 169"/>
              <a:gd name="T20" fmla="*/ 2147483647 w 159"/>
              <a:gd name="T21" fmla="*/ 2147483647 h 169"/>
              <a:gd name="T22" fmla="*/ 2147483647 w 159"/>
              <a:gd name="T23" fmla="*/ 2147483647 h 169"/>
              <a:gd name="T24" fmla="*/ 2147483647 w 159"/>
              <a:gd name="T25" fmla="*/ 2147483647 h 169"/>
              <a:gd name="T26" fmla="*/ 2147483647 w 159"/>
              <a:gd name="T27" fmla="*/ 2147483647 h 169"/>
              <a:gd name="T28" fmla="*/ 2147483647 w 159"/>
              <a:gd name="T29" fmla="*/ 2147483647 h 169"/>
              <a:gd name="T30" fmla="*/ 2147483647 w 159"/>
              <a:gd name="T31" fmla="*/ 2147483647 h 169"/>
              <a:gd name="T32" fmla="*/ 2147483647 w 159"/>
              <a:gd name="T33" fmla="*/ 2147483647 h 169"/>
              <a:gd name="T34" fmla="*/ 2147483647 w 159"/>
              <a:gd name="T35" fmla="*/ 2147483647 h 169"/>
              <a:gd name="T36" fmla="*/ 2147483647 w 159"/>
              <a:gd name="T37" fmla="*/ 2147483647 h 169"/>
              <a:gd name="T38" fmla="*/ 2147483647 w 159"/>
              <a:gd name="T39" fmla="*/ 2147483647 h 169"/>
              <a:gd name="T40" fmla="*/ 2147483647 w 159"/>
              <a:gd name="T41" fmla="*/ 2147483647 h 169"/>
              <a:gd name="T42" fmla="*/ 2147483647 w 159"/>
              <a:gd name="T43" fmla="*/ 2147483647 h 169"/>
              <a:gd name="T44" fmla="*/ 2147483647 w 159"/>
              <a:gd name="T45" fmla="*/ 2147483647 h 169"/>
              <a:gd name="T46" fmla="*/ 2147483647 w 159"/>
              <a:gd name="T47" fmla="*/ 2147483647 h 169"/>
              <a:gd name="T48" fmla="*/ 2147483647 w 159"/>
              <a:gd name="T49" fmla="*/ 2147483647 h 169"/>
              <a:gd name="T50" fmla="*/ 2147483647 w 159"/>
              <a:gd name="T51" fmla="*/ 2147483647 h 169"/>
              <a:gd name="T52" fmla="*/ 2147483647 w 159"/>
              <a:gd name="T53" fmla="*/ 2147483647 h 169"/>
              <a:gd name="T54" fmla="*/ 2147483647 w 159"/>
              <a:gd name="T55" fmla="*/ 2147483647 h 169"/>
              <a:gd name="T56" fmla="*/ 2147483647 w 159"/>
              <a:gd name="T57" fmla="*/ 2147483647 h 169"/>
              <a:gd name="T58" fmla="*/ 2147483647 w 159"/>
              <a:gd name="T59" fmla="*/ 2147483647 h 169"/>
              <a:gd name="T60" fmla="*/ 2147483647 w 159"/>
              <a:gd name="T61" fmla="*/ 2147483647 h 169"/>
              <a:gd name="T62" fmla="*/ 2147483647 w 159"/>
              <a:gd name="T63" fmla="*/ 2147483647 h 169"/>
              <a:gd name="T64" fmla="*/ 2147483647 w 159"/>
              <a:gd name="T65" fmla="*/ 2147483647 h 169"/>
              <a:gd name="T66" fmla="*/ 2147483647 w 159"/>
              <a:gd name="T67" fmla="*/ 2147483647 h 169"/>
              <a:gd name="T68" fmla="*/ 2147483647 w 159"/>
              <a:gd name="T69" fmla="*/ 2147483647 h 169"/>
              <a:gd name="T70" fmla="*/ 2147483647 w 159"/>
              <a:gd name="T71" fmla="*/ 2147483647 h 169"/>
              <a:gd name="T72" fmla="*/ 2147483647 w 159"/>
              <a:gd name="T73" fmla="*/ 2147483647 h 169"/>
              <a:gd name="T74" fmla="*/ 2147483647 w 159"/>
              <a:gd name="T75" fmla="*/ 2147483647 h 169"/>
              <a:gd name="T76" fmla="*/ 2147483647 w 159"/>
              <a:gd name="T77" fmla="*/ 2147483647 h 169"/>
              <a:gd name="T78" fmla="*/ 2147483647 w 159"/>
              <a:gd name="T79" fmla="*/ 2147483647 h 169"/>
              <a:gd name="T80" fmla="*/ 2147483647 w 159"/>
              <a:gd name="T81" fmla="*/ 2147483647 h 169"/>
              <a:gd name="T82" fmla="*/ 2147483647 w 159"/>
              <a:gd name="T83" fmla="*/ 2147483647 h 169"/>
              <a:gd name="T84" fmla="*/ 2147483647 w 159"/>
              <a:gd name="T85" fmla="*/ 2147483647 h 169"/>
              <a:gd name="T86" fmla="*/ 2147483647 w 159"/>
              <a:gd name="T87" fmla="*/ 2147483647 h 169"/>
              <a:gd name="T88" fmla="*/ 2147483647 w 159"/>
              <a:gd name="T89" fmla="*/ 2147483647 h 169"/>
              <a:gd name="T90" fmla="*/ 2147483647 w 159"/>
              <a:gd name="T91" fmla="*/ 2147483647 h 169"/>
              <a:gd name="T92" fmla="*/ 2147483647 w 159"/>
              <a:gd name="T93" fmla="*/ 2147483647 h 169"/>
              <a:gd name="T94" fmla="*/ 2147483647 w 159"/>
              <a:gd name="T95" fmla="*/ 2147483647 h 169"/>
              <a:gd name="T96" fmla="*/ 2147483647 w 159"/>
              <a:gd name="T97" fmla="*/ 2147483647 h 169"/>
              <a:gd name="T98" fmla="*/ 2147483647 w 159"/>
              <a:gd name="T99" fmla="*/ 2147483647 h 169"/>
              <a:gd name="T100" fmla="*/ 2147483647 w 159"/>
              <a:gd name="T101" fmla="*/ 2147483647 h 169"/>
              <a:gd name="T102" fmla="*/ 2147483647 w 159"/>
              <a:gd name="T103" fmla="*/ 2147483647 h 169"/>
              <a:gd name="T104" fmla="*/ 2147483647 w 159"/>
              <a:gd name="T105" fmla="*/ 2147483647 h 169"/>
              <a:gd name="T106" fmla="*/ 2147483647 w 159"/>
              <a:gd name="T107" fmla="*/ 2147483647 h 169"/>
              <a:gd name="T108" fmla="*/ 2147483647 w 159"/>
              <a:gd name="T109" fmla="*/ 2147483647 h 169"/>
              <a:gd name="T110" fmla="*/ 2147483647 w 159"/>
              <a:gd name="T111" fmla="*/ 0 h 16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9"/>
              <a:gd name="T169" fmla="*/ 0 h 169"/>
              <a:gd name="T170" fmla="*/ 159 w 159"/>
              <a:gd name="T171" fmla="*/ 169 h 169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9" h="169">
                <a:moveTo>
                  <a:pt x="4" y="0"/>
                </a:moveTo>
                <a:lnTo>
                  <a:pt x="9" y="11"/>
                </a:lnTo>
                <a:lnTo>
                  <a:pt x="16" y="15"/>
                </a:lnTo>
                <a:lnTo>
                  <a:pt x="21" y="24"/>
                </a:lnTo>
                <a:lnTo>
                  <a:pt x="26" y="23"/>
                </a:lnTo>
                <a:lnTo>
                  <a:pt x="32" y="21"/>
                </a:lnTo>
                <a:lnTo>
                  <a:pt x="39" y="21"/>
                </a:lnTo>
                <a:lnTo>
                  <a:pt x="46" y="19"/>
                </a:lnTo>
                <a:lnTo>
                  <a:pt x="54" y="14"/>
                </a:lnTo>
                <a:lnTo>
                  <a:pt x="54" y="19"/>
                </a:lnTo>
                <a:lnTo>
                  <a:pt x="66" y="17"/>
                </a:lnTo>
                <a:lnTo>
                  <a:pt x="58" y="23"/>
                </a:lnTo>
                <a:lnTo>
                  <a:pt x="59" y="27"/>
                </a:lnTo>
                <a:lnTo>
                  <a:pt x="53" y="26"/>
                </a:lnTo>
                <a:lnTo>
                  <a:pt x="50" y="28"/>
                </a:lnTo>
                <a:lnTo>
                  <a:pt x="49" y="31"/>
                </a:lnTo>
                <a:lnTo>
                  <a:pt x="52" y="32"/>
                </a:lnTo>
                <a:lnTo>
                  <a:pt x="63" y="29"/>
                </a:lnTo>
                <a:lnTo>
                  <a:pt x="78" y="23"/>
                </a:lnTo>
                <a:lnTo>
                  <a:pt x="76" y="28"/>
                </a:lnTo>
                <a:lnTo>
                  <a:pt x="83" y="29"/>
                </a:lnTo>
                <a:lnTo>
                  <a:pt x="95" y="28"/>
                </a:lnTo>
                <a:lnTo>
                  <a:pt x="80" y="36"/>
                </a:lnTo>
                <a:lnTo>
                  <a:pt x="83" y="40"/>
                </a:lnTo>
                <a:lnTo>
                  <a:pt x="76" y="41"/>
                </a:lnTo>
                <a:lnTo>
                  <a:pt x="73" y="42"/>
                </a:lnTo>
                <a:lnTo>
                  <a:pt x="72" y="44"/>
                </a:lnTo>
                <a:lnTo>
                  <a:pt x="74" y="47"/>
                </a:lnTo>
                <a:lnTo>
                  <a:pt x="79" y="48"/>
                </a:lnTo>
                <a:lnTo>
                  <a:pt x="86" y="47"/>
                </a:lnTo>
                <a:lnTo>
                  <a:pt x="93" y="45"/>
                </a:lnTo>
                <a:lnTo>
                  <a:pt x="104" y="42"/>
                </a:lnTo>
                <a:lnTo>
                  <a:pt x="112" y="38"/>
                </a:lnTo>
                <a:lnTo>
                  <a:pt x="118" y="36"/>
                </a:lnTo>
                <a:lnTo>
                  <a:pt x="113" y="42"/>
                </a:lnTo>
                <a:lnTo>
                  <a:pt x="114" y="44"/>
                </a:lnTo>
                <a:lnTo>
                  <a:pt x="116" y="46"/>
                </a:lnTo>
                <a:lnTo>
                  <a:pt x="118" y="46"/>
                </a:lnTo>
                <a:lnTo>
                  <a:pt x="121" y="45"/>
                </a:lnTo>
                <a:lnTo>
                  <a:pt x="128" y="42"/>
                </a:lnTo>
                <a:lnTo>
                  <a:pt x="125" y="46"/>
                </a:lnTo>
                <a:lnTo>
                  <a:pt x="125" y="50"/>
                </a:lnTo>
                <a:lnTo>
                  <a:pt x="144" y="53"/>
                </a:lnTo>
                <a:lnTo>
                  <a:pt x="126" y="57"/>
                </a:lnTo>
                <a:lnTo>
                  <a:pt x="125" y="61"/>
                </a:lnTo>
                <a:lnTo>
                  <a:pt x="128" y="67"/>
                </a:lnTo>
                <a:lnTo>
                  <a:pt x="120" y="63"/>
                </a:lnTo>
                <a:lnTo>
                  <a:pt x="116" y="62"/>
                </a:lnTo>
                <a:lnTo>
                  <a:pt x="109" y="62"/>
                </a:lnTo>
                <a:lnTo>
                  <a:pt x="101" y="64"/>
                </a:lnTo>
                <a:lnTo>
                  <a:pt x="98" y="66"/>
                </a:lnTo>
                <a:lnTo>
                  <a:pt x="98" y="69"/>
                </a:lnTo>
                <a:lnTo>
                  <a:pt x="101" y="73"/>
                </a:lnTo>
                <a:lnTo>
                  <a:pt x="105" y="75"/>
                </a:lnTo>
                <a:lnTo>
                  <a:pt x="113" y="78"/>
                </a:lnTo>
                <a:lnTo>
                  <a:pt x="121" y="80"/>
                </a:lnTo>
                <a:lnTo>
                  <a:pt x="131" y="81"/>
                </a:lnTo>
                <a:lnTo>
                  <a:pt x="139" y="79"/>
                </a:lnTo>
                <a:lnTo>
                  <a:pt x="137" y="84"/>
                </a:lnTo>
                <a:lnTo>
                  <a:pt x="139" y="88"/>
                </a:lnTo>
                <a:lnTo>
                  <a:pt x="143" y="90"/>
                </a:lnTo>
                <a:lnTo>
                  <a:pt x="147" y="93"/>
                </a:lnTo>
                <a:lnTo>
                  <a:pt x="158" y="96"/>
                </a:lnTo>
                <a:lnTo>
                  <a:pt x="139" y="100"/>
                </a:lnTo>
                <a:lnTo>
                  <a:pt x="137" y="103"/>
                </a:lnTo>
                <a:lnTo>
                  <a:pt x="137" y="107"/>
                </a:lnTo>
                <a:lnTo>
                  <a:pt x="132" y="104"/>
                </a:lnTo>
                <a:lnTo>
                  <a:pt x="129" y="103"/>
                </a:lnTo>
                <a:lnTo>
                  <a:pt x="124" y="103"/>
                </a:lnTo>
                <a:lnTo>
                  <a:pt x="120" y="104"/>
                </a:lnTo>
                <a:lnTo>
                  <a:pt x="119" y="107"/>
                </a:lnTo>
                <a:lnTo>
                  <a:pt x="120" y="110"/>
                </a:lnTo>
                <a:lnTo>
                  <a:pt x="123" y="113"/>
                </a:lnTo>
                <a:lnTo>
                  <a:pt x="128" y="115"/>
                </a:lnTo>
                <a:lnTo>
                  <a:pt x="133" y="117"/>
                </a:lnTo>
                <a:lnTo>
                  <a:pt x="140" y="119"/>
                </a:lnTo>
                <a:lnTo>
                  <a:pt x="147" y="121"/>
                </a:lnTo>
                <a:lnTo>
                  <a:pt x="143" y="123"/>
                </a:lnTo>
                <a:lnTo>
                  <a:pt x="157" y="129"/>
                </a:lnTo>
                <a:lnTo>
                  <a:pt x="140" y="129"/>
                </a:lnTo>
                <a:lnTo>
                  <a:pt x="137" y="130"/>
                </a:lnTo>
                <a:lnTo>
                  <a:pt x="135" y="132"/>
                </a:lnTo>
                <a:lnTo>
                  <a:pt x="146" y="144"/>
                </a:lnTo>
                <a:lnTo>
                  <a:pt x="141" y="144"/>
                </a:lnTo>
                <a:lnTo>
                  <a:pt x="141" y="148"/>
                </a:lnTo>
                <a:lnTo>
                  <a:pt x="143" y="154"/>
                </a:lnTo>
                <a:lnTo>
                  <a:pt x="145" y="160"/>
                </a:lnTo>
                <a:lnTo>
                  <a:pt x="141" y="157"/>
                </a:lnTo>
                <a:lnTo>
                  <a:pt x="135" y="154"/>
                </a:lnTo>
                <a:lnTo>
                  <a:pt x="131" y="154"/>
                </a:lnTo>
                <a:lnTo>
                  <a:pt x="130" y="159"/>
                </a:lnTo>
                <a:lnTo>
                  <a:pt x="123" y="152"/>
                </a:lnTo>
                <a:lnTo>
                  <a:pt x="121" y="149"/>
                </a:lnTo>
                <a:lnTo>
                  <a:pt x="118" y="147"/>
                </a:lnTo>
                <a:lnTo>
                  <a:pt x="114" y="148"/>
                </a:lnTo>
                <a:lnTo>
                  <a:pt x="112" y="151"/>
                </a:lnTo>
                <a:lnTo>
                  <a:pt x="112" y="154"/>
                </a:lnTo>
                <a:lnTo>
                  <a:pt x="112" y="165"/>
                </a:lnTo>
                <a:lnTo>
                  <a:pt x="102" y="152"/>
                </a:lnTo>
                <a:lnTo>
                  <a:pt x="100" y="156"/>
                </a:lnTo>
                <a:lnTo>
                  <a:pt x="96" y="140"/>
                </a:lnTo>
                <a:lnTo>
                  <a:pt x="92" y="134"/>
                </a:lnTo>
                <a:lnTo>
                  <a:pt x="89" y="132"/>
                </a:lnTo>
                <a:lnTo>
                  <a:pt x="87" y="131"/>
                </a:lnTo>
                <a:lnTo>
                  <a:pt x="85" y="132"/>
                </a:lnTo>
                <a:lnTo>
                  <a:pt x="83" y="133"/>
                </a:lnTo>
                <a:lnTo>
                  <a:pt x="82" y="137"/>
                </a:lnTo>
                <a:lnTo>
                  <a:pt x="82" y="143"/>
                </a:lnTo>
                <a:lnTo>
                  <a:pt x="84" y="151"/>
                </a:lnTo>
                <a:lnTo>
                  <a:pt x="79" y="151"/>
                </a:lnTo>
                <a:lnTo>
                  <a:pt x="76" y="154"/>
                </a:lnTo>
                <a:lnTo>
                  <a:pt x="71" y="168"/>
                </a:lnTo>
                <a:lnTo>
                  <a:pt x="69" y="154"/>
                </a:lnTo>
                <a:lnTo>
                  <a:pt x="67" y="150"/>
                </a:lnTo>
                <a:lnTo>
                  <a:pt x="65" y="148"/>
                </a:lnTo>
                <a:lnTo>
                  <a:pt x="59" y="150"/>
                </a:lnTo>
                <a:lnTo>
                  <a:pt x="63" y="137"/>
                </a:lnTo>
                <a:lnTo>
                  <a:pt x="65" y="127"/>
                </a:lnTo>
                <a:lnTo>
                  <a:pt x="65" y="119"/>
                </a:lnTo>
                <a:lnTo>
                  <a:pt x="63" y="113"/>
                </a:lnTo>
                <a:lnTo>
                  <a:pt x="61" y="109"/>
                </a:lnTo>
                <a:lnTo>
                  <a:pt x="57" y="108"/>
                </a:lnTo>
                <a:lnTo>
                  <a:pt x="54" y="111"/>
                </a:lnTo>
                <a:lnTo>
                  <a:pt x="52" y="117"/>
                </a:lnTo>
                <a:lnTo>
                  <a:pt x="51" y="125"/>
                </a:lnTo>
                <a:lnTo>
                  <a:pt x="46" y="121"/>
                </a:lnTo>
                <a:lnTo>
                  <a:pt x="37" y="133"/>
                </a:lnTo>
                <a:lnTo>
                  <a:pt x="40" y="117"/>
                </a:lnTo>
                <a:lnTo>
                  <a:pt x="34" y="118"/>
                </a:lnTo>
                <a:lnTo>
                  <a:pt x="38" y="108"/>
                </a:lnTo>
                <a:lnTo>
                  <a:pt x="40" y="101"/>
                </a:lnTo>
                <a:lnTo>
                  <a:pt x="41" y="95"/>
                </a:lnTo>
                <a:lnTo>
                  <a:pt x="42" y="88"/>
                </a:lnTo>
                <a:lnTo>
                  <a:pt x="41" y="83"/>
                </a:lnTo>
                <a:lnTo>
                  <a:pt x="39" y="81"/>
                </a:lnTo>
                <a:lnTo>
                  <a:pt x="36" y="80"/>
                </a:lnTo>
                <a:lnTo>
                  <a:pt x="32" y="81"/>
                </a:lnTo>
                <a:lnTo>
                  <a:pt x="30" y="84"/>
                </a:lnTo>
                <a:lnTo>
                  <a:pt x="27" y="88"/>
                </a:lnTo>
                <a:lnTo>
                  <a:pt x="23" y="93"/>
                </a:lnTo>
                <a:lnTo>
                  <a:pt x="18" y="99"/>
                </a:lnTo>
                <a:lnTo>
                  <a:pt x="16" y="96"/>
                </a:lnTo>
                <a:lnTo>
                  <a:pt x="13" y="96"/>
                </a:lnTo>
                <a:lnTo>
                  <a:pt x="3" y="103"/>
                </a:lnTo>
                <a:lnTo>
                  <a:pt x="9" y="90"/>
                </a:lnTo>
                <a:lnTo>
                  <a:pt x="8" y="87"/>
                </a:lnTo>
                <a:lnTo>
                  <a:pt x="3" y="86"/>
                </a:lnTo>
                <a:lnTo>
                  <a:pt x="13" y="78"/>
                </a:lnTo>
                <a:lnTo>
                  <a:pt x="16" y="75"/>
                </a:lnTo>
                <a:lnTo>
                  <a:pt x="19" y="71"/>
                </a:lnTo>
                <a:lnTo>
                  <a:pt x="22" y="66"/>
                </a:lnTo>
                <a:lnTo>
                  <a:pt x="21" y="63"/>
                </a:lnTo>
                <a:lnTo>
                  <a:pt x="17" y="61"/>
                </a:lnTo>
                <a:lnTo>
                  <a:pt x="15" y="63"/>
                </a:lnTo>
                <a:lnTo>
                  <a:pt x="12" y="69"/>
                </a:lnTo>
                <a:lnTo>
                  <a:pt x="10" y="64"/>
                </a:lnTo>
                <a:lnTo>
                  <a:pt x="0" y="68"/>
                </a:lnTo>
                <a:lnTo>
                  <a:pt x="8" y="58"/>
                </a:lnTo>
                <a:lnTo>
                  <a:pt x="3" y="55"/>
                </a:lnTo>
                <a:lnTo>
                  <a:pt x="10" y="52"/>
                </a:lnTo>
                <a:lnTo>
                  <a:pt x="13" y="48"/>
                </a:lnTo>
                <a:lnTo>
                  <a:pt x="14" y="42"/>
                </a:lnTo>
                <a:lnTo>
                  <a:pt x="16" y="34"/>
                </a:lnTo>
                <a:lnTo>
                  <a:pt x="18" y="28"/>
                </a:lnTo>
                <a:lnTo>
                  <a:pt x="13" y="19"/>
                </a:lnTo>
                <a:lnTo>
                  <a:pt x="5" y="13"/>
                </a:lnTo>
                <a:lnTo>
                  <a:pt x="1" y="1"/>
                </a:lnTo>
                <a:lnTo>
                  <a:pt x="4" y="0"/>
                </a:lnTo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5440362" y="2488573"/>
            <a:ext cx="788988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8" name="Oval 42"/>
          <p:cNvSpPr>
            <a:spLocks noChangeArrowheads="1"/>
          </p:cNvSpPr>
          <p:nvPr/>
        </p:nvSpPr>
        <p:spPr bwMode="auto">
          <a:xfrm>
            <a:off x="5184775" y="3947485"/>
            <a:ext cx="26987" cy="15875"/>
          </a:xfrm>
          <a:prstGeom prst="ellipse">
            <a:avLst/>
          </a:prstGeom>
          <a:solidFill>
            <a:srgbClr val="201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248" tIns="45624" rIns="91248" bIns="45624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39" name="Freeform 43"/>
          <p:cNvSpPr>
            <a:spLocks/>
          </p:cNvSpPr>
          <p:nvPr/>
        </p:nvSpPr>
        <p:spPr bwMode="auto">
          <a:xfrm>
            <a:off x="4956175" y="3198185"/>
            <a:ext cx="1509712" cy="2616200"/>
          </a:xfrm>
          <a:custGeom>
            <a:avLst/>
            <a:gdLst>
              <a:gd name="T0" fmla="*/ 2147483647 w 793"/>
              <a:gd name="T1" fmla="*/ 2147483647 h 925"/>
              <a:gd name="T2" fmla="*/ 2147483647 w 793"/>
              <a:gd name="T3" fmla="*/ 2147483647 h 925"/>
              <a:gd name="T4" fmla="*/ 2147483647 w 793"/>
              <a:gd name="T5" fmla="*/ 2147483647 h 925"/>
              <a:gd name="T6" fmla="*/ 2147483647 w 793"/>
              <a:gd name="T7" fmla="*/ 2147483647 h 925"/>
              <a:gd name="T8" fmla="*/ 2147483647 w 793"/>
              <a:gd name="T9" fmla="*/ 2147483647 h 925"/>
              <a:gd name="T10" fmla="*/ 2147483647 w 793"/>
              <a:gd name="T11" fmla="*/ 2147483647 h 925"/>
              <a:gd name="T12" fmla="*/ 2147483647 w 793"/>
              <a:gd name="T13" fmla="*/ 2147483647 h 925"/>
              <a:gd name="T14" fmla="*/ 2147483647 w 793"/>
              <a:gd name="T15" fmla="*/ 2147483647 h 925"/>
              <a:gd name="T16" fmla="*/ 2147483647 w 793"/>
              <a:gd name="T17" fmla="*/ 2147483647 h 925"/>
              <a:gd name="T18" fmla="*/ 2147483647 w 793"/>
              <a:gd name="T19" fmla="*/ 2147483647 h 925"/>
              <a:gd name="T20" fmla="*/ 2147483647 w 793"/>
              <a:gd name="T21" fmla="*/ 2147483647 h 925"/>
              <a:gd name="T22" fmla="*/ 2147483647 w 793"/>
              <a:gd name="T23" fmla="*/ 2147483647 h 925"/>
              <a:gd name="T24" fmla="*/ 2147483647 w 793"/>
              <a:gd name="T25" fmla="*/ 2147483647 h 925"/>
              <a:gd name="T26" fmla="*/ 2147483647 w 793"/>
              <a:gd name="T27" fmla="*/ 2147483647 h 925"/>
              <a:gd name="T28" fmla="*/ 2147483647 w 793"/>
              <a:gd name="T29" fmla="*/ 2147483647 h 925"/>
              <a:gd name="T30" fmla="*/ 2147483647 w 793"/>
              <a:gd name="T31" fmla="*/ 2147483647 h 925"/>
              <a:gd name="T32" fmla="*/ 2147483647 w 793"/>
              <a:gd name="T33" fmla="*/ 2147483647 h 925"/>
              <a:gd name="T34" fmla="*/ 2147483647 w 793"/>
              <a:gd name="T35" fmla="*/ 2147483647 h 925"/>
              <a:gd name="T36" fmla="*/ 2147483647 w 793"/>
              <a:gd name="T37" fmla="*/ 2147483647 h 925"/>
              <a:gd name="T38" fmla="*/ 2147483647 w 793"/>
              <a:gd name="T39" fmla="*/ 2147483647 h 925"/>
              <a:gd name="T40" fmla="*/ 2147483647 w 793"/>
              <a:gd name="T41" fmla="*/ 2147483647 h 925"/>
              <a:gd name="T42" fmla="*/ 2147483647 w 793"/>
              <a:gd name="T43" fmla="*/ 2147483647 h 925"/>
              <a:gd name="T44" fmla="*/ 2147483647 w 793"/>
              <a:gd name="T45" fmla="*/ 2147483647 h 925"/>
              <a:gd name="T46" fmla="*/ 2147483647 w 793"/>
              <a:gd name="T47" fmla="*/ 2147483647 h 925"/>
              <a:gd name="T48" fmla="*/ 2147483647 w 793"/>
              <a:gd name="T49" fmla="*/ 2147483647 h 925"/>
              <a:gd name="T50" fmla="*/ 2147483647 w 793"/>
              <a:gd name="T51" fmla="*/ 2147483647 h 925"/>
              <a:gd name="T52" fmla="*/ 2147483647 w 793"/>
              <a:gd name="T53" fmla="*/ 2147483647 h 925"/>
              <a:gd name="T54" fmla="*/ 2147483647 w 793"/>
              <a:gd name="T55" fmla="*/ 2147483647 h 925"/>
              <a:gd name="T56" fmla="*/ 2147483647 w 793"/>
              <a:gd name="T57" fmla="*/ 2147483647 h 925"/>
              <a:gd name="T58" fmla="*/ 2147483647 w 793"/>
              <a:gd name="T59" fmla="*/ 2147483647 h 925"/>
              <a:gd name="T60" fmla="*/ 2147483647 w 793"/>
              <a:gd name="T61" fmla="*/ 2147483647 h 925"/>
              <a:gd name="T62" fmla="*/ 2147483647 w 793"/>
              <a:gd name="T63" fmla="*/ 2147483647 h 925"/>
              <a:gd name="T64" fmla="*/ 2147483647 w 793"/>
              <a:gd name="T65" fmla="*/ 2147483647 h 925"/>
              <a:gd name="T66" fmla="*/ 2147483647 w 793"/>
              <a:gd name="T67" fmla="*/ 2147483647 h 925"/>
              <a:gd name="T68" fmla="*/ 2147483647 w 793"/>
              <a:gd name="T69" fmla="*/ 2147483647 h 925"/>
              <a:gd name="T70" fmla="*/ 2147483647 w 793"/>
              <a:gd name="T71" fmla="*/ 2147483647 h 925"/>
              <a:gd name="T72" fmla="*/ 2147483647 w 793"/>
              <a:gd name="T73" fmla="*/ 2147483647 h 925"/>
              <a:gd name="T74" fmla="*/ 2147483647 w 793"/>
              <a:gd name="T75" fmla="*/ 2147483647 h 925"/>
              <a:gd name="T76" fmla="*/ 2147483647 w 793"/>
              <a:gd name="T77" fmla="*/ 2147483647 h 925"/>
              <a:gd name="T78" fmla="*/ 2147483647 w 793"/>
              <a:gd name="T79" fmla="*/ 2147483647 h 925"/>
              <a:gd name="T80" fmla="*/ 2147483647 w 793"/>
              <a:gd name="T81" fmla="*/ 2147483647 h 925"/>
              <a:gd name="T82" fmla="*/ 2147483647 w 793"/>
              <a:gd name="T83" fmla="*/ 2147483647 h 925"/>
              <a:gd name="T84" fmla="*/ 2147483647 w 793"/>
              <a:gd name="T85" fmla="*/ 2147483647 h 925"/>
              <a:gd name="T86" fmla="*/ 2147483647 w 793"/>
              <a:gd name="T87" fmla="*/ 2147483647 h 925"/>
              <a:gd name="T88" fmla="*/ 2147483647 w 793"/>
              <a:gd name="T89" fmla="*/ 2147483647 h 925"/>
              <a:gd name="T90" fmla="*/ 2147483647 w 793"/>
              <a:gd name="T91" fmla="*/ 2147483647 h 925"/>
              <a:gd name="T92" fmla="*/ 2147483647 w 793"/>
              <a:gd name="T93" fmla="*/ 2147483647 h 925"/>
              <a:gd name="T94" fmla="*/ 2147483647 w 793"/>
              <a:gd name="T95" fmla="*/ 2147483647 h 925"/>
              <a:gd name="T96" fmla="*/ 2147483647 w 793"/>
              <a:gd name="T97" fmla="*/ 2147483647 h 925"/>
              <a:gd name="T98" fmla="*/ 2147483647 w 793"/>
              <a:gd name="T99" fmla="*/ 2147483647 h 925"/>
              <a:gd name="T100" fmla="*/ 2147483647 w 793"/>
              <a:gd name="T101" fmla="*/ 2147483647 h 925"/>
              <a:gd name="T102" fmla="*/ 2147483647 w 793"/>
              <a:gd name="T103" fmla="*/ 2147483647 h 925"/>
              <a:gd name="T104" fmla="*/ 2147483647 w 793"/>
              <a:gd name="T105" fmla="*/ 2147483647 h 925"/>
              <a:gd name="T106" fmla="*/ 2147483647 w 793"/>
              <a:gd name="T107" fmla="*/ 2147483647 h 925"/>
              <a:gd name="T108" fmla="*/ 2147483647 w 793"/>
              <a:gd name="T109" fmla="*/ 2147483647 h 925"/>
              <a:gd name="T110" fmla="*/ 2147483647 w 793"/>
              <a:gd name="T111" fmla="*/ 2147483647 h 925"/>
              <a:gd name="T112" fmla="*/ 2147483647 w 793"/>
              <a:gd name="T113" fmla="*/ 2147483647 h 925"/>
              <a:gd name="T114" fmla="*/ 2147483647 w 793"/>
              <a:gd name="T115" fmla="*/ 2147483647 h 92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93"/>
              <a:gd name="T175" fmla="*/ 0 h 925"/>
              <a:gd name="T176" fmla="*/ 793 w 793"/>
              <a:gd name="T177" fmla="*/ 925 h 92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93" h="925">
                <a:moveTo>
                  <a:pt x="792" y="0"/>
                </a:moveTo>
                <a:lnTo>
                  <a:pt x="792" y="18"/>
                </a:lnTo>
                <a:lnTo>
                  <a:pt x="774" y="42"/>
                </a:lnTo>
                <a:lnTo>
                  <a:pt x="756" y="60"/>
                </a:lnTo>
                <a:lnTo>
                  <a:pt x="738" y="78"/>
                </a:lnTo>
                <a:lnTo>
                  <a:pt x="714" y="96"/>
                </a:lnTo>
                <a:lnTo>
                  <a:pt x="696" y="108"/>
                </a:lnTo>
                <a:lnTo>
                  <a:pt x="672" y="120"/>
                </a:lnTo>
                <a:lnTo>
                  <a:pt x="648" y="132"/>
                </a:lnTo>
                <a:lnTo>
                  <a:pt x="630" y="150"/>
                </a:lnTo>
                <a:lnTo>
                  <a:pt x="612" y="168"/>
                </a:lnTo>
                <a:lnTo>
                  <a:pt x="594" y="180"/>
                </a:lnTo>
                <a:lnTo>
                  <a:pt x="570" y="198"/>
                </a:lnTo>
                <a:lnTo>
                  <a:pt x="552" y="216"/>
                </a:lnTo>
                <a:lnTo>
                  <a:pt x="528" y="228"/>
                </a:lnTo>
                <a:lnTo>
                  <a:pt x="510" y="234"/>
                </a:lnTo>
                <a:lnTo>
                  <a:pt x="492" y="240"/>
                </a:lnTo>
                <a:lnTo>
                  <a:pt x="474" y="252"/>
                </a:lnTo>
                <a:lnTo>
                  <a:pt x="456" y="258"/>
                </a:lnTo>
                <a:lnTo>
                  <a:pt x="438" y="264"/>
                </a:lnTo>
                <a:lnTo>
                  <a:pt x="420" y="270"/>
                </a:lnTo>
                <a:lnTo>
                  <a:pt x="402" y="276"/>
                </a:lnTo>
                <a:lnTo>
                  <a:pt x="384" y="288"/>
                </a:lnTo>
                <a:lnTo>
                  <a:pt x="366" y="294"/>
                </a:lnTo>
                <a:lnTo>
                  <a:pt x="348" y="306"/>
                </a:lnTo>
                <a:lnTo>
                  <a:pt x="330" y="306"/>
                </a:lnTo>
                <a:lnTo>
                  <a:pt x="312" y="306"/>
                </a:lnTo>
                <a:lnTo>
                  <a:pt x="294" y="306"/>
                </a:lnTo>
                <a:lnTo>
                  <a:pt x="276" y="306"/>
                </a:lnTo>
                <a:lnTo>
                  <a:pt x="258" y="306"/>
                </a:lnTo>
                <a:lnTo>
                  <a:pt x="234" y="300"/>
                </a:lnTo>
                <a:lnTo>
                  <a:pt x="228" y="282"/>
                </a:lnTo>
                <a:lnTo>
                  <a:pt x="216" y="264"/>
                </a:lnTo>
                <a:lnTo>
                  <a:pt x="198" y="258"/>
                </a:lnTo>
                <a:lnTo>
                  <a:pt x="180" y="258"/>
                </a:lnTo>
                <a:lnTo>
                  <a:pt x="162" y="258"/>
                </a:lnTo>
                <a:lnTo>
                  <a:pt x="144" y="258"/>
                </a:lnTo>
                <a:lnTo>
                  <a:pt x="120" y="258"/>
                </a:lnTo>
                <a:lnTo>
                  <a:pt x="102" y="258"/>
                </a:lnTo>
                <a:lnTo>
                  <a:pt x="84" y="258"/>
                </a:lnTo>
                <a:lnTo>
                  <a:pt x="84" y="276"/>
                </a:lnTo>
                <a:lnTo>
                  <a:pt x="102" y="276"/>
                </a:lnTo>
                <a:lnTo>
                  <a:pt x="120" y="276"/>
                </a:lnTo>
                <a:lnTo>
                  <a:pt x="138" y="276"/>
                </a:lnTo>
                <a:lnTo>
                  <a:pt x="144" y="294"/>
                </a:lnTo>
                <a:lnTo>
                  <a:pt x="162" y="306"/>
                </a:lnTo>
                <a:lnTo>
                  <a:pt x="180" y="318"/>
                </a:lnTo>
                <a:lnTo>
                  <a:pt x="198" y="330"/>
                </a:lnTo>
                <a:lnTo>
                  <a:pt x="216" y="342"/>
                </a:lnTo>
                <a:lnTo>
                  <a:pt x="240" y="342"/>
                </a:lnTo>
                <a:lnTo>
                  <a:pt x="264" y="342"/>
                </a:lnTo>
                <a:lnTo>
                  <a:pt x="282" y="342"/>
                </a:lnTo>
                <a:lnTo>
                  <a:pt x="300" y="342"/>
                </a:lnTo>
                <a:lnTo>
                  <a:pt x="318" y="342"/>
                </a:lnTo>
                <a:lnTo>
                  <a:pt x="336" y="342"/>
                </a:lnTo>
                <a:lnTo>
                  <a:pt x="354" y="336"/>
                </a:lnTo>
                <a:lnTo>
                  <a:pt x="336" y="348"/>
                </a:lnTo>
                <a:lnTo>
                  <a:pt x="318" y="360"/>
                </a:lnTo>
                <a:lnTo>
                  <a:pt x="300" y="360"/>
                </a:lnTo>
                <a:lnTo>
                  <a:pt x="276" y="378"/>
                </a:lnTo>
                <a:lnTo>
                  <a:pt x="258" y="396"/>
                </a:lnTo>
                <a:lnTo>
                  <a:pt x="240" y="414"/>
                </a:lnTo>
                <a:lnTo>
                  <a:pt x="234" y="432"/>
                </a:lnTo>
                <a:lnTo>
                  <a:pt x="216" y="450"/>
                </a:lnTo>
                <a:lnTo>
                  <a:pt x="198" y="456"/>
                </a:lnTo>
                <a:lnTo>
                  <a:pt x="180" y="456"/>
                </a:lnTo>
                <a:lnTo>
                  <a:pt x="168" y="474"/>
                </a:lnTo>
                <a:lnTo>
                  <a:pt x="150" y="486"/>
                </a:lnTo>
                <a:lnTo>
                  <a:pt x="138" y="504"/>
                </a:lnTo>
                <a:lnTo>
                  <a:pt x="120" y="516"/>
                </a:lnTo>
                <a:lnTo>
                  <a:pt x="108" y="534"/>
                </a:lnTo>
                <a:lnTo>
                  <a:pt x="90" y="540"/>
                </a:lnTo>
                <a:lnTo>
                  <a:pt x="72" y="552"/>
                </a:lnTo>
                <a:lnTo>
                  <a:pt x="54" y="564"/>
                </a:lnTo>
                <a:lnTo>
                  <a:pt x="36" y="582"/>
                </a:lnTo>
                <a:lnTo>
                  <a:pt x="18" y="594"/>
                </a:lnTo>
                <a:lnTo>
                  <a:pt x="0" y="600"/>
                </a:lnTo>
                <a:lnTo>
                  <a:pt x="18" y="606"/>
                </a:lnTo>
                <a:lnTo>
                  <a:pt x="36" y="600"/>
                </a:lnTo>
                <a:lnTo>
                  <a:pt x="54" y="594"/>
                </a:lnTo>
                <a:lnTo>
                  <a:pt x="72" y="588"/>
                </a:lnTo>
                <a:lnTo>
                  <a:pt x="84" y="570"/>
                </a:lnTo>
                <a:lnTo>
                  <a:pt x="102" y="558"/>
                </a:lnTo>
                <a:lnTo>
                  <a:pt x="120" y="546"/>
                </a:lnTo>
                <a:lnTo>
                  <a:pt x="138" y="534"/>
                </a:lnTo>
                <a:lnTo>
                  <a:pt x="156" y="522"/>
                </a:lnTo>
                <a:lnTo>
                  <a:pt x="174" y="522"/>
                </a:lnTo>
                <a:lnTo>
                  <a:pt x="192" y="516"/>
                </a:lnTo>
                <a:lnTo>
                  <a:pt x="210" y="504"/>
                </a:lnTo>
                <a:lnTo>
                  <a:pt x="228" y="492"/>
                </a:lnTo>
                <a:lnTo>
                  <a:pt x="240" y="474"/>
                </a:lnTo>
                <a:lnTo>
                  <a:pt x="252" y="456"/>
                </a:lnTo>
                <a:lnTo>
                  <a:pt x="270" y="444"/>
                </a:lnTo>
                <a:lnTo>
                  <a:pt x="288" y="432"/>
                </a:lnTo>
                <a:lnTo>
                  <a:pt x="300" y="414"/>
                </a:lnTo>
                <a:lnTo>
                  <a:pt x="318" y="402"/>
                </a:lnTo>
                <a:lnTo>
                  <a:pt x="336" y="390"/>
                </a:lnTo>
                <a:lnTo>
                  <a:pt x="354" y="378"/>
                </a:lnTo>
                <a:lnTo>
                  <a:pt x="372" y="372"/>
                </a:lnTo>
                <a:lnTo>
                  <a:pt x="390" y="354"/>
                </a:lnTo>
                <a:lnTo>
                  <a:pt x="408" y="342"/>
                </a:lnTo>
                <a:lnTo>
                  <a:pt x="426" y="330"/>
                </a:lnTo>
                <a:lnTo>
                  <a:pt x="444" y="324"/>
                </a:lnTo>
                <a:lnTo>
                  <a:pt x="462" y="306"/>
                </a:lnTo>
                <a:lnTo>
                  <a:pt x="480" y="300"/>
                </a:lnTo>
                <a:lnTo>
                  <a:pt x="498" y="288"/>
                </a:lnTo>
                <a:lnTo>
                  <a:pt x="516" y="282"/>
                </a:lnTo>
                <a:lnTo>
                  <a:pt x="534" y="270"/>
                </a:lnTo>
                <a:lnTo>
                  <a:pt x="558" y="264"/>
                </a:lnTo>
                <a:lnTo>
                  <a:pt x="570" y="246"/>
                </a:lnTo>
                <a:lnTo>
                  <a:pt x="588" y="234"/>
                </a:lnTo>
                <a:lnTo>
                  <a:pt x="606" y="222"/>
                </a:lnTo>
                <a:lnTo>
                  <a:pt x="624" y="210"/>
                </a:lnTo>
                <a:lnTo>
                  <a:pt x="642" y="198"/>
                </a:lnTo>
                <a:lnTo>
                  <a:pt x="648" y="216"/>
                </a:lnTo>
                <a:lnTo>
                  <a:pt x="648" y="234"/>
                </a:lnTo>
                <a:lnTo>
                  <a:pt x="648" y="252"/>
                </a:lnTo>
                <a:lnTo>
                  <a:pt x="648" y="270"/>
                </a:lnTo>
                <a:lnTo>
                  <a:pt x="636" y="288"/>
                </a:lnTo>
                <a:lnTo>
                  <a:pt x="618" y="306"/>
                </a:lnTo>
                <a:lnTo>
                  <a:pt x="612" y="324"/>
                </a:lnTo>
                <a:lnTo>
                  <a:pt x="600" y="342"/>
                </a:lnTo>
                <a:lnTo>
                  <a:pt x="594" y="360"/>
                </a:lnTo>
                <a:lnTo>
                  <a:pt x="582" y="378"/>
                </a:lnTo>
                <a:lnTo>
                  <a:pt x="570" y="396"/>
                </a:lnTo>
                <a:lnTo>
                  <a:pt x="564" y="414"/>
                </a:lnTo>
                <a:lnTo>
                  <a:pt x="546" y="432"/>
                </a:lnTo>
                <a:lnTo>
                  <a:pt x="540" y="450"/>
                </a:lnTo>
                <a:lnTo>
                  <a:pt x="534" y="468"/>
                </a:lnTo>
                <a:lnTo>
                  <a:pt x="528" y="486"/>
                </a:lnTo>
                <a:lnTo>
                  <a:pt x="522" y="504"/>
                </a:lnTo>
                <a:lnTo>
                  <a:pt x="510" y="522"/>
                </a:lnTo>
                <a:lnTo>
                  <a:pt x="504" y="540"/>
                </a:lnTo>
                <a:lnTo>
                  <a:pt x="486" y="546"/>
                </a:lnTo>
                <a:lnTo>
                  <a:pt x="468" y="558"/>
                </a:lnTo>
                <a:lnTo>
                  <a:pt x="450" y="564"/>
                </a:lnTo>
                <a:lnTo>
                  <a:pt x="432" y="564"/>
                </a:lnTo>
                <a:lnTo>
                  <a:pt x="414" y="564"/>
                </a:lnTo>
                <a:lnTo>
                  <a:pt x="396" y="564"/>
                </a:lnTo>
                <a:lnTo>
                  <a:pt x="378" y="570"/>
                </a:lnTo>
                <a:lnTo>
                  <a:pt x="360" y="576"/>
                </a:lnTo>
                <a:lnTo>
                  <a:pt x="342" y="576"/>
                </a:lnTo>
                <a:lnTo>
                  <a:pt x="324" y="588"/>
                </a:lnTo>
                <a:lnTo>
                  <a:pt x="306" y="600"/>
                </a:lnTo>
                <a:lnTo>
                  <a:pt x="288" y="612"/>
                </a:lnTo>
                <a:lnTo>
                  <a:pt x="270" y="618"/>
                </a:lnTo>
                <a:lnTo>
                  <a:pt x="252" y="630"/>
                </a:lnTo>
                <a:lnTo>
                  <a:pt x="234" y="630"/>
                </a:lnTo>
                <a:lnTo>
                  <a:pt x="210" y="630"/>
                </a:lnTo>
                <a:lnTo>
                  <a:pt x="192" y="636"/>
                </a:lnTo>
                <a:lnTo>
                  <a:pt x="174" y="648"/>
                </a:lnTo>
                <a:lnTo>
                  <a:pt x="162" y="666"/>
                </a:lnTo>
                <a:lnTo>
                  <a:pt x="180" y="666"/>
                </a:lnTo>
                <a:lnTo>
                  <a:pt x="198" y="660"/>
                </a:lnTo>
                <a:lnTo>
                  <a:pt x="216" y="660"/>
                </a:lnTo>
                <a:lnTo>
                  <a:pt x="234" y="648"/>
                </a:lnTo>
                <a:lnTo>
                  <a:pt x="252" y="642"/>
                </a:lnTo>
                <a:lnTo>
                  <a:pt x="270" y="642"/>
                </a:lnTo>
                <a:lnTo>
                  <a:pt x="288" y="636"/>
                </a:lnTo>
                <a:lnTo>
                  <a:pt x="288" y="654"/>
                </a:lnTo>
                <a:lnTo>
                  <a:pt x="270" y="666"/>
                </a:lnTo>
                <a:lnTo>
                  <a:pt x="252" y="672"/>
                </a:lnTo>
                <a:lnTo>
                  <a:pt x="234" y="672"/>
                </a:lnTo>
                <a:lnTo>
                  <a:pt x="216" y="690"/>
                </a:lnTo>
                <a:lnTo>
                  <a:pt x="198" y="702"/>
                </a:lnTo>
                <a:lnTo>
                  <a:pt x="192" y="720"/>
                </a:lnTo>
                <a:lnTo>
                  <a:pt x="210" y="720"/>
                </a:lnTo>
                <a:lnTo>
                  <a:pt x="228" y="720"/>
                </a:lnTo>
                <a:lnTo>
                  <a:pt x="252" y="714"/>
                </a:lnTo>
                <a:lnTo>
                  <a:pt x="270" y="708"/>
                </a:lnTo>
                <a:lnTo>
                  <a:pt x="288" y="696"/>
                </a:lnTo>
                <a:lnTo>
                  <a:pt x="294" y="678"/>
                </a:lnTo>
                <a:lnTo>
                  <a:pt x="306" y="660"/>
                </a:lnTo>
                <a:lnTo>
                  <a:pt x="324" y="648"/>
                </a:lnTo>
                <a:lnTo>
                  <a:pt x="342" y="636"/>
                </a:lnTo>
                <a:lnTo>
                  <a:pt x="360" y="630"/>
                </a:lnTo>
                <a:lnTo>
                  <a:pt x="378" y="624"/>
                </a:lnTo>
                <a:lnTo>
                  <a:pt x="396" y="612"/>
                </a:lnTo>
                <a:lnTo>
                  <a:pt x="414" y="612"/>
                </a:lnTo>
                <a:lnTo>
                  <a:pt x="432" y="606"/>
                </a:lnTo>
                <a:lnTo>
                  <a:pt x="450" y="606"/>
                </a:lnTo>
                <a:lnTo>
                  <a:pt x="468" y="606"/>
                </a:lnTo>
                <a:lnTo>
                  <a:pt x="486" y="600"/>
                </a:lnTo>
                <a:lnTo>
                  <a:pt x="504" y="594"/>
                </a:lnTo>
                <a:lnTo>
                  <a:pt x="516" y="576"/>
                </a:lnTo>
                <a:lnTo>
                  <a:pt x="504" y="600"/>
                </a:lnTo>
                <a:lnTo>
                  <a:pt x="486" y="606"/>
                </a:lnTo>
                <a:lnTo>
                  <a:pt x="468" y="618"/>
                </a:lnTo>
                <a:lnTo>
                  <a:pt x="450" y="636"/>
                </a:lnTo>
                <a:lnTo>
                  <a:pt x="432" y="648"/>
                </a:lnTo>
                <a:lnTo>
                  <a:pt x="414" y="654"/>
                </a:lnTo>
                <a:lnTo>
                  <a:pt x="402" y="672"/>
                </a:lnTo>
                <a:lnTo>
                  <a:pt x="384" y="684"/>
                </a:lnTo>
                <a:lnTo>
                  <a:pt x="372" y="702"/>
                </a:lnTo>
                <a:lnTo>
                  <a:pt x="360" y="720"/>
                </a:lnTo>
                <a:lnTo>
                  <a:pt x="342" y="738"/>
                </a:lnTo>
                <a:lnTo>
                  <a:pt x="324" y="744"/>
                </a:lnTo>
                <a:lnTo>
                  <a:pt x="312" y="762"/>
                </a:lnTo>
                <a:lnTo>
                  <a:pt x="294" y="780"/>
                </a:lnTo>
                <a:lnTo>
                  <a:pt x="288" y="798"/>
                </a:lnTo>
                <a:lnTo>
                  <a:pt x="270" y="816"/>
                </a:lnTo>
                <a:lnTo>
                  <a:pt x="252" y="834"/>
                </a:lnTo>
                <a:lnTo>
                  <a:pt x="240" y="852"/>
                </a:lnTo>
                <a:lnTo>
                  <a:pt x="234" y="870"/>
                </a:lnTo>
                <a:lnTo>
                  <a:pt x="234" y="888"/>
                </a:lnTo>
                <a:lnTo>
                  <a:pt x="252" y="864"/>
                </a:lnTo>
                <a:lnTo>
                  <a:pt x="270" y="846"/>
                </a:lnTo>
                <a:lnTo>
                  <a:pt x="288" y="828"/>
                </a:lnTo>
                <a:lnTo>
                  <a:pt x="306" y="822"/>
                </a:lnTo>
                <a:lnTo>
                  <a:pt x="324" y="804"/>
                </a:lnTo>
                <a:lnTo>
                  <a:pt x="342" y="792"/>
                </a:lnTo>
                <a:lnTo>
                  <a:pt x="360" y="786"/>
                </a:lnTo>
                <a:lnTo>
                  <a:pt x="372" y="768"/>
                </a:lnTo>
                <a:lnTo>
                  <a:pt x="390" y="756"/>
                </a:lnTo>
                <a:lnTo>
                  <a:pt x="402" y="738"/>
                </a:lnTo>
                <a:lnTo>
                  <a:pt x="414" y="720"/>
                </a:lnTo>
                <a:lnTo>
                  <a:pt x="432" y="708"/>
                </a:lnTo>
                <a:lnTo>
                  <a:pt x="444" y="690"/>
                </a:lnTo>
                <a:lnTo>
                  <a:pt x="462" y="678"/>
                </a:lnTo>
                <a:lnTo>
                  <a:pt x="474" y="660"/>
                </a:lnTo>
                <a:lnTo>
                  <a:pt x="480" y="684"/>
                </a:lnTo>
                <a:lnTo>
                  <a:pt x="468" y="702"/>
                </a:lnTo>
                <a:lnTo>
                  <a:pt x="456" y="720"/>
                </a:lnTo>
                <a:lnTo>
                  <a:pt x="438" y="726"/>
                </a:lnTo>
                <a:lnTo>
                  <a:pt x="432" y="744"/>
                </a:lnTo>
                <a:lnTo>
                  <a:pt x="414" y="762"/>
                </a:lnTo>
                <a:lnTo>
                  <a:pt x="402" y="780"/>
                </a:lnTo>
                <a:lnTo>
                  <a:pt x="396" y="798"/>
                </a:lnTo>
                <a:lnTo>
                  <a:pt x="414" y="792"/>
                </a:lnTo>
                <a:lnTo>
                  <a:pt x="432" y="786"/>
                </a:lnTo>
                <a:lnTo>
                  <a:pt x="444" y="768"/>
                </a:lnTo>
                <a:lnTo>
                  <a:pt x="462" y="756"/>
                </a:lnTo>
                <a:lnTo>
                  <a:pt x="474" y="738"/>
                </a:lnTo>
                <a:lnTo>
                  <a:pt x="486" y="720"/>
                </a:lnTo>
                <a:lnTo>
                  <a:pt x="498" y="702"/>
                </a:lnTo>
                <a:lnTo>
                  <a:pt x="510" y="684"/>
                </a:lnTo>
                <a:lnTo>
                  <a:pt x="516" y="666"/>
                </a:lnTo>
                <a:lnTo>
                  <a:pt x="522" y="648"/>
                </a:lnTo>
                <a:lnTo>
                  <a:pt x="522" y="630"/>
                </a:lnTo>
                <a:lnTo>
                  <a:pt x="540" y="612"/>
                </a:lnTo>
                <a:lnTo>
                  <a:pt x="552" y="594"/>
                </a:lnTo>
                <a:lnTo>
                  <a:pt x="570" y="588"/>
                </a:lnTo>
                <a:lnTo>
                  <a:pt x="588" y="588"/>
                </a:lnTo>
                <a:lnTo>
                  <a:pt x="606" y="588"/>
                </a:lnTo>
                <a:lnTo>
                  <a:pt x="624" y="576"/>
                </a:lnTo>
                <a:lnTo>
                  <a:pt x="630" y="558"/>
                </a:lnTo>
                <a:lnTo>
                  <a:pt x="630" y="540"/>
                </a:lnTo>
                <a:lnTo>
                  <a:pt x="630" y="522"/>
                </a:lnTo>
                <a:lnTo>
                  <a:pt x="630" y="504"/>
                </a:lnTo>
                <a:lnTo>
                  <a:pt x="648" y="504"/>
                </a:lnTo>
                <a:lnTo>
                  <a:pt x="660" y="522"/>
                </a:lnTo>
                <a:lnTo>
                  <a:pt x="660" y="540"/>
                </a:lnTo>
                <a:lnTo>
                  <a:pt x="660" y="558"/>
                </a:lnTo>
                <a:lnTo>
                  <a:pt x="654" y="576"/>
                </a:lnTo>
                <a:lnTo>
                  <a:pt x="654" y="594"/>
                </a:lnTo>
                <a:lnTo>
                  <a:pt x="648" y="612"/>
                </a:lnTo>
                <a:lnTo>
                  <a:pt x="642" y="630"/>
                </a:lnTo>
                <a:lnTo>
                  <a:pt x="636" y="654"/>
                </a:lnTo>
                <a:lnTo>
                  <a:pt x="630" y="672"/>
                </a:lnTo>
                <a:lnTo>
                  <a:pt x="630" y="690"/>
                </a:lnTo>
                <a:lnTo>
                  <a:pt x="624" y="708"/>
                </a:lnTo>
                <a:lnTo>
                  <a:pt x="618" y="726"/>
                </a:lnTo>
                <a:lnTo>
                  <a:pt x="612" y="744"/>
                </a:lnTo>
                <a:lnTo>
                  <a:pt x="600" y="762"/>
                </a:lnTo>
                <a:lnTo>
                  <a:pt x="618" y="768"/>
                </a:lnTo>
                <a:lnTo>
                  <a:pt x="636" y="756"/>
                </a:lnTo>
                <a:lnTo>
                  <a:pt x="642" y="738"/>
                </a:lnTo>
                <a:lnTo>
                  <a:pt x="648" y="720"/>
                </a:lnTo>
                <a:lnTo>
                  <a:pt x="654" y="702"/>
                </a:lnTo>
                <a:lnTo>
                  <a:pt x="660" y="684"/>
                </a:lnTo>
                <a:lnTo>
                  <a:pt x="660" y="666"/>
                </a:lnTo>
                <a:lnTo>
                  <a:pt x="660" y="648"/>
                </a:lnTo>
                <a:lnTo>
                  <a:pt x="666" y="630"/>
                </a:lnTo>
                <a:lnTo>
                  <a:pt x="672" y="648"/>
                </a:lnTo>
                <a:lnTo>
                  <a:pt x="672" y="666"/>
                </a:lnTo>
                <a:lnTo>
                  <a:pt x="672" y="690"/>
                </a:lnTo>
                <a:lnTo>
                  <a:pt x="672" y="708"/>
                </a:lnTo>
                <a:lnTo>
                  <a:pt x="672" y="726"/>
                </a:lnTo>
                <a:lnTo>
                  <a:pt x="672" y="744"/>
                </a:lnTo>
                <a:lnTo>
                  <a:pt x="666" y="762"/>
                </a:lnTo>
                <a:lnTo>
                  <a:pt x="654" y="780"/>
                </a:lnTo>
                <a:lnTo>
                  <a:pt x="648" y="798"/>
                </a:lnTo>
                <a:lnTo>
                  <a:pt x="636" y="816"/>
                </a:lnTo>
                <a:lnTo>
                  <a:pt x="618" y="828"/>
                </a:lnTo>
                <a:lnTo>
                  <a:pt x="600" y="834"/>
                </a:lnTo>
                <a:lnTo>
                  <a:pt x="582" y="852"/>
                </a:lnTo>
                <a:lnTo>
                  <a:pt x="564" y="864"/>
                </a:lnTo>
                <a:lnTo>
                  <a:pt x="546" y="870"/>
                </a:lnTo>
                <a:lnTo>
                  <a:pt x="528" y="888"/>
                </a:lnTo>
                <a:lnTo>
                  <a:pt x="516" y="906"/>
                </a:lnTo>
                <a:lnTo>
                  <a:pt x="510" y="924"/>
                </a:lnTo>
                <a:lnTo>
                  <a:pt x="534" y="924"/>
                </a:lnTo>
                <a:lnTo>
                  <a:pt x="552" y="918"/>
                </a:lnTo>
                <a:lnTo>
                  <a:pt x="570" y="906"/>
                </a:lnTo>
                <a:lnTo>
                  <a:pt x="588" y="900"/>
                </a:lnTo>
                <a:lnTo>
                  <a:pt x="606" y="888"/>
                </a:lnTo>
                <a:lnTo>
                  <a:pt x="624" y="870"/>
                </a:lnTo>
                <a:lnTo>
                  <a:pt x="642" y="846"/>
                </a:lnTo>
                <a:lnTo>
                  <a:pt x="660" y="834"/>
                </a:lnTo>
                <a:lnTo>
                  <a:pt x="678" y="822"/>
                </a:lnTo>
                <a:lnTo>
                  <a:pt x="696" y="804"/>
                </a:lnTo>
                <a:lnTo>
                  <a:pt x="702" y="786"/>
                </a:lnTo>
                <a:lnTo>
                  <a:pt x="702" y="762"/>
                </a:lnTo>
                <a:lnTo>
                  <a:pt x="702" y="738"/>
                </a:lnTo>
                <a:lnTo>
                  <a:pt x="702" y="720"/>
                </a:lnTo>
                <a:lnTo>
                  <a:pt x="708" y="702"/>
                </a:lnTo>
                <a:lnTo>
                  <a:pt x="714" y="684"/>
                </a:lnTo>
                <a:lnTo>
                  <a:pt x="714" y="666"/>
                </a:lnTo>
                <a:lnTo>
                  <a:pt x="714" y="648"/>
                </a:lnTo>
                <a:lnTo>
                  <a:pt x="714" y="630"/>
                </a:lnTo>
                <a:lnTo>
                  <a:pt x="714" y="612"/>
                </a:lnTo>
                <a:lnTo>
                  <a:pt x="714" y="588"/>
                </a:lnTo>
                <a:lnTo>
                  <a:pt x="714" y="570"/>
                </a:lnTo>
                <a:lnTo>
                  <a:pt x="714" y="552"/>
                </a:lnTo>
                <a:lnTo>
                  <a:pt x="708" y="534"/>
                </a:lnTo>
                <a:lnTo>
                  <a:pt x="702" y="510"/>
                </a:lnTo>
                <a:lnTo>
                  <a:pt x="702" y="492"/>
                </a:lnTo>
                <a:lnTo>
                  <a:pt x="690" y="468"/>
                </a:lnTo>
                <a:lnTo>
                  <a:pt x="672" y="456"/>
                </a:lnTo>
                <a:lnTo>
                  <a:pt x="666" y="438"/>
                </a:lnTo>
                <a:lnTo>
                  <a:pt x="660" y="420"/>
                </a:lnTo>
                <a:lnTo>
                  <a:pt x="660" y="402"/>
                </a:lnTo>
                <a:lnTo>
                  <a:pt x="660" y="378"/>
                </a:lnTo>
                <a:lnTo>
                  <a:pt x="660" y="396"/>
                </a:lnTo>
                <a:lnTo>
                  <a:pt x="666" y="414"/>
                </a:lnTo>
                <a:lnTo>
                  <a:pt x="672" y="432"/>
                </a:lnTo>
                <a:lnTo>
                  <a:pt x="690" y="432"/>
                </a:lnTo>
                <a:lnTo>
                  <a:pt x="696" y="450"/>
                </a:lnTo>
                <a:lnTo>
                  <a:pt x="702" y="468"/>
                </a:lnTo>
                <a:lnTo>
                  <a:pt x="714" y="486"/>
                </a:lnTo>
                <a:lnTo>
                  <a:pt x="726" y="504"/>
                </a:lnTo>
                <a:lnTo>
                  <a:pt x="738" y="522"/>
                </a:lnTo>
                <a:lnTo>
                  <a:pt x="744" y="540"/>
                </a:lnTo>
                <a:lnTo>
                  <a:pt x="750" y="558"/>
                </a:lnTo>
                <a:lnTo>
                  <a:pt x="750" y="576"/>
                </a:lnTo>
                <a:lnTo>
                  <a:pt x="756" y="594"/>
                </a:lnTo>
                <a:lnTo>
                  <a:pt x="762" y="612"/>
                </a:lnTo>
                <a:lnTo>
                  <a:pt x="780" y="612"/>
                </a:lnTo>
                <a:lnTo>
                  <a:pt x="786" y="594"/>
                </a:lnTo>
                <a:lnTo>
                  <a:pt x="792" y="576"/>
                </a:lnTo>
                <a:lnTo>
                  <a:pt x="792" y="558"/>
                </a:lnTo>
                <a:lnTo>
                  <a:pt x="792" y="540"/>
                </a:lnTo>
                <a:lnTo>
                  <a:pt x="792" y="522"/>
                </a:lnTo>
                <a:lnTo>
                  <a:pt x="780" y="504"/>
                </a:lnTo>
                <a:lnTo>
                  <a:pt x="768" y="486"/>
                </a:lnTo>
                <a:lnTo>
                  <a:pt x="744" y="468"/>
                </a:lnTo>
                <a:lnTo>
                  <a:pt x="738" y="450"/>
                </a:lnTo>
                <a:lnTo>
                  <a:pt x="726" y="432"/>
                </a:lnTo>
                <a:lnTo>
                  <a:pt x="708" y="426"/>
                </a:lnTo>
                <a:lnTo>
                  <a:pt x="726" y="42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  <p:sp>
        <p:nvSpPr>
          <p:cNvPr id="40" name="Freeform 44"/>
          <p:cNvSpPr>
            <a:spLocks/>
          </p:cNvSpPr>
          <p:nvPr/>
        </p:nvSpPr>
        <p:spPr bwMode="auto">
          <a:xfrm>
            <a:off x="6440487" y="3198185"/>
            <a:ext cx="2687638" cy="2767013"/>
          </a:xfrm>
          <a:custGeom>
            <a:avLst/>
            <a:gdLst>
              <a:gd name="T0" fmla="*/ 2147483647 w 1411"/>
              <a:gd name="T1" fmla="*/ 2147483647 h 979"/>
              <a:gd name="T2" fmla="*/ 2147483647 w 1411"/>
              <a:gd name="T3" fmla="*/ 2147483647 h 979"/>
              <a:gd name="T4" fmla="*/ 2147483647 w 1411"/>
              <a:gd name="T5" fmla="*/ 2147483647 h 979"/>
              <a:gd name="T6" fmla="*/ 2147483647 w 1411"/>
              <a:gd name="T7" fmla="*/ 2147483647 h 979"/>
              <a:gd name="T8" fmla="*/ 2147483647 w 1411"/>
              <a:gd name="T9" fmla="*/ 2147483647 h 979"/>
              <a:gd name="T10" fmla="*/ 2147483647 w 1411"/>
              <a:gd name="T11" fmla="*/ 2147483647 h 979"/>
              <a:gd name="T12" fmla="*/ 2147483647 w 1411"/>
              <a:gd name="T13" fmla="*/ 2147483647 h 979"/>
              <a:gd name="T14" fmla="*/ 2147483647 w 1411"/>
              <a:gd name="T15" fmla="*/ 2147483647 h 979"/>
              <a:gd name="T16" fmla="*/ 2147483647 w 1411"/>
              <a:gd name="T17" fmla="*/ 2147483647 h 979"/>
              <a:gd name="T18" fmla="*/ 2147483647 w 1411"/>
              <a:gd name="T19" fmla="*/ 2147483647 h 979"/>
              <a:gd name="T20" fmla="*/ 2147483647 w 1411"/>
              <a:gd name="T21" fmla="*/ 2147483647 h 979"/>
              <a:gd name="T22" fmla="*/ 2147483647 w 1411"/>
              <a:gd name="T23" fmla="*/ 2147483647 h 979"/>
              <a:gd name="T24" fmla="*/ 2147483647 w 1411"/>
              <a:gd name="T25" fmla="*/ 2147483647 h 979"/>
              <a:gd name="T26" fmla="*/ 2147483647 w 1411"/>
              <a:gd name="T27" fmla="*/ 2147483647 h 979"/>
              <a:gd name="T28" fmla="*/ 2147483647 w 1411"/>
              <a:gd name="T29" fmla="*/ 2147483647 h 979"/>
              <a:gd name="T30" fmla="*/ 2147483647 w 1411"/>
              <a:gd name="T31" fmla="*/ 2147483647 h 979"/>
              <a:gd name="T32" fmla="*/ 2147483647 w 1411"/>
              <a:gd name="T33" fmla="*/ 2147483647 h 979"/>
              <a:gd name="T34" fmla="*/ 2147483647 w 1411"/>
              <a:gd name="T35" fmla="*/ 2147483647 h 979"/>
              <a:gd name="T36" fmla="*/ 2147483647 w 1411"/>
              <a:gd name="T37" fmla="*/ 2147483647 h 979"/>
              <a:gd name="T38" fmla="*/ 2147483647 w 1411"/>
              <a:gd name="T39" fmla="*/ 2147483647 h 979"/>
              <a:gd name="T40" fmla="*/ 2147483647 w 1411"/>
              <a:gd name="T41" fmla="*/ 2147483647 h 979"/>
              <a:gd name="T42" fmla="*/ 2147483647 w 1411"/>
              <a:gd name="T43" fmla="*/ 2147483647 h 979"/>
              <a:gd name="T44" fmla="*/ 2147483647 w 1411"/>
              <a:gd name="T45" fmla="*/ 2147483647 h 979"/>
              <a:gd name="T46" fmla="*/ 2147483647 w 1411"/>
              <a:gd name="T47" fmla="*/ 2147483647 h 979"/>
              <a:gd name="T48" fmla="*/ 2147483647 w 1411"/>
              <a:gd name="T49" fmla="*/ 2147483647 h 979"/>
              <a:gd name="T50" fmla="*/ 2147483647 w 1411"/>
              <a:gd name="T51" fmla="*/ 2147483647 h 979"/>
              <a:gd name="T52" fmla="*/ 2147483647 w 1411"/>
              <a:gd name="T53" fmla="*/ 2147483647 h 979"/>
              <a:gd name="T54" fmla="*/ 2147483647 w 1411"/>
              <a:gd name="T55" fmla="*/ 2147483647 h 979"/>
              <a:gd name="T56" fmla="*/ 2147483647 w 1411"/>
              <a:gd name="T57" fmla="*/ 2147483647 h 979"/>
              <a:gd name="T58" fmla="*/ 2147483647 w 1411"/>
              <a:gd name="T59" fmla="*/ 2147483647 h 979"/>
              <a:gd name="T60" fmla="*/ 2147483647 w 1411"/>
              <a:gd name="T61" fmla="*/ 2147483647 h 979"/>
              <a:gd name="T62" fmla="*/ 2147483647 w 1411"/>
              <a:gd name="T63" fmla="*/ 2147483647 h 979"/>
              <a:gd name="T64" fmla="*/ 2147483647 w 1411"/>
              <a:gd name="T65" fmla="*/ 2147483647 h 979"/>
              <a:gd name="T66" fmla="*/ 2147483647 w 1411"/>
              <a:gd name="T67" fmla="*/ 2147483647 h 979"/>
              <a:gd name="T68" fmla="*/ 2147483647 w 1411"/>
              <a:gd name="T69" fmla="*/ 2147483647 h 979"/>
              <a:gd name="T70" fmla="*/ 2147483647 w 1411"/>
              <a:gd name="T71" fmla="*/ 2147483647 h 979"/>
              <a:gd name="T72" fmla="*/ 2147483647 w 1411"/>
              <a:gd name="T73" fmla="*/ 2147483647 h 979"/>
              <a:gd name="T74" fmla="*/ 2147483647 w 1411"/>
              <a:gd name="T75" fmla="*/ 2147483647 h 979"/>
              <a:gd name="T76" fmla="*/ 2147483647 w 1411"/>
              <a:gd name="T77" fmla="*/ 2147483647 h 979"/>
              <a:gd name="T78" fmla="*/ 2147483647 w 1411"/>
              <a:gd name="T79" fmla="*/ 2147483647 h 979"/>
              <a:gd name="T80" fmla="*/ 2147483647 w 1411"/>
              <a:gd name="T81" fmla="*/ 2147483647 h 979"/>
              <a:gd name="T82" fmla="*/ 2147483647 w 1411"/>
              <a:gd name="T83" fmla="*/ 2147483647 h 979"/>
              <a:gd name="T84" fmla="*/ 2147483647 w 1411"/>
              <a:gd name="T85" fmla="*/ 2147483647 h 979"/>
              <a:gd name="T86" fmla="*/ 2147483647 w 1411"/>
              <a:gd name="T87" fmla="*/ 2147483647 h 979"/>
              <a:gd name="T88" fmla="*/ 2147483647 w 1411"/>
              <a:gd name="T89" fmla="*/ 2147483647 h 979"/>
              <a:gd name="T90" fmla="*/ 2147483647 w 1411"/>
              <a:gd name="T91" fmla="*/ 2147483647 h 979"/>
              <a:gd name="T92" fmla="*/ 2147483647 w 1411"/>
              <a:gd name="T93" fmla="*/ 2147483647 h 979"/>
              <a:gd name="T94" fmla="*/ 2147483647 w 1411"/>
              <a:gd name="T95" fmla="*/ 2147483647 h 979"/>
              <a:gd name="T96" fmla="*/ 2147483647 w 1411"/>
              <a:gd name="T97" fmla="*/ 2147483647 h 979"/>
              <a:gd name="T98" fmla="*/ 2147483647 w 1411"/>
              <a:gd name="T99" fmla="*/ 2147483647 h 979"/>
              <a:gd name="T100" fmla="*/ 2147483647 w 1411"/>
              <a:gd name="T101" fmla="*/ 2147483647 h 979"/>
              <a:gd name="T102" fmla="*/ 2147483647 w 1411"/>
              <a:gd name="T103" fmla="*/ 2147483647 h 979"/>
              <a:gd name="T104" fmla="*/ 2147483647 w 1411"/>
              <a:gd name="T105" fmla="*/ 2147483647 h 979"/>
              <a:gd name="T106" fmla="*/ 2147483647 w 1411"/>
              <a:gd name="T107" fmla="*/ 2147483647 h 979"/>
              <a:gd name="T108" fmla="*/ 2147483647 w 1411"/>
              <a:gd name="T109" fmla="*/ 2147483647 h 979"/>
              <a:gd name="T110" fmla="*/ 2147483647 w 1411"/>
              <a:gd name="T111" fmla="*/ 2147483647 h 979"/>
              <a:gd name="T112" fmla="*/ 2147483647 w 1411"/>
              <a:gd name="T113" fmla="*/ 2147483647 h 979"/>
              <a:gd name="T114" fmla="*/ 2147483647 w 1411"/>
              <a:gd name="T115" fmla="*/ 2147483647 h 97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411"/>
              <a:gd name="T175" fmla="*/ 0 h 979"/>
              <a:gd name="T176" fmla="*/ 1411 w 1411"/>
              <a:gd name="T177" fmla="*/ 979 h 97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411" h="979">
                <a:moveTo>
                  <a:pt x="444" y="0"/>
                </a:moveTo>
                <a:lnTo>
                  <a:pt x="462" y="18"/>
                </a:lnTo>
                <a:lnTo>
                  <a:pt x="474" y="36"/>
                </a:lnTo>
                <a:lnTo>
                  <a:pt x="492" y="54"/>
                </a:lnTo>
                <a:lnTo>
                  <a:pt x="504" y="72"/>
                </a:lnTo>
                <a:lnTo>
                  <a:pt x="522" y="84"/>
                </a:lnTo>
                <a:lnTo>
                  <a:pt x="540" y="102"/>
                </a:lnTo>
                <a:lnTo>
                  <a:pt x="552" y="120"/>
                </a:lnTo>
                <a:lnTo>
                  <a:pt x="564" y="138"/>
                </a:lnTo>
                <a:lnTo>
                  <a:pt x="582" y="150"/>
                </a:lnTo>
                <a:lnTo>
                  <a:pt x="600" y="174"/>
                </a:lnTo>
                <a:lnTo>
                  <a:pt x="618" y="192"/>
                </a:lnTo>
                <a:lnTo>
                  <a:pt x="636" y="210"/>
                </a:lnTo>
                <a:lnTo>
                  <a:pt x="654" y="216"/>
                </a:lnTo>
                <a:lnTo>
                  <a:pt x="672" y="216"/>
                </a:lnTo>
                <a:lnTo>
                  <a:pt x="690" y="222"/>
                </a:lnTo>
                <a:lnTo>
                  <a:pt x="708" y="228"/>
                </a:lnTo>
                <a:lnTo>
                  <a:pt x="720" y="246"/>
                </a:lnTo>
                <a:lnTo>
                  <a:pt x="738" y="252"/>
                </a:lnTo>
                <a:lnTo>
                  <a:pt x="756" y="258"/>
                </a:lnTo>
                <a:lnTo>
                  <a:pt x="774" y="270"/>
                </a:lnTo>
                <a:lnTo>
                  <a:pt x="792" y="282"/>
                </a:lnTo>
                <a:lnTo>
                  <a:pt x="810" y="300"/>
                </a:lnTo>
                <a:lnTo>
                  <a:pt x="828" y="312"/>
                </a:lnTo>
                <a:lnTo>
                  <a:pt x="846" y="318"/>
                </a:lnTo>
                <a:lnTo>
                  <a:pt x="888" y="324"/>
                </a:lnTo>
                <a:lnTo>
                  <a:pt x="918" y="324"/>
                </a:lnTo>
                <a:lnTo>
                  <a:pt x="948" y="324"/>
                </a:lnTo>
                <a:lnTo>
                  <a:pt x="972" y="324"/>
                </a:lnTo>
                <a:lnTo>
                  <a:pt x="990" y="324"/>
                </a:lnTo>
                <a:lnTo>
                  <a:pt x="1014" y="324"/>
                </a:lnTo>
                <a:lnTo>
                  <a:pt x="1032" y="318"/>
                </a:lnTo>
                <a:lnTo>
                  <a:pt x="1050" y="306"/>
                </a:lnTo>
                <a:lnTo>
                  <a:pt x="1068" y="288"/>
                </a:lnTo>
                <a:lnTo>
                  <a:pt x="1086" y="282"/>
                </a:lnTo>
                <a:lnTo>
                  <a:pt x="1110" y="276"/>
                </a:lnTo>
                <a:lnTo>
                  <a:pt x="1128" y="276"/>
                </a:lnTo>
                <a:lnTo>
                  <a:pt x="1146" y="276"/>
                </a:lnTo>
                <a:lnTo>
                  <a:pt x="1164" y="276"/>
                </a:lnTo>
                <a:lnTo>
                  <a:pt x="1182" y="270"/>
                </a:lnTo>
                <a:lnTo>
                  <a:pt x="1200" y="258"/>
                </a:lnTo>
                <a:lnTo>
                  <a:pt x="1218" y="246"/>
                </a:lnTo>
                <a:lnTo>
                  <a:pt x="1236" y="240"/>
                </a:lnTo>
                <a:lnTo>
                  <a:pt x="1260" y="234"/>
                </a:lnTo>
                <a:lnTo>
                  <a:pt x="1314" y="228"/>
                </a:lnTo>
                <a:lnTo>
                  <a:pt x="1332" y="228"/>
                </a:lnTo>
                <a:lnTo>
                  <a:pt x="1350" y="228"/>
                </a:lnTo>
                <a:lnTo>
                  <a:pt x="1332" y="240"/>
                </a:lnTo>
                <a:lnTo>
                  <a:pt x="1314" y="252"/>
                </a:lnTo>
                <a:lnTo>
                  <a:pt x="1296" y="258"/>
                </a:lnTo>
                <a:lnTo>
                  <a:pt x="1278" y="264"/>
                </a:lnTo>
                <a:lnTo>
                  <a:pt x="1260" y="270"/>
                </a:lnTo>
                <a:lnTo>
                  <a:pt x="1248" y="288"/>
                </a:lnTo>
                <a:lnTo>
                  <a:pt x="1266" y="300"/>
                </a:lnTo>
                <a:lnTo>
                  <a:pt x="1284" y="300"/>
                </a:lnTo>
                <a:lnTo>
                  <a:pt x="1302" y="300"/>
                </a:lnTo>
                <a:lnTo>
                  <a:pt x="1320" y="288"/>
                </a:lnTo>
                <a:lnTo>
                  <a:pt x="1338" y="276"/>
                </a:lnTo>
                <a:lnTo>
                  <a:pt x="1362" y="270"/>
                </a:lnTo>
                <a:lnTo>
                  <a:pt x="1368" y="288"/>
                </a:lnTo>
                <a:lnTo>
                  <a:pt x="1374" y="306"/>
                </a:lnTo>
                <a:lnTo>
                  <a:pt x="1392" y="306"/>
                </a:lnTo>
                <a:lnTo>
                  <a:pt x="1410" y="312"/>
                </a:lnTo>
                <a:lnTo>
                  <a:pt x="1392" y="324"/>
                </a:lnTo>
                <a:lnTo>
                  <a:pt x="1374" y="324"/>
                </a:lnTo>
                <a:lnTo>
                  <a:pt x="1356" y="330"/>
                </a:lnTo>
                <a:lnTo>
                  <a:pt x="1338" y="330"/>
                </a:lnTo>
                <a:lnTo>
                  <a:pt x="1320" y="330"/>
                </a:lnTo>
                <a:lnTo>
                  <a:pt x="1302" y="330"/>
                </a:lnTo>
                <a:lnTo>
                  <a:pt x="1278" y="330"/>
                </a:lnTo>
                <a:lnTo>
                  <a:pt x="1230" y="330"/>
                </a:lnTo>
                <a:lnTo>
                  <a:pt x="1206" y="330"/>
                </a:lnTo>
                <a:lnTo>
                  <a:pt x="1182" y="330"/>
                </a:lnTo>
                <a:lnTo>
                  <a:pt x="1164" y="330"/>
                </a:lnTo>
                <a:lnTo>
                  <a:pt x="1140" y="330"/>
                </a:lnTo>
                <a:lnTo>
                  <a:pt x="1116" y="330"/>
                </a:lnTo>
                <a:lnTo>
                  <a:pt x="1098" y="330"/>
                </a:lnTo>
                <a:lnTo>
                  <a:pt x="1074" y="336"/>
                </a:lnTo>
                <a:lnTo>
                  <a:pt x="1056" y="342"/>
                </a:lnTo>
                <a:lnTo>
                  <a:pt x="1056" y="360"/>
                </a:lnTo>
                <a:lnTo>
                  <a:pt x="1074" y="360"/>
                </a:lnTo>
                <a:lnTo>
                  <a:pt x="1098" y="360"/>
                </a:lnTo>
                <a:lnTo>
                  <a:pt x="1116" y="360"/>
                </a:lnTo>
                <a:lnTo>
                  <a:pt x="1158" y="360"/>
                </a:lnTo>
                <a:lnTo>
                  <a:pt x="1182" y="360"/>
                </a:lnTo>
                <a:lnTo>
                  <a:pt x="1200" y="354"/>
                </a:lnTo>
                <a:lnTo>
                  <a:pt x="1218" y="354"/>
                </a:lnTo>
                <a:lnTo>
                  <a:pt x="1236" y="354"/>
                </a:lnTo>
                <a:lnTo>
                  <a:pt x="1248" y="372"/>
                </a:lnTo>
                <a:lnTo>
                  <a:pt x="1254" y="390"/>
                </a:lnTo>
                <a:lnTo>
                  <a:pt x="1266" y="408"/>
                </a:lnTo>
                <a:lnTo>
                  <a:pt x="1278" y="426"/>
                </a:lnTo>
                <a:lnTo>
                  <a:pt x="1290" y="444"/>
                </a:lnTo>
                <a:lnTo>
                  <a:pt x="1308" y="456"/>
                </a:lnTo>
                <a:lnTo>
                  <a:pt x="1326" y="480"/>
                </a:lnTo>
                <a:lnTo>
                  <a:pt x="1338" y="498"/>
                </a:lnTo>
                <a:lnTo>
                  <a:pt x="1344" y="516"/>
                </a:lnTo>
                <a:lnTo>
                  <a:pt x="1362" y="534"/>
                </a:lnTo>
                <a:lnTo>
                  <a:pt x="1380" y="546"/>
                </a:lnTo>
                <a:lnTo>
                  <a:pt x="1386" y="570"/>
                </a:lnTo>
                <a:lnTo>
                  <a:pt x="1398" y="594"/>
                </a:lnTo>
                <a:lnTo>
                  <a:pt x="1398" y="648"/>
                </a:lnTo>
                <a:lnTo>
                  <a:pt x="1398" y="666"/>
                </a:lnTo>
                <a:lnTo>
                  <a:pt x="1398" y="690"/>
                </a:lnTo>
                <a:lnTo>
                  <a:pt x="1398" y="708"/>
                </a:lnTo>
                <a:lnTo>
                  <a:pt x="1392" y="690"/>
                </a:lnTo>
                <a:lnTo>
                  <a:pt x="1386" y="666"/>
                </a:lnTo>
                <a:lnTo>
                  <a:pt x="1380" y="648"/>
                </a:lnTo>
                <a:lnTo>
                  <a:pt x="1374" y="630"/>
                </a:lnTo>
                <a:lnTo>
                  <a:pt x="1368" y="612"/>
                </a:lnTo>
                <a:lnTo>
                  <a:pt x="1356" y="594"/>
                </a:lnTo>
                <a:lnTo>
                  <a:pt x="1350" y="576"/>
                </a:lnTo>
                <a:lnTo>
                  <a:pt x="1344" y="558"/>
                </a:lnTo>
                <a:lnTo>
                  <a:pt x="1338" y="540"/>
                </a:lnTo>
                <a:lnTo>
                  <a:pt x="1332" y="522"/>
                </a:lnTo>
                <a:lnTo>
                  <a:pt x="1326" y="504"/>
                </a:lnTo>
                <a:lnTo>
                  <a:pt x="1302" y="480"/>
                </a:lnTo>
                <a:lnTo>
                  <a:pt x="1284" y="468"/>
                </a:lnTo>
                <a:lnTo>
                  <a:pt x="1266" y="462"/>
                </a:lnTo>
                <a:lnTo>
                  <a:pt x="1248" y="438"/>
                </a:lnTo>
                <a:lnTo>
                  <a:pt x="1230" y="420"/>
                </a:lnTo>
                <a:lnTo>
                  <a:pt x="1212" y="408"/>
                </a:lnTo>
                <a:lnTo>
                  <a:pt x="1170" y="402"/>
                </a:lnTo>
                <a:lnTo>
                  <a:pt x="1152" y="396"/>
                </a:lnTo>
                <a:lnTo>
                  <a:pt x="1134" y="396"/>
                </a:lnTo>
                <a:lnTo>
                  <a:pt x="1116" y="396"/>
                </a:lnTo>
                <a:lnTo>
                  <a:pt x="1068" y="396"/>
                </a:lnTo>
                <a:lnTo>
                  <a:pt x="1050" y="396"/>
                </a:lnTo>
                <a:lnTo>
                  <a:pt x="1032" y="396"/>
                </a:lnTo>
                <a:lnTo>
                  <a:pt x="1014" y="396"/>
                </a:lnTo>
                <a:lnTo>
                  <a:pt x="996" y="396"/>
                </a:lnTo>
                <a:lnTo>
                  <a:pt x="978" y="390"/>
                </a:lnTo>
                <a:lnTo>
                  <a:pt x="960" y="390"/>
                </a:lnTo>
                <a:lnTo>
                  <a:pt x="936" y="390"/>
                </a:lnTo>
                <a:lnTo>
                  <a:pt x="918" y="390"/>
                </a:lnTo>
                <a:lnTo>
                  <a:pt x="876" y="384"/>
                </a:lnTo>
                <a:lnTo>
                  <a:pt x="852" y="384"/>
                </a:lnTo>
                <a:lnTo>
                  <a:pt x="834" y="384"/>
                </a:lnTo>
                <a:lnTo>
                  <a:pt x="816" y="384"/>
                </a:lnTo>
                <a:lnTo>
                  <a:pt x="792" y="372"/>
                </a:lnTo>
                <a:lnTo>
                  <a:pt x="780" y="354"/>
                </a:lnTo>
                <a:lnTo>
                  <a:pt x="768" y="336"/>
                </a:lnTo>
                <a:lnTo>
                  <a:pt x="756" y="318"/>
                </a:lnTo>
                <a:lnTo>
                  <a:pt x="750" y="300"/>
                </a:lnTo>
                <a:lnTo>
                  <a:pt x="732" y="288"/>
                </a:lnTo>
                <a:lnTo>
                  <a:pt x="708" y="270"/>
                </a:lnTo>
                <a:lnTo>
                  <a:pt x="690" y="264"/>
                </a:lnTo>
                <a:lnTo>
                  <a:pt x="678" y="282"/>
                </a:lnTo>
                <a:lnTo>
                  <a:pt x="678" y="306"/>
                </a:lnTo>
                <a:lnTo>
                  <a:pt x="678" y="324"/>
                </a:lnTo>
                <a:lnTo>
                  <a:pt x="684" y="342"/>
                </a:lnTo>
                <a:lnTo>
                  <a:pt x="702" y="354"/>
                </a:lnTo>
                <a:lnTo>
                  <a:pt x="720" y="366"/>
                </a:lnTo>
                <a:lnTo>
                  <a:pt x="738" y="378"/>
                </a:lnTo>
                <a:lnTo>
                  <a:pt x="756" y="384"/>
                </a:lnTo>
                <a:lnTo>
                  <a:pt x="774" y="384"/>
                </a:lnTo>
                <a:lnTo>
                  <a:pt x="792" y="396"/>
                </a:lnTo>
                <a:lnTo>
                  <a:pt x="810" y="396"/>
                </a:lnTo>
                <a:lnTo>
                  <a:pt x="828" y="414"/>
                </a:lnTo>
                <a:lnTo>
                  <a:pt x="846" y="420"/>
                </a:lnTo>
                <a:lnTo>
                  <a:pt x="870" y="432"/>
                </a:lnTo>
                <a:lnTo>
                  <a:pt x="888" y="438"/>
                </a:lnTo>
                <a:lnTo>
                  <a:pt x="960" y="444"/>
                </a:lnTo>
                <a:lnTo>
                  <a:pt x="1014" y="450"/>
                </a:lnTo>
                <a:lnTo>
                  <a:pt x="1032" y="450"/>
                </a:lnTo>
                <a:lnTo>
                  <a:pt x="1062" y="456"/>
                </a:lnTo>
                <a:lnTo>
                  <a:pt x="1080" y="462"/>
                </a:lnTo>
                <a:lnTo>
                  <a:pt x="1086" y="480"/>
                </a:lnTo>
                <a:lnTo>
                  <a:pt x="1098" y="498"/>
                </a:lnTo>
                <a:lnTo>
                  <a:pt x="1098" y="522"/>
                </a:lnTo>
                <a:lnTo>
                  <a:pt x="1104" y="540"/>
                </a:lnTo>
                <a:lnTo>
                  <a:pt x="1110" y="558"/>
                </a:lnTo>
                <a:lnTo>
                  <a:pt x="1116" y="576"/>
                </a:lnTo>
                <a:lnTo>
                  <a:pt x="1122" y="594"/>
                </a:lnTo>
                <a:lnTo>
                  <a:pt x="1134" y="612"/>
                </a:lnTo>
                <a:lnTo>
                  <a:pt x="1140" y="630"/>
                </a:lnTo>
                <a:lnTo>
                  <a:pt x="1152" y="648"/>
                </a:lnTo>
                <a:lnTo>
                  <a:pt x="1158" y="666"/>
                </a:lnTo>
                <a:lnTo>
                  <a:pt x="1164" y="684"/>
                </a:lnTo>
                <a:lnTo>
                  <a:pt x="1170" y="708"/>
                </a:lnTo>
                <a:lnTo>
                  <a:pt x="1170" y="726"/>
                </a:lnTo>
                <a:lnTo>
                  <a:pt x="1170" y="744"/>
                </a:lnTo>
                <a:lnTo>
                  <a:pt x="1182" y="762"/>
                </a:lnTo>
                <a:lnTo>
                  <a:pt x="1182" y="780"/>
                </a:lnTo>
                <a:lnTo>
                  <a:pt x="1182" y="798"/>
                </a:lnTo>
                <a:lnTo>
                  <a:pt x="1182" y="816"/>
                </a:lnTo>
                <a:lnTo>
                  <a:pt x="1164" y="828"/>
                </a:lnTo>
                <a:lnTo>
                  <a:pt x="1152" y="810"/>
                </a:lnTo>
                <a:lnTo>
                  <a:pt x="1152" y="786"/>
                </a:lnTo>
                <a:lnTo>
                  <a:pt x="1152" y="768"/>
                </a:lnTo>
                <a:lnTo>
                  <a:pt x="1152" y="750"/>
                </a:lnTo>
                <a:lnTo>
                  <a:pt x="1152" y="732"/>
                </a:lnTo>
                <a:lnTo>
                  <a:pt x="1146" y="714"/>
                </a:lnTo>
                <a:lnTo>
                  <a:pt x="1134" y="696"/>
                </a:lnTo>
                <a:lnTo>
                  <a:pt x="1128" y="678"/>
                </a:lnTo>
                <a:lnTo>
                  <a:pt x="1128" y="660"/>
                </a:lnTo>
                <a:lnTo>
                  <a:pt x="1122" y="642"/>
                </a:lnTo>
                <a:lnTo>
                  <a:pt x="1110" y="624"/>
                </a:lnTo>
                <a:lnTo>
                  <a:pt x="1110" y="606"/>
                </a:lnTo>
                <a:lnTo>
                  <a:pt x="1092" y="588"/>
                </a:lnTo>
                <a:lnTo>
                  <a:pt x="1080" y="570"/>
                </a:lnTo>
                <a:lnTo>
                  <a:pt x="1074" y="552"/>
                </a:lnTo>
                <a:lnTo>
                  <a:pt x="1056" y="534"/>
                </a:lnTo>
                <a:lnTo>
                  <a:pt x="1038" y="534"/>
                </a:lnTo>
                <a:lnTo>
                  <a:pt x="1020" y="546"/>
                </a:lnTo>
                <a:lnTo>
                  <a:pt x="1014" y="564"/>
                </a:lnTo>
                <a:lnTo>
                  <a:pt x="1002" y="582"/>
                </a:lnTo>
                <a:lnTo>
                  <a:pt x="990" y="600"/>
                </a:lnTo>
                <a:lnTo>
                  <a:pt x="990" y="618"/>
                </a:lnTo>
                <a:lnTo>
                  <a:pt x="990" y="636"/>
                </a:lnTo>
                <a:lnTo>
                  <a:pt x="984" y="654"/>
                </a:lnTo>
                <a:lnTo>
                  <a:pt x="984" y="672"/>
                </a:lnTo>
                <a:lnTo>
                  <a:pt x="984" y="690"/>
                </a:lnTo>
                <a:lnTo>
                  <a:pt x="984" y="708"/>
                </a:lnTo>
                <a:lnTo>
                  <a:pt x="984" y="726"/>
                </a:lnTo>
                <a:lnTo>
                  <a:pt x="984" y="744"/>
                </a:lnTo>
                <a:lnTo>
                  <a:pt x="984" y="762"/>
                </a:lnTo>
                <a:lnTo>
                  <a:pt x="984" y="780"/>
                </a:lnTo>
                <a:lnTo>
                  <a:pt x="984" y="798"/>
                </a:lnTo>
                <a:lnTo>
                  <a:pt x="984" y="816"/>
                </a:lnTo>
                <a:lnTo>
                  <a:pt x="984" y="840"/>
                </a:lnTo>
                <a:lnTo>
                  <a:pt x="984" y="858"/>
                </a:lnTo>
                <a:lnTo>
                  <a:pt x="990" y="876"/>
                </a:lnTo>
                <a:lnTo>
                  <a:pt x="990" y="894"/>
                </a:lnTo>
                <a:lnTo>
                  <a:pt x="990" y="876"/>
                </a:lnTo>
                <a:lnTo>
                  <a:pt x="984" y="852"/>
                </a:lnTo>
                <a:lnTo>
                  <a:pt x="984" y="834"/>
                </a:lnTo>
                <a:lnTo>
                  <a:pt x="978" y="816"/>
                </a:lnTo>
                <a:lnTo>
                  <a:pt x="972" y="798"/>
                </a:lnTo>
                <a:lnTo>
                  <a:pt x="966" y="780"/>
                </a:lnTo>
                <a:lnTo>
                  <a:pt x="960" y="756"/>
                </a:lnTo>
                <a:lnTo>
                  <a:pt x="954" y="738"/>
                </a:lnTo>
                <a:lnTo>
                  <a:pt x="954" y="720"/>
                </a:lnTo>
                <a:lnTo>
                  <a:pt x="954" y="702"/>
                </a:lnTo>
                <a:lnTo>
                  <a:pt x="954" y="684"/>
                </a:lnTo>
                <a:lnTo>
                  <a:pt x="954" y="666"/>
                </a:lnTo>
                <a:lnTo>
                  <a:pt x="954" y="642"/>
                </a:lnTo>
                <a:lnTo>
                  <a:pt x="954" y="624"/>
                </a:lnTo>
                <a:lnTo>
                  <a:pt x="954" y="606"/>
                </a:lnTo>
                <a:lnTo>
                  <a:pt x="954" y="588"/>
                </a:lnTo>
                <a:lnTo>
                  <a:pt x="954" y="570"/>
                </a:lnTo>
                <a:lnTo>
                  <a:pt x="954" y="552"/>
                </a:lnTo>
                <a:lnTo>
                  <a:pt x="954" y="534"/>
                </a:lnTo>
                <a:lnTo>
                  <a:pt x="954" y="516"/>
                </a:lnTo>
                <a:lnTo>
                  <a:pt x="936" y="516"/>
                </a:lnTo>
                <a:lnTo>
                  <a:pt x="924" y="540"/>
                </a:lnTo>
                <a:lnTo>
                  <a:pt x="924" y="558"/>
                </a:lnTo>
                <a:lnTo>
                  <a:pt x="924" y="576"/>
                </a:lnTo>
                <a:lnTo>
                  <a:pt x="918" y="594"/>
                </a:lnTo>
                <a:lnTo>
                  <a:pt x="918" y="612"/>
                </a:lnTo>
                <a:lnTo>
                  <a:pt x="906" y="630"/>
                </a:lnTo>
                <a:lnTo>
                  <a:pt x="888" y="636"/>
                </a:lnTo>
                <a:lnTo>
                  <a:pt x="882" y="618"/>
                </a:lnTo>
                <a:lnTo>
                  <a:pt x="882" y="600"/>
                </a:lnTo>
                <a:lnTo>
                  <a:pt x="882" y="582"/>
                </a:lnTo>
                <a:lnTo>
                  <a:pt x="900" y="564"/>
                </a:lnTo>
                <a:lnTo>
                  <a:pt x="900" y="546"/>
                </a:lnTo>
                <a:lnTo>
                  <a:pt x="900" y="528"/>
                </a:lnTo>
                <a:lnTo>
                  <a:pt x="900" y="510"/>
                </a:lnTo>
                <a:lnTo>
                  <a:pt x="882" y="498"/>
                </a:lnTo>
                <a:lnTo>
                  <a:pt x="864" y="486"/>
                </a:lnTo>
                <a:lnTo>
                  <a:pt x="846" y="480"/>
                </a:lnTo>
                <a:lnTo>
                  <a:pt x="828" y="480"/>
                </a:lnTo>
                <a:lnTo>
                  <a:pt x="810" y="480"/>
                </a:lnTo>
                <a:lnTo>
                  <a:pt x="792" y="480"/>
                </a:lnTo>
                <a:lnTo>
                  <a:pt x="774" y="480"/>
                </a:lnTo>
                <a:lnTo>
                  <a:pt x="756" y="480"/>
                </a:lnTo>
                <a:lnTo>
                  <a:pt x="738" y="474"/>
                </a:lnTo>
                <a:lnTo>
                  <a:pt x="714" y="450"/>
                </a:lnTo>
                <a:lnTo>
                  <a:pt x="696" y="450"/>
                </a:lnTo>
                <a:lnTo>
                  <a:pt x="696" y="498"/>
                </a:lnTo>
                <a:lnTo>
                  <a:pt x="696" y="516"/>
                </a:lnTo>
                <a:lnTo>
                  <a:pt x="696" y="534"/>
                </a:lnTo>
                <a:lnTo>
                  <a:pt x="696" y="552"/>
                </a:lnTo>
                <a:lnTo>
                  <a:pt x="702" y="570"/>
                </a:lnTo>
                <a:lnTo>
                  <a:pt x="720" y="582"/>
                </a:lnTo>
                <a:lnTo>
                  <a:pt x="738" y="588"/>
                </a:lnTo>
                <a:lnTo>
                  <a:pt x="756" y="588"/>
                </a:lnTo>
                <a:lnTo>
                  <a:pt x="774" y="594"/>
                </a:lnTo>
                <a:lnTo>
                  <a:pt x="780" y="612"/>
                </a:lnTo>
                <a:lnTo>
                  <a:pt x="798" y="642"/>
                </a:lnTo>
                <a:lnTo>
                  <a:pt x="810" y="666"/>
                </a:lnTo>
                <a:lnTo>
                  <a:pt x="816" y="684"/>
                </a:lnTo>
                <a:lnTo>
                  <a:pt x="822" y="708"/>
                </a:lnTo>
                <a:lnTo>
                  <a:pt x="822" y="732"/>
                </a:lnTo>
                <a:lnTo>
                  <a:pt x="822" y="750"/>
                </a:lnTo>
                <a:lnTo>
                  <a:pt x="822" y="768"/>
                </a:lnTo>
                <a:lnTo>
                  <a:pt x="822" y="786"/>
                </a:lnTo>
                <a:lnTo>
                  <a:pt x="822" y="810"/>
                </a:lnTo>
                <a:lnTo>
                  <a:pt x="822" y="828"/>
                </a:lnTo>
                <a:lnTo>
                  <a:pt x="828" y="846"/>
                </a:lnTo>
                <a:lnTo>
                  <a:pt x="828" y="864"/>
                </a:lnTo>
                <a:lnTo>
                  <a:pt x="828" y="846"/>
                </a:lnTo>
                <a:lnTo>
                  <a:pt x="816" y="828"/>
                </a:lnTo>
                <a:lnTo>
                  <a:pt x="810" y="810"/>
                </a:lnTo>
                <a:lnTo>
                  <a:pt x="804" y="792"/>
                </a:lnTo>
                <a:lnTo>
                  <a:pt x="804" y="774"/>
                </a:lnTo>
                <a:lnTo>
                  <a:pt x="804" y="756"/>
                </a:lnTo>
                <a:lnTo>
                  <a:pt x="804" y="738"/>
                </a:lnTo>
                <a:lnTo>
                  <a:pt x="804" y="720"/>
                </a:lnTo>
                <a:lnTo>
                  <a:pt x="798" y="702"/>
                </a:lnTo>
                <a:lnTo>
                  <a:pt x="786" y="684"/>
                </a:lnTo>
                <a:lnTo>
                  <a:pt x="774" y="666"/>
                </a:lnTo>
                <a:lnTo>
                  <a:pt x="756" y="654"/>
                </a:lnTo>
                <a:lnTo>
                  <a:pt x="744" y="636"/>
                </a:lnTo>
                <a:lnTo>
                  <a:pt x="726" y="618"/>
                </a:lnTo>
                <a:lnTo>
                  <a:pt x="714" y="600"/>
                </a:lnTo>
                <a:lnTo>
                  <a:pt x="702" y="582"/>
                </a:lnTo>
                <a:lnTo>
                  <a:pt x="684" y="564"/>
                </a:lnTo>
                <a:lnTo>
                  <a:pt x="678" y="546"/>
                </a:lnTo>
                <a:lnTo>
                  <a:pt x="672" y="528"/>
                </a:lnTo>
                <a:lnTo>
                  <a:pt x="666" y="510"/>
                </a:lnTo>
                <a:lnTo>
                  <a:pt x="666" y="492"/>
                </a:lnTo>
                <a:lnTo>
                  <a:pt x="666" y="474"/>
                </a:lnTo>
                <a:lnTo>
                  <a:pt x="666" y="456"/>
                </a:lnTo>
                <a:lnTo>
                  <a:pt x="666" y="438"/>
                </a:lnTo>
                <a:lnTo>
                  <a:pt x="660" y="420"/>
                </a:lnTo>
                <a:lnTo>
                  <a:pt x="660" y="402"/>
                </a:lnTo>
                <a:lnTo>
                  <a:pt x="660" y="384"/>
                </a:lnTo>
                <a:lnTo>
                  <a:pt x="648" y="366"/>
                </a:lnTo>
                <a:lnTo>
                  <a:pt x="642" y="348"/>
                </a:lnTo>
                <a:lnTo>
                  <a:pt x="624" y="342"/>
                </a:lnTo>
                <a:lnTo>
                  <a:pt x="606" y="324"/>
                </a:lnTo>
                <a:lnTo>
                  <a:pt x="588" y="306"/>
                </a:lnTo>
                <a:lnTo>
                  <a:pt x="576" y="288"/>
                </a:lnTo>
                <a:lnTo>
                  <a:pt x="558" y="270"/>
                </a:lnTo>
                <a:lnTo>
                  <a:pt x="540" y="258"/>
                </a:lnTo>
                <a:lnTo>
                  <a:pt x="522" y="240"/>
                </a:lnTo>
                <a:lnTo>
                  <a:pt x="504" y="222"/>
                </a:lnTo>
                <a:lnTo>
                  <a:pt x="492" y="204"/>
                </a:lnTo>
                <a:lnTo>
                  <a:pt x="468" y="192"/>
                </a:lnTo>
                <a:lnTo>
                  <a:pt x="450" y="180"/>
                </a:lnTo>
                <a:lnTo>
                  <a:pt x="432" y="168"/>
                </a:lnTo>
                <a:lnTo>
                  <a:pt x="414" y="168"/>
                </a:lnTo>
                <a:lnTo>
                  <a:pt x="396" y="162"/>
                </a:lnTo>
                <a:lnTo>
                  <a:pt x="378" y="162"/>
                </a:lnTo>
                <a:lnTo>
                  <a:pt x="378" y="180"/>
                </a:lnTo>
                <a:lnTo>
                  <a:pt x="384" y="198"/>
                </a:lnTo>
                <a:lnTo>
                  <a:pt x="396" y="216"/>
                </a:lnTo>
                <a:lnTo>
                  <a:pt x="414" y="228"/>
                </a:lnTo>
                <a:lnTo>
                  <a:pt x="432" y="240"/>
                </a:lnTo>
                <a:lnTo>
                  <a:pt x="450" y="252"/>
                </a:lnTo>
                <a:lnTo>
                  <a:pt x="456" y="270"/>
                </a:lnTo>
                <a:lnTo>
                  <a:pt x="480" y="288"/>
                </a:lnTo>
                <a:lnTo>
                  <a:pt x="498" y="312"/>
                </a:lnTo>
                <a:lnTo>
                  <a:pt x="522" y="330"/>
                </a:lnTo>
                <a:lnTo>
                  <a:pt x="540" y="348"/>
                </a:lnTo>
                <a:lnTo>
                  <a:pt x="552" y="372"/>
                </a:lnTo>
                <a:lnTo>
                  <a:pt x="564" y="390"/>
                </a:lnTo>
                <a:lnTo>
                  <a:pt x="570" y="414"/>
                </a:lnTo>
                <a:lnTo>
                  <a:pt x="570" y="432"/>
                </a:lnTo>
                <a:lnTo>
                  <a:pt x="570" y="450"/>
                </a:lnTo>
                <a:lnTo>
                  <a:pt x="576" y="468"/>
                </a:lnTo>
                <a:lnTo>
                  <a:pt x="582" y="486"/>
                </a:lnTo>
                <a:lnTo>
                  <a:pt x="588" y="504"/>
                </a:lnTo>
                <a:lnTo>
                  <a:pt x="594" y="522"/>
                </a:lnTo>
                <a:lnTo>
                  <a:pt x="594" y="504"/>
                </a:lnTo>
                <a:lnTo>
                  <a:pt x="588" y="486"/>
                </a:lnTo>
                <a:lnTo>
                  <a:pt x="582" y="468"/>
                </a:lnTo>
                <a:lnTo>
                  <a:pt x="576" y="450"/>
                </a:lnTo>
                <a:lnTo>
                  <a:pt x="558" y="438"/>
                </a:lnTo>
                <a:lnTo>
                  <a:pt x="540" y="420"/>
                </a:lnTo>
                <a:lnTo>
                  <a:pt x="534" y="402"/>
                </a:lnTo>
                <a:lnTo>
                  <a:pt x="522" y="384"/>
                </a:lnTo>
                <a:lnTo>
                  <a:pt x="510" y="366"/>
                </a:lnTo>
                <a:lnTo>
                  <a:pt x="492" y="354"/>
                </a:lnTo>
                <a:lnTo>
                  <a:pt x="474" y="342"/>
                </a:lnTo>
                <a:lnTo>
                  <a:pt x="456" y="324"/>
                </a:lnTo>
                <a:lnTo>
                  <a:pt x="432" y="306"/>
                </a:lnTo>
                <a:lnTo>
                  <a:pt x="426" y="288"/>
                </a:lnTo>
                <a:lnTo>
                  <a:pt x="408" y="276"/>
                </a:lnTo>
                <a:lnTo>
                  <a:pt x="396" y="258"/>
                </a:lnTo>
                <a:lnTo>
                  <a:pt x="390" y="240"/>
                </a:lnTo>
                <a:lnTo>
                  <a:pt x="372" y="234"/>
                </a:lnTo>
                <a:lnTo>
                  <a:pt x="360" y="252"/>
                </a:lnTo>
                <a:lnTo>
                  <a:pt x="354" y="270"/>
                </a:lnTo>
                <a:lnTo>
                  <a:pt x="348" y="288"/>
                </a:lnTo>
                <a:lnTo>
                  <a:pt x="348" y="306"/>
                </a:lnTo>
                <a:lnTo>
                  <a:pt x="348" y="324"/>
                </a:lnTo>
                <a:lnTo>
                  <a:pt x="348" y="342"/>
                </a:lnTo>
                <a:lnTo>
                  <a:pt x="408" y="360"/>
                </a:lnTo>
                <a:lnTo>
                  <a:pt x="432" y="384"/>
                </a:lnTo>
                <a:lnTo>
                  <a:pt x="450" y="396"/>
                </a:lnTo>
                <a:lnTo>
                  <a:pt x="462" y="414"/>
                </a:lnTo>
                <a:lnTo>
                  <a:pt x="474" y="438"/>
                </a:lnTo>
                <a:lnTo>
                  <a:pt x="486" y="456"/>
                </a:lnTo>
                <a:lnTo>
                  <a:pt x="498" y="480"/>
                </a:lnTo>
                <a:lnTo>
                  <a:pt x="504" y="498"/>
                </a:lnTo>
                <a:lnTo>
                  <a:pt x="516" y="516"/>
                </a:lnTo>
                <a:lnTo>
                  <a:pt x="534" y="540"/>
                </a:lnTo>
                <a:lnTo>
                  <a:pt x="540" y="558"/>
                </a:lnTo>
                <a:lnTo>
                  <a:pt x="546" y="576"/>
                </a:lnTo>
                <a:lnTo>
                  <a:pt x="546" y="600"/>
                </a:lnTo>
                <a:lnTo>
                  <a:pt x="546" y="618"/>
                </a:lnTo>
                <a:lnTo>
                  <a:pt x="546" y="642"/>
                </a:lnTo>
                <a:lnTo>
                  <a:pt x="552" y="666"/>
                </a:lnTo>
                <a:lnTo>
                  <a:pt x="552" y="684"/>
                </a:lnTo>
                <a:lnTo>
                  <a:pt x="552" y="702"/>
                </a:lnTo>
                <a:lnTo>
                  <a:pt x="546" y="720"/>
                </a:lnTo>
                <a:lnTo>
                  <a:pt x="540" y="738"/>
                </a:lnTo>
                <a:lnTo>
                  <a:pt x="534" y="756"/>
                </a:lnTo>
                <a:lnTo>
                  <a:pt x="522" y="774"/>
                </a:lnTo>
                <a:lnTo>
                  <a:pt x="510" y="792"/>
                </a:lnTo>
                <a:lnTo>
                  <a:pt x="510" y="810"/>
                </a:lnTo>
                <a:lnTo>
                  <a:pt x="510" y="828"/>
                </a:lnTo>
                <a:lnTo>
                  <a:pt x="516" y="846"/>
                </a:lnTo>
                <a:lnTo>
                  <a:pt x="528" y="864"/>
                </a:lnTo>
                <a:lnTo>
                  <a:pt x="510" y="864"/>
                </a:lnTo>
                <a:lnTo>
                  <a:pt x="498" y="846"/>
                </a:lnTo>
                <a:lnTo>
                  <a:pt x="486" y="828"/>
                </a:lnTo>
                <a:lnTo>
                  <a:pt x="486" y="810"/>
                </a:lnTo>
                <a:lnTo>
                  <a:pt x="486" y="792"/>
                </a:lnTo>
                <a:lnTo>
                  <a:pt x="486" y="774"/>
                </a:lnTo>
                <a:lnTo>
                  <a:pt x="486" y="756"/>
                </a:lnTo>
                <a:lnTo>
                  <a:pt x="486" y="738"/>
                </a:lnTo>
                <a:lnTo>
                  <a:pt x="498" y="720"/>
                </a:lnTo>
                <a:lnTo>
                  <a:pt x="516" y="702"/>
                </a:lnTo>
                <a:lnTo>
                  <a:pt x="522" y="684"/>
                </a:lnTo>
                <a:lnTo>
                  <a:pt x="534" y="666"/>
                </a:lnTo>
                <a:lnTo>
                  <a:pt x="534" y="648"/>
                </a:lnTo>
                <a:lnTo>
                  <a:pt x="534" y="624"/>
                </a:lnTo>
                <a:lnTo>
                  <a:pt x="528" y="600"/>
                </a:lnTo>
                <a:lnTo>
                  <a:pt x="510" y="612"/>
                </a:lnTo>
                <a:lnTo>
                  <a:pt x="510" y="630"/>
                </a:lnTo>
                <a:lnTo>
                  <a:pt x="504" y="648"/>
                </a:lnTo>
                <a:lnTo>
                  <a:pt x="492" y="666"/>
                </a:lnTo>
                <a:lnTo>
                  <a:pt x="486" y="684"/>
                </a:lnTo>
                <a:lnTo>
                  <a:pt x="474" y="702"/>
                </a:lnTo>
                <a:lnTo>
                  <a:pt x="468" y="720"/>
                </a:lnTo>
                <a:lnTo>
                  <a:pt x="462" y="744"/>
                </a:lnTo>
                <a:lnTo>
                  <a:pt x="456" y="762"/>
                </a:lnTo>
                <a:lnTo>
                  <a:pt x="438" y="774"/>
                </a:lnTo>
                <a:lnTo>
                  <a:pt x="438" y="756"/>
                </a:lnTo>
                <a:lnTo>
                  <a:pt x="438" y="738"/>
                </a:lnTo>
                <a:lnTo>
                  <a:pt x="438" y="720"/>
                </a:lnTo>
                <a:lnTo>
                  <a:pt x="444" y="702"/>
                </a:lnTo>
                <a:lnTo>
                  <a:pt x="456" y="684"/>
                </a:lnTo>
                <a:lnTo>
                  <a:pt x="480" y="666"/>
                </a:lnTo>
                <a:lnTo>
                  <a:pt x="486" y="648"/>
                </a:lnTo>
                <a:lnTo>
                  <a:pt x="492" y="630"/>
                </a:lnTo>
                <a:lnTo>
                  <a:pt x="492" y="612"/>
                </a:lnTo>
                <a:lnTo>
                  <a:pt x="492" y="594"/>
                </a:lnTo>
                <a:lnTo>
                  <a:pt x="492" y="576"/>
                </a:lnTo>
                <a:lnTo>
                  <a:pt x="492" y="558"/>
                </a:lnTo>
                <a:lnTo>
                  <a:pt x="474" y="540"/>
                </a:lnTo>
                <a:lnTo>
                  <a:pt x="468" y="522"/>
                </a:lnTo>
                <a:lnTo>
                  <a:pt x="456" y="504"/>
                </a:lnTo>
                <a:lnTo>
                  <a:pt x="450" y="486"/>
                </a:lnTo>
                <a:lnTo>
                  <a:pt x="450" y="468"/>
                </a:lnTo>
                <a:lnTo>
                  <a:pt x="432" y="444"/>
                </a:lnTo>
                <a:lnTo>
                  <a:pt x="414" y="432"/>
                </a:lnTo>
                <a:lnTo>
                  <a:pt x="396" y="426"/>
                </a:lnTo>
                <a:lnTo>
                  <a:pt x="396" y="444"/>
                </a:lnTo>
                <a:lnTo>
                  <a:pt x="396" y="462"/>
                </a:lnTo>
                <a:lnTo>
                  <a:pt x="396" y="480"/>
                </a:lnTo>
                <a:lnTo>
                  <a:pt x="396" y="498"/>
                </a:lnTo>
                <a:lnTo>
                  <a:pt x="396" y="516"/>
                </a:lnTo>
                <a:lnTo>
                  <a:pt x="396" y="534"/>
                </a:lnTo>
                <a:lnTo>
                  <a:pt x="414" y="552"/>
                </a:lnTo>
                <a:lnTo>
                  <a:pt x="414" y="570"/>
                </a:lnTo>
                <a:lnTo>
                  <a:pt x="420" y="588"/>
                </a:lnTo>
                <a:lnTo>
                  <a:pt x="420" y="606"/>
                </a:lnTo>
                <a:lnTo>
                  <a:pt x="420" y="624"/>
                </a:lnTo>
                <a:lnTo>
                  <a:pt x="420" y="642"/>
                </a:lnTo>
                <a:lnTo>
                  <a:pt x="408" y="660"/>
                </a:lnTo>
                <a:lnTo>
                  <a:pt x="402" y="678"/>
                </a:lnTo>
                <a:lnTo>
                  <a:pt x="396" y="654"/>
                </a:lnTo>
                <a:lnTo>
                  <a:pt x="390" y="636"/>
                </a:lnTo>
                <a:lnTo>
                  <a:pt x="384" y="618"/>
                </a:lnTo>
                <a:lnTo>
                  <a:pt x="384" y="600"/>
                </a:lnTo>
                <a:lnTo>
                  <a:pt x="384" y="582"/>
                </a:lnTo>
                <a:lnTo>
                  <a:pt x="384" y="564"/>
                </a:lnTo>
                <a:lnTo>
                  <a:pt x="384" y="546"/>
                </a:lnTo>
                <a:lnTo>
                  <a:pt x="384" y="528"/>
                </a:lnTo>
                <a:lnTo>
                  <a:pt x="378" y="510"/>
                </a:lnTo>
                <a:lnTo>
                  <a:pt x="372" y="492"/>
                </a:lnTo>
                <a:lnTo>
                  <a:pt x="366" y="468"/>
                </a:lnTo>
                <a:lnTo>
                  <a:pt x="360" y="450"/>
                </a:lnTo>
                <a:lnTo>
                  <a:pt x="360" y="432"/>
                </a:lnTo>
                <a:lnTo>
                  <a:pt x="360" y="414"/>
                </a:lnTo>
                <a:lnTo>
                  <a:pt x="360" y="396"/>
                </a:lnTo>
                <a:lnTo>
                  <a:pt x="342" y="378"/>
                </a:lnTo>
                <a:lnTo>
                  <a:pt x="330" y="360"/>
                </a:lnTo>
                <a:lnTo>
                  <a:pt x="318" y="342"/>
                </a:lnTo>
                <a:lnTo>
                  <a:pt x="306" y="324"/>
                </a:lnTo>
                <a:lnTo>
                  <a:pt x="300" y="306"/>
                </a:lnTo>
                <a:lnTo>
                  <a:pt x="294" y="288"/>
                </a:lnTo>
                <a:lnTo>
                  <a:pt x="288" y="270"/>
                </a:lnTo>
                <a:lnTo>
                  <a:pt x="276" y="252"/>
                </a:lnTo>
                <a:lnTo>
                  <a:pt x="264" y="234"/>
                </a:lnTo>
                <a:lnTo>
                  <a:pt x="240" y="222"/>
                </a:lnTo>
                <a:lnTo>
                  <a:pt x="222" y="216"/>
                </a:lnTo>
                <a:lnTo>
                  <a:pt x="204" y="216"/>
                </a:lnTo>
                <a:lnTo>
                  <a:pt x="204" y="234"/>
                </a:lnTo>
                <a:lnTo>
                  <a:pt x="204" y="252"/>
                </a:lnTo>
                <a:lnTo>
                  <a:pt x="204" y="270"/>
                </a:lnTo>
                <a:lnTo>
                  <a:pt x="204" y="288"/>
                </a:lnTo>
                <a:lnTo>
                  <a:pt x="216" y="306"/>
                </a:lnTo>
                <a:lnTo>
                  <a:pt x="234" y="324"/>
                </a:lnTo>
                <a:lnTo>
                  <a:pt x="246" y="342"/>
                </a:lnTo>
                <a:lnTo>
                  <a:pt x="252" y="360"/>
                </a:lnTo>
                <a:lnTo>
                  <a:pt x="270" y="378"/>
                </a:lnTo>
                <a:lnTo>
                  <a:pt x="270" y="396"/>
                </a:lnTo>
                <a:lnTo>
                  <a:pt x="282" y="420"/>
                </a:lnTo>
                <a:lnTo>
                  <a:pt x="288" y="438"/>
                </a:lnTo>
                <a:lnTo>
                  <a:pt x="300" y="462"/>
                </a:lnTo>
                <a:lnTo>
                  <a:pt x="312" y="480"/>
                </a:lnTo>
                <a:lnTo>
                  <a:pt x="312" y="504"/>
                </a:lnTo>
                <a:lnTo>
                  <a:pt x="312" y="522"/>
                </a:lnTo>
                <a:lnTo>
                  <a:pt x="306" y="540"/>
                </a:lnTo>
                <a:lnTo>
                  <a:pt x="294" y="558"/>
                </a:lnTo>
                <a:lnTo>
                  <a:pt x="294" y="576"/>
                </a:lnTo>
                <a:lnTo>
                  <a:pt x="276" y="588"/>
                </a:lnTo>
                <a:lnTo>
                  <a:pt x="270" y="570"/>
                </a:lnTo>
                <a:lnTo>
                  <a:pt x="276" y="552"/>
                </a:lnTo>
                <a:lnTo>
                  <a:pt x="282" y="534"/>
                </a:lnTo>
                <a:lnTo>
                  <a:pt x="282" y="516"/>
                </a:lnTo>
                <a:lnTo>
                  <a:pt x="282" y="498"/>
                </a:lnTo>
                <a:lnTo>
                  <a:pt x="282" y="480"/>
                </a:lnTo>
                <a:lnTo>
                  <a:pt x="282" y="462"/>
                </a:lnTo>
                <a:lnTo>
                  <a:pt x="270" y="444"/>
                </a:lnTo>
                <a:lnTo>
                  <a:pt x="258" y="426"/>
                </a:lnTo>
                <a:lnTo>
                  <a:pt x="240" y="402"/>
                </a:lnTo>
                <a:lnTo>
                  <a:pt x="234" y="384"/>
                </a:lnTo>
                <a:lnTo>
                  <a:pt x="222" y="366"/>
                </a:lnTo>
                <a:lnTo>
                  <a:pt x="216" y="348"/>
                </a:lnTo>
                <a:lnTo>
                  <a:pt x="210" y="330"/>
                </a:lnTo>
                <a:lnTo>
                  <a:pt x="198" y="312"/>
                </a:lnTo>
                <a:lnTo>
                  <a:pt x="192" y="294"/>
                </a:lnTo>
                <a:lnTo>
                  <a:pt x="180" y="270"/>
                </a:lnTo>
                <a:lnTo>
                  <a:pt x="162" y="270"/>
                </a:lnTo>
                <a:lnTo>
                  <a:pt x="144" y="276"/>
                </a:lnTo>
                <a:lnTo>
                  <a:pt x="126" y="264"/>
                </a:lnTo>
                <a:lnTo>
                  <a:pt x="120" y="246"/>
                </a:lnTo>
                <a:lnTo>
                  <a:pt x="108" y="228"/>
                </a:lnTo>
                <a:lnTo>
                  <a:pt x="90" y="228"/>
                </a:lnTo>
                <a:lnTo>
                  <a:pt x="78" y="246"/>
                </a:lnTo>
                <a:lnTo>
                  <a:pt x="78" y="264"/>
                </a:lnTo>
                <a:lnTo>
                  <a:pt x="78" y="282"/>
                </a:lnTo>
                <a:lnTo>
                  <a:pt x="90" y="300"/>
                </a:lnTo>
                <a:lnTo>
                  <a:pt x="108" y="306"/>
                </a:lnTo>
                <a:lnTo>
                  <a:pt x="126" y="324"/>
                </a:lnTo>
                <a:lnTo>
                  <a:pt x="132" y="342"/>
                </a:lnTo>
                <a:lnTo>
                  <a:pt x="138" y="360"/>
                </a:lnTo>
                <a:lnTo>
                  <a:pt x="144" y="378"/>
                </a:lnTo>
                <a:lnTo>
                  <a:pt x="156" y="402"/>
                </a:lnTo>
                <a:lnTo>
                  <a:pt x="168" y="426"/>
                </a:lnTo>
                <a:lnTo>
                  <a:pt x="174" y="444"/>
                </a:lnTo>
                <a:lnTo>
                  <a:pt x="180" y="462"/>
                </a:lnTo>
                <a:lnTo>
                  <a:pt x="198" y="486"/>
                </a:lnTo>
                <a:lnTo>
                  <a:pt x="204" y="534"/>
                </a:lnTo>
                <a:lnTo>
                  <a:pt x="222" y="600"/>
                </a:lnTo>
                <a:lnTo>
                  <a:pt x="228" y="648"/>
                </a:lnTo>
                <a:lnTo>
                  <a:pt x="228" y="678"/>
                </a:lnTo>
                <a:lnTo>
                  <a:pt x="234" y="702"/>
                </a:lnTo>
                <a:lnTo>
                  <a:pt x="234" y="756"/>
                </a:lnTo>
                <a:lnTo>
                  <a:pt x="246" y="804"/>
                </a:lnTo>
                <a:lnTo>
                  <a:pt x="270" y="828"/>
                </a:lnTo>
                <a:lnTo>
                  <a:pt x="324" y="876"/>
                </a:lnTo>
                <a:lnTo>
                  <a:pt x="342" y="888"/>
                </a:lnTo>
                <a:lnTo>
                  <a:pt x="360" y="906"/>
                </a:lnTo>
                <a:lnTo>
                  <a:pt x="378" y="918"/>
                </a:lnTo>
                <a:lnTo>
                  <a:pt x="396" y="924"/>
                </a:lnTo>
                <a:lnTo>
                  <a:pt x="414" y="942"/>
                </a:lnTo>
                <a:lnTo>
                  <a:pt x="432" y="954"/>
                </a:lnTo>
                <a:lnTo>
                  <a:pt x="432" y="972"/>
                </a:lnTo>
                <a:lnTo>
                  <a:pt x="414" y="978"/>
                </a:lnTo>
                <a:lnTo>
                  <a:pt x="396" y="978"/>
                </a:lnTo>
                <a:lnTo>
                  <a:pt x="372" y="972"/>
                </a:lnTo>
                <a:lnTo>
                  <a:pt x="354" y="954"/>
                </a:lnTo>
                <a:lnTo>
                  <a:pt x="342" y="936"/>
                </a:lnTo>
                <a:lnTo>
                  <a:pt x="324" y="930"/>
                </a:lnTo>
                <a:lnTo>
                  <a:pt x="306" y="924"/>
                </a:lnTo>
                <a:lnTo>
                  <a:pt x="288" y="912"/>
                </a:lnTo>
                <a:lnTo>
                  <a:pt x="270" y="900"/>
                </a:lnTo>
                <a:lnTo>
                  <a:pt x="258" y="882"/>
                </a:lnTo>
                <a:lnTo>
                  <a:pt x="252" y="864"/>
                </a:lnTo>
                <a:lnTo>
                  <a:pt x="246" y="846"/>
                </a:lnTo>
                <a:lnTo>
                  <a:pt x="240" y="828"/>
                </a:lnTo>
                <a:lnTo>
                  <a:pt x="240" y="810"/>
                </a:lnTo>
                <a:lnTo>
                  <a:pt x="240" y="792"/>
                </a:lnTo>
                <a:lnTo>
                  <a:pt x="228" y="768"/>
                </a:lnTo>
                <a:lnTo>
                  <a:pt x="222" y="750"/>
                </a:lnTo>
                <a:lnTo>
                  <a:pt x="216" y="732"/>
                </a:lnTo>
                <a:lnTo>
                  <a:pt x="216" y="714"/>
                </a:lnTo>
                <a:lnTo>
                  <a:pt x="204" y="696"/>
                </a:lnTo>
                <a:lnTo>
                  <a:pt x="204" y="678"/>
                </a:lnTo>
                <a:lnTo>
                  <a:pt x="198" y="660"/>
                </a:lnTo>
                <a:lnTo>
                  <a:pt x="198" y="642"/>
                </a:lnTo>
                <a:lnTo>
                  <a:pt x="198" y="624"/>
                </a:lnTo>
                <a:lnTo>
                  <a:pt x="198" y="606"/>
                </a:lnTo>
                <a:lnTo>
                  <a:pt x="186" y="588"/>
                </a:lnTo>
                <a:lnTo>
                  <a:pt x="186" y="570"/>
                </a:lnTo>
                <a:lnTo>
                  <a:pt x="180" y="552"/>
                </a:lnTo>
                <a:lnTo>
                  <a:pt x="174" y="534"/>
                </a:lnTo>
                <a:lnTo>
                  <a:pt x="168" y="516"/>
                </a:lnTo>
                <a:lnTo>
                  <a:pt x="162" y="498"/>
                </a:lnTo>
                <a:lnTo>
                  <a:pt x="156" y="480"/>
                </a:lnTo>
                <a:lnTo>
                  <a:pt x="150" y="462"/>
                </a:lnTo>
                <a:lnTo>
                  <a:pt x="144" y="444"/>
                </a:lnTo>
                <a:lnTo>
                  <a:pt x="144" y="468"/>
                </a:lnTo>
                <a:lnTo>
                  <a:pt x="144" y="486"/>
                </a:lnTo>
                <a:lnTo>
                  <a:pt x="144" y="510"/>
                </a:lnTo>
                <a:lnTo>
                  <a:pt x="144" y="528"/>
                </a:lnTo>
                <a:lnTo>
                  <a:pt x="144" y="546"/>
                </a:lnTo>
                <a:lnTo>
                  <a:pt x="144" y="564"/>
                </a:lnTo>
                <a:lnTo>
                  <a:pt x="144" y="582"/>
                </a:lnTo>
                <a:lnTo>
                  <a:pt x="144" y="600"/>
                </a:lnTo>
                <a:lnTo>
                  <a:pt x="144" y="618"/>
                </a:lnTo>
                <a:lnTo>
                  <a:pt x="150" y="636"/>
                </a:lnTo>
                <a:lnTo>
                  <a:pt x="156" y="654"/>
                </a:lnTo>
                <a:lnTo>
                  <a:pt x="162" y="672"/>
                </a:lnTo>
                <a:lnTo>
                  <a:pt x="162" y="690"/>
                </a:lnTo>
                <a:lnTo>
                  <a:pt x="168" y="708"/>
                </a:lnTo>
                <a:lnTo>
                  <a:pt x="174" y="726"/>
                </a:lnTo>
                <a:lnTo>
                  <a:pt x="156" y="720"/>
                </a:lnTo>
                <a:lnTo>
                  <a:pt x="150" y="702"/>
                </a:lnTo>
                <a:lnTo>
                  <a:pt x="144" y="684"/>
                </a:lnTo>
                <a:lnTo>
                  <a:pt x="138" y="666"/>
                </a:lnTo>
                <a:lnTo>
                  <a:pt x="138" y="648"/>
                </a:lnTo>
                <a:lnTo>
                  <a:pt x="132" y="630"/>
                </a:lnTo>
                <a:lnTo>
                  <a:pt x="126" y="612"/>
                </a:lnTo>
                <a:lnTo>
                  <a:pt x="120" y="594"/>
                </a:lnTo>
                <a:lnTo>
                  <a:pt x="114" y="576"/>
                </a:lnTo>
                <a:lnTo>
                  <a:pt x="114" y="558"/>
                </a:lnTo>
                <a:lnTo>
                  <a:pt x="114" y="540"/>
                </a:lnTo>
                <a:lnTo>
                  <a:pt x="114" y="522"/>
                </a:lnTo>
                <a:lnTo>
                  <a:pt x="114" y="504"/>
                </a:lnTo>
                <a:lnTo>
                  <a:pt x="114" y="486"/>
                </a:lnTo>
                <a:lnTo>
                  <a:pt x="108" y="468"/>
                </a:lnTo>
                <a:lnTo>
                  <a:pt x="102" y="450"/>
                </a:lnTo>
                <a:lnTo>
                  <a:pt x="90" y="432"/>
                </a:lnTo>
                <a:lnTo>
                  <a:pt x="78" y="414"/>
                </a:lnTo>
                <a:lnTo>
                  <a:pt x="72" y="396"/>
                </a:lnTo>
                <a:lnTo>
                  <a:pt x="54" y="390"/>
                </a:lnTo>
                <a:lnTo>
                  <a:pt x="54" y="372"/>
                </a:lnTo>
                <a:lnTo>
                  <a:pt x="42" y="354"/>
                </a:lnTo>
                <a:lnTo>
                  <a:pt x="42" y="336"/>
                </a:lnTo>
                <a:lnTo>
                  <a:pt x="42" y="318"/>
                </a:lnTo>
                <a:lnTo>
                  <a:pt x="36" y="300"/>
                </a:lnTo>
                <a:lnTo>
                  <a:pt x="30" y="282"/>
                </a:lnTo>
                <a:lnTo>
                  <a:pt x="24" y="264"/>
                </a:lnTo>
                <a:lnTo>
                  <a:pt x="18" y="246"/>
                </a:lnTo>
                <a:lnTo>
                  <a:pt x="18" y="228"/>
                </a:lnTo>
                <a:lnTo>
                  <a:pt x="12" y="204"/>
                </a:lnTo>
                <a:lnTo>
                  <a:pt x="0" y="186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248" tIns="45624" rIns="91248" bIns="45624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5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49928"/>
            <a:ext cx="9174163" cy="703263"/>
          </a:xfrm>
        </p:spPr>
        <p:txBody>
          <a:bodyPr/>
          <a:lstStyle/>
          <a:p>
            <a:r>
              <a:rPr lang="ru-RU" altLang="ru-RU" dirty="0">
                <a:cs typeface="Arial" charset="0"/>
              </a:rPr>
              <a:t>Анализ причин по методике «5 почему». </a:t>
            </a:r>
            <a:br>
              <a:rPr lang="ru-RU" altLang="ru-RU" dirty="0">
                <a:cs typeface="Arial" charset="0"/>
              </a:rPr>
            </a:br>
            <a:r>
              <a:rPr lang="ru-RU" altLang="ru-RU" dirty="0">
                <a:cs typeface="Arial" charset="0"/>
              </a:rPr>
              <a:t>Алгоритм дальнейших действий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44</a:t>
            </a:fld>
            <a:endParaRPr lang="ru-RU" altLang="en-US" dirty="0"/>
          </a:p>
        </p:txBody>
      </p:sp>
      <p:sp>
        <p:nvSpPr>
          <p:cNvPr id="37" name="Текст 4"/>
          <p:cNvSpPr txBox="1">
            <a:spLocks/>
          </p:cNvSpPr>
          <p:nvPr/>
        </p:nvSpPr>
        <p:spPr bwMode="auto">
          <a:xfrm>
            <a:off x="644525" y="6515100"/>
            <a:ext cx="72612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>
            <a:lvl1pPr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713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713">
              <a:spcBef>
                <a:spcPct val="20000"/>
              </a:spcBef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713">
              <a:spcBef>
                <a:spcPct val="20000"/>
              </a:spcBef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713">
              <a:spcBef>
                <a:spcPct val="20000"/>
              </a:spcBef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937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Font typeface="Arial" charset="0"/>
              <a:buNone/>
            </a:pPr>
            <a:r>
              <a:rPr lang="ru-RU" altLang="ru-RU" sz="1000" b="0" dirty="0">
                <a:solidFill>
                  <a:srgbClr val="008080"/>
                </a:solidFill>
              </a:rPr>
              <a:t>Межрегиональная конференция  «Охрана труда – путь к непрерывному совершенствованию», 12.04.2016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32693" y="1038596"/>
            <a:ext cx="6626225" cy="5349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5 почему проведено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32693" y="1918071"/>
            <a:ext cx="6626225" cy="53657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Составлен список коренных причин, акт о происшествии, базирующийся на анализе «5 почему»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32693" y="2781671"/>
            <a:ext cx="6626225" cy="53657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По каждой причине определен метод поиска её устранения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37455" y="4551734"/>
            <a:ext cx="6624638" cy="53498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Мероприятия по недопущению причин определены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90043" y="3646859"/>
            <a:ext cx="1368425" cy="53498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мозговой штурм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37455" y="5413746"/>
            <a:ext cx="6624638" cy="53657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Мероприятия по недопущению причин выполнены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32693" y="3646859"/>
            <a:ext cx="1192212" cy="53498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КРП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80755" y="3646859"/>
            <a:ext cx="1441450" cy="53498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совет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06380" y="3646859"/>
            <a:ext cx="1312863" cy="534987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r>
              <a:rPr lang="ru-RU" dirty="0">
                <a:solidFill>
                  <a:srgbClr val="000000"/>
                </a:solidFill>
              </a:rPr>
              <a:t>решение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4258468" y="1573584"/>
            <a:ext cx="522287" cy="3444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4250530" y="2454646"/>
            <a:ext cx="522288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cxnSp>
        <p:nvCxnSpPr>
          <p:cNvPr id="16" name="Прямая со стрелкой 15"/>
          <p:cNvCxnSpPr>
            <a:stCxn id="7" idx="2"/>
          </p:cNvCxnSpPr>
          <p:nvPr/>
        </p:nvCxnSpPr>
        <p:spPr>
          <a:xfrm flipH="1">
            <a:off x="2424905" y="3318246"/>
            <a:ext cx="2120900" cy="328613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2"/>
          </p:cNvCxnSpPr>
          <p:nvPr/>
        </p:nvCxnSpPr>
        <p:spPr>
          <a:xfrm>
            <a:off x="4545805" y="3318246"/>
            <a:ext cx="234950" cy="328613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7" idx="2"/>
          </p:cNvCxnSpPr>
          <p:nvPr/>
        </p:nvCxnSpPr>
        <p:spPr>
          <a:xfrm flipH="1">
            <a:off x="4250530" y="3318246"/>
            <a:ext cx="295275" cy="328613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7" idx="2"/>
          </p:cNvCxnSpPr>
          <p:nvPr/>
        </p:nvCxnSpPr>
        <p:spPr>
          <a:xfrm>
            <a:off x="4545805" y="3318246"/>
            <a:ext cx="2120900" cy="328613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трелка вниз 19"/>
          <p:cNvSpPr/>
          <p:nvPr/>
        </p:nvSpPr>
        <p:spPr>
          <a:xfrm>
            <a:off x="1578768" y="4181846"/>
            <a:ext cx="522287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3312318" y="4181846"/>
            <a:ext cx="522287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5239543" y="4181846"/>
            <a:ext cx="522287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7001668" y="4181846"/>
            <a:ext cx="522287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4288630" y="5086721"/>
            <a:ext cx="522288" cy="344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2" tIns="45696" rIns="91392" bIns="45696" anchor="ctr"/>
          <a:lstStyle/>
          <a:p>
            <a:pPr algn="ctr">
              <a:defRPr/>
            </a:pPr>
            <a:endParaRPr lang="ru-RU" b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65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CG1IEWFvUGGAXA0r.091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9SXxF8paUKMdoTkVZZUE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CVGquuOAEyySDlyrw1f2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LzUeGz8yke1_St4qWTV0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oDDdEjX7EuArHu8Z6QSO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eBQ.UJOUkKUAdEORbjeR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XIjh3bZnkOuxWohLgAG4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DNDhh7LeUWsvJLfENOVR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8d3Gyhep0iq3s_EBZox.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lP1iurc4EClWdB7R7Arf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lP1iurc4EClWdB7R7Arfg"/>
</p:tagLst>
</file>

<file path=ppt/theme/theme1.xml><?xml version="1.0" encoding="utf-8"?>
<a:theme xmlns:a="http://schemas.openxmlformats.org/drawingml/2006/main" name="Сеть">
  <a:themeElements>
    <a:clrScheme name="">
      <a:dk1>
        <a:srgbClr val="000000"/>
      </a:dk1>
      <a:lt1>
        <a:srgbClr val="FFFFFF"/>
      </a:lt1>
      <a:dk2>
        <a:srgbClr val="080808"/>
      </a:dk2>
      <a:lt2>
        <a:srgbClr val="808080"/>
      </a:lt2>
      <a:accent1>
        <a:srgbClr val="008080"/>
      </a:accent1>
      <a:accent2>
        <a:srgbClr val="B2B2B2"/>
      </a:accent2>
      <a:accent3>
        <a:srgbClr val="FFFFFF"/>
      </a:accent3>
      <a:accent4>
        <a:srgbClr val="000000"/>
      </a:accent4>
      <a:accent5>
        <a:srgbClr val="AAC0C0"/>
      </a:accent5>
      <a:accent6>
        <a:srgbClr val="A1A1A1"/>
      </a:accent6>
      <a:hlink>
        <a:srgbClr val="777777"/>
      </a:hlink>
      <a:folHlink>
        <a:srgbClr val="F8F8F8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1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2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3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4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E78A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5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6">
        <a:dk1>
          <a:srgbClr val="000000"/>
        </a:dk1>
        <a:lt1>
          <a:srgbClr val="FFFFFF"/>
        </a:lt1>
        <a:dk2>
          <a:srgbClr val="080808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1+" id="{F7BBB245-C9BC-BA43-80AB-C21372824DAE}" vid="{6FBB5A1C-A9B2-3C43-B7D7-CBD79BB86CE0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942</TotalTime>
  <Words>4685</Words>
  <Application>Microsoft Office PowerPoint</Application>
  <PresentationFormat>Лист A4 (210x297 мм)</PresentationFormat>
  <Paragraphs>684</Paragraphs>
  <Slides>44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Сеть</vt:lpstr>
      <vt:lpstr>Презентация PowerPoint</vt:lpstr>
      <vt:lpstr> Построение эффективной системы управления ОТ, ПБ и ООС</vt:lpstr>
      <vt:lpstr> КОДЕКС СУ ОТ, ПБ и ООС ПАО «СИБУР Холдинг» </vt:lpstr>
      <vt:lpstr>Модель Системы управления  ОТ, ПБ и ООС ПАО «СИБУР Холдинг»</vt:lpstr>
      <vt:lpstr>Структура элементов Кодекса СУ ОТ, ПБ и ООС ПАО «СИБУР Холдинг»</vt:lpstr>
      <vt:lpstr>Элемент 1: Политика и лидерство</vt:lpstr>
      <vt:lpstr>Элемент 2: Организация СУ ОТ, ПБ и ООС</vt:lpstr>
      <vt:lpstr>Элемент 3: Оценка опасностей и управление рисками</vt:lpstr>
      <vt:lpstr>Элемент 4: Соблюдение законодательных требований</vt:lpstr>
      <vt:lpstr>Элемент 5: Правила, стандарты и инструкции</vt:lpstr>
      <vt:lpstr>Элемент 6: Проектирование, строительство и реконструкция производственных объектов. Целостность оборудования.</vt:lpstr>
      <vt:lpstr>Элемент 7: Готовность к нештатным ситуациям</vt:lpstr>
      <vt:lpstr>Элемент 8: Охрана здоровья</vt:lpstr>
      <vt:lpstr>Элемент 9: Безопасность и защищенность объектов</vt:lpstr>
      <vt:lpstr>Элемент 10: Охрана окружающей среды</vt:lpstr>
      <vt:lpstr>Элемент 11: Транспортная безопасность</vt:lpstr>
      <vt:lpstr>Элемент 12: Вовлечение и мотивация работников</vt:lpstr>
      <vt:lpstr>Элемент 13: Обучение и развитие компетенций</vt:lpstr>
      <vt:lpstr>Элемент 14: Взаимодействие с подрядчиками</vt:lpstr>
      <vt:lpstr>Элемент 15: Оповещение и расследование происшествий</vt:lpstr>
      <vt:lpstr>Элемент 16: Эффективный обмен информацией</vt:lpstr>
      <vt:lpstr>Элемент 17: Управление изменениями</vt:lpstr>
      <vt:lpstr>Элемент 18: Управление документацией ОТ, ПБ и ООС</vt:lpstr>
      <vt:lpstr>Элемент 19: Мониторинг эффективности системы управления ОТ, ПБ и ООС</vt:lpstr>
      <vt:lpstr>Элемент 20: Аудиты и анализ системы управления ОТ, ПБ и ООС</vt:lpstr>
      <vt:lpstr>Выводы</vt:lpstr>
      <vt:lpstr>Приложение</vt:lpstr>
      <vt:lpstr>Алгоритм действий проведения работ по оценке рисков</vt:lpstr>
      <vt:lpstr>Шаги внедрения процесса оценки рисков при производстве работ</vt:lpstr>
      <vt:lpstr>Процесс производственной деятельности – оценка рисков</vt:lpstr>
      <vt:lpstr>Матрица оценки степени риска </vt:lpstr>
      <vt:lpstr>Пример. Отчет по оценке рисков </vt:lpstr>
      <vt:lpstr>Оценка значимости экологических аспектов (экологические риски)</vt:lpstr>
      <vt:lpstr>Оценка риска возможных аварий</vt:lpstr>
      <vt:lpstr>Индивидуальная мотивация</vt:lpstr>
      <vt:lpstr>Коллективная мотивация</vt:lpstr>
      <vt:lpstr>Пирамида происшествий</vt:lpstr>
      <vt:lpstr>Порядок расследования происшествий                                                                      1/2</vt:lpstr>
      <vt:lpstr>Порядок расследования происшествия                                                                     2/2</vt:lpstr>
      <vt:lpstr>Инструменты для выявления причин происшествий</vt:lpstr>
      <vt:lpstr>Временная шкала происшествия (1/3)</vt:lpstr>
      <vt:lpstr>Временная шкала происшествия (2/3)</vt:lpstr>
      <vt:lpstr>Дерево причин «ПОЧЕМУ»</vt:lpstr>
      <vt:lpstr>Анализ причин по методике «5 почему».  Алгоритм дальнейших действий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Денисова Татьяна Николаевна</cp:lastModifiedBy>
  <cp:revision>60</cp:revision>
  <cp:lastPrinted>2016-04-05T10:45:32Z</cp:lastPrinted>
  <dcterms:created xsi:type="dcterms:W3CDTF">2015-11-30T06:15:59Z</dcterms:created>
  <dcterms:modified xsi:type="dcterms:W3CDTF">2017-10-31T02:23:43Z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