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46" r:id="rId2"/>
    <p:sldId id="359" r:id="rId3"/>
    <p:sldId id="388" r:id="rId4"/>
    <p:sldId id="377" r:id="rId5"/>
    <p:sldId id="385" r:id="rId6"/>
    <p:sldId id="365" r:id="rId7"/>
    <p:sldId id="389" r:id="rId8"/>
    <p:sldId id="357" r:id="rId9"/>
  </p:sldIdLst>
  <p:sldSz cx="9906000" cy="6858000" type="A4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8014"/>
    <a:srgbClr val="FF0000"/>
    <a:srgbClr val="000000"/>
    <a:srgbClr val="FF7C80"/>
    <a:srgbClr val="FF9900"/>
    <a:srgbClr val="FF9933"/>
    <a:srgbClr val="E19D15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68" autoAdjust="0"/>
    <p:restoredTop sz="89684" autoAdjust="0"/>
  </p:normalViewPr>
  <p:slideViewPr>
    <p:cSldViewPr>
      <p:cViewPr>
        <p:scale>
          <a:sx n="101" d="100"/>
          <a:sy n="101" d="100"/>
        </p:scale>
        <p:origin x="-144" y="-6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226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1297BB-1161-4657-89D1-BB1B7C032779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4115E5-565B-4582-A0CB-53A6770562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351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05387-696C-4310-A87C-E705528764CF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4726C-BD5C-4191-BF58-5193956F7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603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7B841-5206-4565-B688-748148045B72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B7457-E40E-4CE9-BF05-35C5693BD8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662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E666E-ED6D-4C0C-B81A-648E89E22C4A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5FB52-CFB4-4553-B972-952A04729D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612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FCD70-4412-451D-8C2B-CDDADD4836CB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2FF6E-751E-4D0F-B188-75B5A4AA46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684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5CD62-F2E8-4F5D-A52A-1968CBAA59F9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E5B25-5A69-4C7E-ADF4-F5CF83B1E8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60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22095-325D-41F4-88EE-FC5777F3D24A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E5995-D98B-4736-9EEE-7452722748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28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FB5A9-3B4A-429A-B5E4-4A8DA17204B8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29345-F36C-4E47-9936-2481884C07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721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74A88-3F33-438F-9F92-3D0DB1071E16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CECE0-EA5B-42E0-A310-AA8EEF1FCA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4711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01B16-0983-40E9-88C8-66FF4006563A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93A07-4197-4AEA-83B6-3189B21E32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7641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7F7DB-060C-478F-B6B0-CA5791AABF16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DE4DA-0E20-4146-8B22-F343ACC22F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630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03BAD-7326-471C-A4B6-4AADAEFF5411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A76BB-00C3-4CE9-89BA-C837C0D806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914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FB204F-5CE0-4DFA-ABE4-831D809E94CE}" type="datetime1">
              <a:rPr lang="ru-RU" smtClean="0"/>
              <a:pPr>
                <a:defRPr/>
              </a:pPr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A87E43-D7BE-49DE-8B3C-10140E7202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2" descr="D:\NPBSProf\UserNpbs\Рабочий стол\Фото буровых\DSC017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4438" y="1628775"/>
            <a:ext cx="4752975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12" descr="Y:\Разное\Здание ЗАО НПБС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413" y="1617663"/>
            <a:ext cx="4899025" cy="512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Рисунок 4" descr="Вот уже десять лет мы обеспечиваем для России добычу нефти и газ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464" y="115888"/>
            <a:ext cx="9648825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2038" name="Rectangle 6"/>
          <p:cNvSpPr>
            <a:spLocks noGrp="1" noChangeArrowheads="1"/>
          </p:cNvSpPr>
          <p:nvPr>
            <p:ph type="title"/>
          </p:nvPr>
        </p:nvSpPr>
        <p:spPr>
          <a:xfrm>
            <a:off x="156627" y="2348880"/>
            <a:ext cx="9273480" cy="3096344"/>
          </a:xfrm>
        </p:spPr>
        <p:txBody>
          <a:bodyPr/>
          <a:lstStyle/>
          <a:p>
            <a:pPr defTabSz="912813"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Опыт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внедрения поведенческого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аудита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безопасности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в организации. Цели и программы организации в области охраны труда. Ценности корпоративной культуры организации. </a:t>
            </a:r>
            <a:endParaRPr lang="en-US" sz="4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8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2"/>
          <p:cNvGrpSpPr>
            <a:grpSpLocks/>
          </p:cNvGrpSpPr>
          <p:nvPr/>
        </p:nvGrpSpPr>
        <p:grpSpPr bwMode="auto">
          <a:xfrm>
            <a:off x="200025" y="188913"/>
            <a:ext cx="1057275" cy="371475"/>
            <a:chOff x="5220" y="709"/>
            <a:chExt cx="1464" cy="604"/>
          </a:xfrm>
        </p:grpSpPr>
        <p:sp>
          <p:nvSpPr>
            <p:cNvPr id="22541" name="Freeform 143"/>
            <p:cNvSpPr>
              <a:spLocks/>
            </p:cNvSpPr>
            <p:nvPr/>
          </p:nvSpPr>
          <p:spPr bwMode="auto">
            <a:xfrm>
              <a:off x="5707" y="709"/>
              <a:ext cx="516" cy="604"/>
            </a:xfrm>
            <a:custGeom>
              <a:avLst/>
              <a:gdLst>
                <a:gd name="T0" fmla="*/ 5 w 516"/>
                <a:gd name="T1" fmla="*/ 257 h 604"/>
                <a:gd name="T2" fmla="*/ 19 w 516"/>
                <a:gd name="T3" fmla="*/ 199 h 604"/>
                <a:gd name="T4" fmla="*/ 43 w 516"/>
                <a:gd name="T5" fmla="*/ 146 h 604"/>
                <a:gd name="T6" fmla="*/ 79 w 516"/>
                <a:gd name="T7" fmla="*/ 101 h 604"/>
                <a:gd name="T8" fmla="*/ 123 w 516"/>
                <a:gd name="T9" fmla="*/ 60 h 604"/>
                <a:gd name="T10" fmla="*/ 173 w 516"/>
                <a:gd name="T11" fmla="*/ 31 h 604"/>
                <a:gd name="T12" fmla="*/ 228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9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5 w 516"/>
                <a:gd name="T27" fmla="*/ 189 h 604"/>
                <a:gd name="T28" fmla="*/ 341 w 516"/>
                <a:gd name="T29" fmla="*/ 180 h 604"/>
                <a:gd name="T30" fmla="*/ 315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21 w 516"/>
                <a:gd name="T39" fmla="*/ 204 h 604"/>
                <a:gd name="T40" fmla="*/ 202 w 516"/>
                <a:gd name="T41" fmla="*/ 221 h 604"/>
                <a:gd name="T42" fmla="*/ 190 w 516"/>
                <a:gd name="T43" fmla="*/ 240 h 604"/>
                <a:gd name="T44" fmla="*/ 180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80 w 516"/>
                <a:gd name="T51" fmla="*/ 341 h 604"/>
                <a:gd name="T52" fmla="*/ 190 w 516"/>
                <a:gd name="T53" fmla="*/ 365 h 604"/>
                <a:gd name="T54" fmla="*/ 202 w 516"/>
                <a:gd name="T55" fmla="*/ 386 h 604"/>
                <a:gd name="T56" fmla="*/ 221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5 w 516"/>
                <a:gd name="T65" fmla="*/ 432 h 604"/>
                <a:gd name="T66" fmla="*/ 341 w 516"/>
                <a:gd name="T67" fmla="*/ 427 h 604"/>
                <a:gd name="T68" fmla="*/ 365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9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8 w 516"/>
                <a:gd name="T83" fmla="*/ 595 h 604"/>
                <a:gd name="T84" fmla="*/ 173 w 516"/>
                <a:gd name="T85" fmla="*/ 576 h 604"/>
                <a:gd name="T86" fmla="*/ 123 w 516"/>
                <a:gd name="T87" fmla="*/ 544 h 604"/>
                <a:gd name="T88" fmla="*/ 79 w 516"/>
                <a:gd name="T89" fmla="*/ 506 h 604"/>
                <a:gd name="T90" fmla="*/ 43 w 516"/>
                <a:gd name="T91" fmla="*/ 458 h 604"/>
                <a:gd name="T92" fmla="*/ 19 w 516"/>
                <a:gd name="T93" fmla="*/ 405 h 604"/>
                <a:gd name="T94" fmla="*/ 5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3" y="288"/>
                  </a:lnTo>
                  <a:lnTo>
                    <a:pt x="3" y="273"/>
                  </a:lnTo>
                  <a:lnTo>
                    <a:pt x="5" y="257"/>
                  </a:lnTo>
                  <a:lnTo>
                    <a:pt x="7" y="242"/>
                  </a:lnTo>
                  <a:lnTo>
                    <a:pt x="10" y="228"/>
                  </a:lnTo>
                  <a:lnTo>
                    <a:pt x="15" y="213"/>
                  </a:lnTo>
                  <a:lnTo>
                    <a:pt x="19" y="199"/>
                  </a:lnTo>
                  <a:lnTo>
                    <a:pt x="24" y="185"/>
                  </a:lnTo>
                  <a:lnTo>
                    <a:pt x="31" y="173"/>
                  </a:lnTo>
                  <a:lnTo>
                    <a:pt x="39" y="158"/>
                  </a:lnTo>
                  <a:lnTo>
                    <a:pt x="43" y="146"/>
                  </a:lnTo>
                  <a:lnTo>
                    <a:pt x="53" y="134"/>
                  </a:lnTo>
                  <a:lnTo>
                    <a:pt x="60" y="122"/>
                  </a:lnTo>
                  <a:lnTo>
                    <a:pt x="70" y="110"/>
                  </a:lnTo>
                  <a:lnTo>
                    <a:pt x="79" y="101"/>
                  </a:lnTo>
                  <a:lnTo>
                    <a:pt x="89" y="89"/>
                  </a:lnTo>
                  <a:lnTo>
                    <a:pt x="101" y="79"/>
                  </a:lnTo>
                  <a:lnTo>
                    <a:pt x="111" y="70"/>
                  </a:lnTo>
                  <a:lnTo>
                    <a:pt x="123" y="60"/>
                  </a:lnTo>
                  <a:lnTo>
                    <a:pt x="135" y="53"/>
                  </a:lnTo>
                  <a:lnTo>
                    <a:pt x="147" y="46"/>
                  </a:lnTo>
                  <a:lnTo>
                    <a:pt x="159" y="38"/>
                  </a:lnTo>
                  <a:lnTo>
                    <a:pt x="173" y="31"/>
                  </a:lnTo>
                  <a:lnTo>
                    <a:pt x="185" y="24"/>
                  </a:lnTo>
                  <a:lnTo>
                    <a:pt x="199" y="19"/>
                  </a:lnTo>
                  <a:lnTo>
                    <a:pt x="214" y="14"/>
                  </a:lnTo>
                  <a:lnTo>
                    <a:pt x="228" y="10"/>
                  </a:lnTo>
                  <a:lnTo>
                    <a:pt x="243" y="7"/>
                  </a:lnTo>
                  <a:lnTo>
                    <a:pt x="257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3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3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7" y="38"/>
                  </a:lnTo>
                  <a:lnTo>
                    <a:pt x="459" y="46"/>
                  </a:lnTo>
                  <a:lnTo>
                    <a:pt x="471" y="53"/>
                  </a:lnTo>
                  <a:lnTo>
                    <a:pt x="483" y="60"/>
                  </a:lnTo>
                  <a:lnTo>
                    <a:pt x="495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5" y="194"/>
                  </a:lnTo>
                  <a:lnTo>
                    <a:pt x="370" y="192"/>
                  </a:lnTo>
                  <a:lnTo>
                    <a:pt x="365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9" y="177"/>
                  </a:lnTo>
                  <a:lnTo>
                    <a:pt x="322" y="175"/>
                  </a:lnTo>
                  <a:lnTo>
                    <a:pt x="315" y="173"/>
                  </a:lnTo>
                  <a:lnTo>
                    <a:pt x="310" y="173"/>
                  </a:lnTo>
                  <a:lnTo>
                    <a:pt x="303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3" y="175"/>
                  </a:lnTo>
                  <a:lnTo>
                    <a:pt x="276" y="177"/>
                  </a:lnTo>
                  <a:lnTo>
                    <a:pt x="271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7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31" y="194"/>
                  </a:lnTo>
                  <a:lnTo>
                    <a:pt x="226" y="199"/>
                  </a:lnTo>
                  <a:lnTo>
                    <a:pt x="221" y="204"/>
                  </a:lnTo>
                  <a:lnTo>
                    <a:pt x="216" y="206"/>
                  </a:lnTo>
                  <a:lnTo>
                    <a:pt x="211" y="211"/>
                  </a:lnTo>
                  <a:lnTo>
                    <a:pt x="207" y="216"/>
                  </a:lnTo>
                  <a:lnTo>
                    <a:pt x="202" y="221"/>
                  </a:lnTo>
                  <a:lnTo>
                    <a:pt x="199" y="225"/>
                  </a:lnTo>
                  <a:lnTo>
                    <a:pt x="195" y="230"/>
                  </a:lnTo>
                  <a:lnTo>
                    <a:pt x="192" y="235"/>
                  </a:lnTo>
                  <a:lnTo>
                    <a:pt x="190" y="240"/>
                  </a:lnTo>
                  <a:lnTo>
                    <a:pt x="185" y="247"/>
                  </a:lnTo>
                  <a:lnTo>
                    <a:pt x="183" y="252"/>
                  </a:lnTo>
                  <a:lnTo>
                    <a:pt x="180" y="259"/>
                  </a:lnTo>
                  <a:lnTo>
                    <a:pt x="180" y="264"/>
                  </a:lnTo>
                  <a:lnTo>
                    <a:pt x="178" y="271"/>
                  </a:lnTo>
                  <a:lnTo>
                    <a:pt x="175" y="276"/>
                  </a:lnTo>
                  <a:lnTo>
                    <a:pt x="175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5" y="321"/>
                  </a:lnTo>
                  <a:lnTo>
                    <a:pt x="175" y="329"/>
                  </a:lnTo>
                  <a:lnTo>
                    <a:pt x="178" y="336"/>
                  </a:lnTo>
                  <a:lnTo>
                    <a:pt x="180" y="341"/>
                  </a:lnTo>
                  <a:lnTo>
                    <a:pt x="180" y="348"/>
                  </a:lnTo>
                  <a:lnTo>
                    <a:pt x="183" y="353"/>
                  </a:lnTo>
                  <a:lnTo>
                    <a:pt x="185" y="360"/>
                  </a:lnTo>
                  <a:lnTo>
                    <a:pt x="190" y="365"/>
                  </a:lnTo>
                  <a:lnTo>
                    <a:pt x="192" y="369"/>
                  </a:lnTo>
                  <a:lnTo>
                    <a:pt x="195" y="374"/>
                  </a:lnTo>
                  <a:lnTo>
                    <a:pt x="199" y="381"/>
                  </a:lnTo>
                  <a:lnTo>
                    <a:pt x="202" y="386"/>
                  </a:lnTo>
                  <a:lnTo>
                    <a:pt x="207" y="389"/>
                  </a:lnTo>
                  <a:lnTo>
                    <a:pt x="211" y="393"/>
                  </a:lnTo>
                  <a:lnTo>
                    <a:pt x="216" y="398"/>
                  </a:lnTo>
                  <a:lnTo>
                    <a:pt x="221" y="403"/>
                  </a:lnTo>
                  <a:lnTo>
                    <a:pt x="226" y="405"/>
                  </a:lnTo>
                  <a:lnTo>
                    <a:pt x="231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7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71" y="429"/>
                  </a:lnTo>
                  <a:lnTo>
                    <a:pt x="276" y="429"/>
                  </a:lnTo>
                  <a:lnTo>
                    <a:pt x="283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3" y="432"/>
                  </a:lnTo>
                  <a:lnTo>
                    <a:pt x="310" y="432"/>
                  </a:lnTo>
                  <a:lnTo>
                    <a:pt x="315" y="432"/>
                  </a:lnTo>
                  <a:lnTo>
                    <a:pt x="322" y="432"/>
                  </a:lnTo>
                  <a:lnTo>
                    <a:pt x="329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5" y="417"/>
                  </a:lnTo>
                  <a:lnTo>
                    <a:pt x="370" y="413"/>
                  </a:lnTo>
                  <a:lnTo>
                    <a:pt x="375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5" y="537"/>
                  </a:lnTo>
                  <a:lnTo>
                    <a:pt x="483" y="544"/>
                  </a:lnTo>
                  <a:lnTo>
                    <a:pt x="471" y="554"/>
                  </a:lnTo>
                  <a:lnTo>
                    <a:pt x="459" y="561"/>
                  </a:lnTo>
                  <a:lnTo>
                    <a:pt x="447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3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3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7" y="602"/>
                  </a:lnTo>
                  <a:lnTo>
                    <a:pt x="243" y="600"/>
                  </a:lnTo>
                  <a:lnTo>
                    <a:pt x="228" y="595"/>
                  </a:lnTo>
                  <a:lnTo>
                    <a:pt x="214" y="590"/>
                  </a:lnTo>
                  <a:lnTo>
                    <a:pt x="199" y="585"/>
                  </a:lnTo>
                  <a:lnTo>
                    <a:pt x="185" y="580"/>
                  </a:lnTo>
                  <a:lnTo>
                    <a:pt x="173" y="576"/>
                  </a:lnTo>
                  <a:lnTo>
                    <a:pt x="159" y="568"/>
                  </a:lnTo>
                  <a:lnTo>
                    <a:pt x="147" y="561"/>
                  </a:lnTo>
                  <a:lnTo>
                    <a:pt x="135" y="554"/>
                  </a:lnTo>
                  <a:lnTo>
                    <a:pt x="123" y="544"/>
                  </a:lnTo>
                  <a:lnTo>
                    <a:pt x="111" y="537"/>
                  </a:lnTo>
                  <a:lnTo>
                    <a:pt x="101" y="525"/>
                  </a:lnTo>
                  <a:lnTo>
                    <a:pt x="89" y="516"/>
                  </a:lnTo>
                  <a:lnTo>
                    <a:pt x="79" y="506"/>
                  </a:lnTo>
                  <a:lnTo>
                    <a:pt x="70" y="494"/>
                  </a:lnTo>
                  <a:lnTo>
                    <a:pt x="60" y="484"/>
                  </a:lnTo>
                  <a:lnTo>
                    <a:pt x="53" y="473"/>
                  </a:lnTo>
                  <a:lnTo>
                    <a:pt x="43" y="458"/>
                  </a:lnTo>
                  <a:lnTo>
                    <a:pt x="39" y="446"/>
                  </a:lnTo>
                  <a:lnTo>
                    <a:pt x="31" y="434"/>
                  </a:lnTo>
                  <a:lnTo>
                    <a:pt x="24" y="420"/>
                  </a:lnTo>
                  <a:lnTo>
                    <a:pt x="19" y="405"/>
                  </a:lnTo>
                  <a:lnTo>
                    <a:pt x="15" y="393"/>
                  </a:lnTo>
                  <a:lnTo>
                    <a:pt x="10" y="379"/>
                  </a:lnTo>
                  <a:lnTo>
                    <a:pt x="7" y="365"/>
                  </a:lnTo>
                  <a:lnTo>
                    <a:pt x="5" y="348"/>
                  </a:lnTo>
                  <a:lnTo>
                    <a:pt x="3" y="333"/>
                  </a:lnTo>
                  <a:lnTo>
                    <a:pt x="3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2" name="Freeform 144"/>
            <p:cNvSpPr>
              <a:spLocks/>
            </p:cNvSpPr>
            <p:nvPr/>
          </p:nvSpPr>
          <p:spPr bwMode="auto">
            <a:xfrm>
              <a:off x="6137" y="726"/>
              <a:ext cx="547" cy="571"/>
            </a:xfrm>
            <a:custGeom>
              <a:avLst/>
              <a:gdLst>
                <a:gd name="T0" fmla="*/ 547 w 547"/>
                <a:gd name="T1" fmla="*/ 0 h 571"/>
                <a:gd name="T2" fmla="*/ 264 w 547"/>
                <a:gd name="T3" fmla="*/ 285 h 571"/>
                <a:gd name="T4" fmla="*/ 547 w 547"/>
                <a:gd name="T5" fmla="*/ 571 h 571"/>
                <a:gd name="T6" fmla="*/ 285 w 547"/>
                <a:gd name="T7" fmla="*/ 571 h 571"/>
                <a:gd name="T8" fmla="*/ 0 w 547"/>
                <a:gd name="T9" fmla="*/ 285 h 571"/>
                <a:gd name="T10" fmla="*/ 285 w 547"/>
                <a:gd name="T11" fmla="*/ 0 h 571"/>
                <a:gd name="T12" fmla="*/ 547 w 547"/>
                <a:gd name="T13" fmla="*/ 0 h 5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47"/>
                <a:gd name="T22" fmla="*/ 0 h 571"/>
                <a:gd name="T23" fmla="*/ 547 w 547"/>
                <a:gd name="T24" fmla="*/ 571 h 57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47" h="571">
                  <a:moveTo>
                    <a:pt x="547" y="0"/>
                  </a:moveTo>
                  <a:lnTo>
                    <a:pt x="264" y="285"/>
                  </a:lnTo>
                  <a:lnTo>
                    <a:pt x="547" y="571"/>
                  </a:lnTo>
                  <a:lnTo>
                    <a:pt x="285" y="571"/>
                  </a:lnTo>
                  <a:lnTo>
                    <a:pt x="0" y="285"/>
                  </a:lnTo>
                  <a:lnTo>
                    <a:pt x="285" y="0"/>
                  </a:lnTo>
                  <a:lnTo>
                    <a:pt x="547" y="0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3" name="Freeform 145"/>
            <p:cNvSpPr>
              <a:spLocks/>
            </p:cNvSpPr>
            <p:nvPr/>
          </p:nvSpPr>
          <p:spPr bwMode="auto">
            <a:xfrm>
              <a:off x="5220" y="709"/>
              <a:ext cx="516" cy="604"/>
            </a:xfrm>
            <a:custGeom>
              <a:avLst/>
              <a:gdLst>
                <a:gd name="T0" fmla="*/ 2 w 516"/>
                <a:gd name="T1" fmla="*/ 257 h 604"/>
                <a:gd name="T2" fmla="*/ 17 w 516"/>
                <a:gd name="T3" fmla="*/ 199 h 604"/>
                <a:gd name="T4" fmla="*/ 43 w 516"/>
                <a:gd name="T5" fmla="*/ 146 h 604"/>
                <a:gd name="T6" fmla="*/ 77 w 516"/>
                <a:gd name="T7" fmla="*/ 101 h 604"/>
                <a:gd name="T8" fmla="*/ 120 w 516"/>
                <a:gd name="T9" fmla="*/ 60 h 604"/>
                <a:gd name="T10" fmla="*/ 170 w 516"/>
                <a:gd name="T11" fmla="*/ 31 h 604"/>
                <a:gd name="T12" fmla="*/ 226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8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2 w 516"/>
                <a:gd name="T27" fmla="*/ 189 h 604"/>
                <a:gd name="T28" fmla="*/ 341 w 516"/>
                <a:gd name="T29" fmla="*/ 180 h 604"/>
                <a:gd name="T30" fmla="*/ 314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18 w 516"/>
                <a:gd name="T39" fmla="*/ 204 h 604"/>
                <a:gd name="T40" fmla="*/ 202 w 516"/>
                <a:gd name="T41" fmla="*/ 221 h 604"/>
                <a:gd name="T42" fmla="*/ 187 w 516"/>
                <a:gd name="T43" fmla="*/ 240 h 604"/>
                <a:gd name="T44" fmla="*/ 178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78 w 516"/>
                <a:gd name="T51" fmla="*/ 341 h 604"/>
                <a:gd name="T52" fmla="*/ 187 w 516"/>
                <a:gd name="T53" fmla="*/ 365 h 604"/>
                <a:gd name="T54" fmla="*/ 202 w 516"/>
                <a:gd name="T55" fmla="*/ 386 h 604"/>
                <a:gd name="T56" fmla="*/ 218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4 w 516"/>
                <a:gd name="T65" fmla="*/ 432 h 604"/>
                <a:gd name="T66" fmla="*/ 341 w 516"/>
                <a:gd name="T67" fmla="*/ 427 h 604"/>
                <a:gd name="T68" fmla="*/ 362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8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6 w 516"/>
                <a:gd name="T83" fmla="*/ 595 h 604"/>
                <a:gd name="T84" fmla="*/ 170 w 516"/>
                <a:gd name="T85" fmla="*/ 576 h 604"/>
                <a:gd name="T86" fmla="*/ 120 w 516"/>
                <a:gd name="T87" fmla="*/ 544 h 604"/>
                <a:gd name="T88" fmla="*/ 77 w 516"/>
                <a:gd name="T89" fmla="*/ 506 h 604"/>
                <a:gd name="T90" fmla="*/ 43 w 516"/>
                <a:gd name="T91" fmla="*/ 458 h 604"/>
                <a:gd name="T92" fmla="*/ 17 w 516"/>
                <a:gd name="T93" fmla="*/ 405 h 604"/>
                <a:gd name="T94" fmla="*/ 2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0" y="288"/>
                  </a:lnTo>
                  <a:lnTo>
                    <a:pt x="0" y="273"/>
                  </a:lnTo>
                  <a:lnTo>
                    <a:pt x="2" y="257"/>
                  </a:lnTo>
                  <a:lnTo>
                    <a:pt x="5" y="242"/>
                  </a:lnTo>
                  <a:lnTo>
                    <a:pt x="10" y="228"/>
                  </a:lnTo>
                  <a:lnTo>
                    <a:pt x="12" y="213"/>
                  </a:lnTo>
                  <a:lnTo>
                    <a:pt x="17" y="199"/>
                  </a:lnTo>
                  <a:lnTo>
                    <a:pt x="24" y="185"/>
                  </a:lnTo>
                  <a:lnTo>
                    <a:pt x="29" y="173"/>
                  </a:lnTo>
                  <a:lnTo>
                    <a:pt x="36" y="158"/>
                  </a:lnTo>
                  <a:lnTo>
                    <a:pt x="43" y="146"/>
                  </a:lnTo>
                  <a:lnTo>
                    <a:pt x="50" y="134"/>
                  </a:lnTo>
                  <a:lnTo>
                    <a:pt x="60" y="122"/>
                  </a:lnTo>
                  <a:lnTo>
                    <a:pt x="67" y="110"/>
                  </a:lnTo>
                  <a:lnTo>
                    <a:pt x="77" y="101"/>
                  </a:lnTo>
                  <a:lnTo>
                    <a:pt x="89" y="89"/>
                  </a:lnTo>
                  <a:lnTo>
                    <a:pt x="98" y="79"/>
                  </a:lnTo>
                  <a:lnTo>
                    <a:pt x="108" y="70"/>
                  </a:lnTo>
                  <a:lnTo>
                    <a:pt x="120" y="60"/>
                  </a:lnTo>
                  <a:lnTo>
                    <a:pt x="132" y="53"/>
                  </a:lnTo>
                  <a:lnTo>
                    <a:pt x="144" y="46"/>
                  </a:lnTo>
                  <a:lnTo>
                    <a:pt x="158" y="38"/>
                  </a:lnTo>
                  <a:lnTo>
                    <a:pt x="170" y="31"/>
                  </a:lnTo>
                  <a:lnTo>
                    <a:pt x="185" y="24"/>
                  </a:lnTo>
                  <a:lnTo>
                    <a:pt x="197" y="19"/>
                  </a:lnTo>
                  <a:lnTo>
                    <a:pt x="211" y="14"/>
                  </a:lnTo>
                  <a:lnTo>
                    <a:pt x="226" y="10"/>
                  </a:lnTo>
                  <a:lnTo>
                    <a:pt x="240" y="7"/>
                  </a:lnTo>
                  <a:lnTo>
                    <a:pt x="254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2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2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6" y="38"/>
                  </a:lnTo>
                  <a:lnTo>
                    <a:pt x="458" y="46"/>
                  </a:lnTo>
                  <a:lnTo>
                    <a:pt x="470" y="53"/>
                  </a:lnTo>
                  <a:lnTo>
                    <a:pt x="482" y="60"/>
                  </a:lnTo>
                  <a:lnTo>
                    <a:pt x="494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4" y="194"/>
                  </a:lnTo>
                  <a:lnTo>
                    <a:pt x="370" y="192"/>
                  </a:lnTo>
                  <a:lnTo>
                    <a:pt x="362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6" y="177"/>
                  </a:lnTo>
                  <a:lnTo>
                    <a:pt x="322" y="175"/>
                  </a:lnTo>
                  <a:lnTo>
                    <a:pt x="314" y="173"/>
                  </a:lnTo>
                  <a:lnTo>
                    <a:pt x="307" y="173"/>
                  </a:lnTo>
                  <a:lnTo>
                    <a:pt x="302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1" y="175"/>
                  </a:lnTo>
                  <a:lnTo>
                    <a:pt x="276" y="177"/>
                  </a:lnTo>
                  <a:lnTo>
                    <a:pt x="269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5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28" y="194"/>
                  </a:lnTo>
                  <a:lnTo>
                    <a:pt x="223" y="199"/>
                  </a:lnTo>
                  <a:lnTo>
                    <a:pt x="218" y="204"/>
                  </a:lnTo>
                  <a:lnTo>
                    <a:pt x="214" y="206"/>
                  </a:lnTo>
                  <a:lnTo>
                    <a:pt x="209" y="211"/>
                  </a:lnTo>
                  <a:lnTo>
                    <a:pt x="206" y="216"/>
                  </a:lnTo>
                  <a:lnTo>
                    <a:pt x="202" y="221"/>
                  </a:lnTo>
                  <a:lnTo>
                    <a:pt x="197" y="225"/>
                  </a:lnTo>
                  <a:lnTo>
                    <a:pt x="194" y="230"/>
                  </a:lnTo>
                  <a:lnTo>
                    <a:pt x="190" y="235"/>
                  </a:lnTo>
                  <a:lnTo>
                    <a:pt x="187" y="240"/>
                  </a:lnTo>
                  <a:lnTo>
                    <a:pt x="185" y="247"/>
                  </a:lnTo>
                  <a:lnTo>
                    <a:pt x="182" y="252"/>
                  </a:lnTo>
                  <a:lnTo>
                    <a:pt x="180" y="259"/>
                  </a:lnTo>
                  <a:lnTo>
                    <a:pt x="178" y="264"/>
                  </a:lnTo>
                  <a:lnTo>
                    <a:pt x="175" y="271"/>
                  </a:lnTo>
                  <a:lnTo>
                    <a:pt x="175" y="276"/>
                  </a:lnTo>
                  <a:lnTo>
                    <a:pt x="173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3" y="321"/>
                  </a:lnTo>
                  <a:lnTo>
                    <a:pt x="175" y="329"/>
                  </a:lnTo>
                  <a:lnTo>
                    <a:pt x="175" y="336"/>
                  </a:lnTo>
                  <a:lnTo>
                    <a:pt x="178" y="341"/>
                  </a:lnTo>
                  <a:lnTo>
                    <a:pt x="180" y="348"/>
                  </a:lnTo>
                  <a:lnTo>
                    <a:pt x="182" y="353"/>
                  </a:lnTo>
                  <a:lnTo>
                    <a:pt x="185" y="360"/>
                  </a:lnTo>
                  <a:lnTo>
                    <a:pt x="187" y="365"/>
                  </a:lnTo>
                  <a:lnTo>
                    <a:pt x="190" y="369"/>
                  </a:lnTo>
                  <a:lnTo>
                    <a:pt x="194" y="374"/>
                  </a:lnTo>
                  <a:lnTo>
                    <a:pt x="197" y="381"/>
                  </a:lnTo>
                  <a:lnTo>
                    <a:pt x="202" y="386"/>
                  </a:lnTo>
                  <a:lnTo>
                    <a:pt x="206" y="389"/>
                  </a:lnTo>
                  <a:lnTo>
                    <a:pt x="209" y="393"/>
                  </a:lnTo>
                  <a:lnTo>
                    <a:pt x="214" y="398"/>
                  </a:lnTo>
                  <a:lnTo>
                    <a:pt x="218" y="403"/>
                  </a:lnTo>
                  <a:lnTo>
                    <a:pt x="223" y="405"/>
                  </a:lnTo>
                  <a:lnTo>
                    <a:pt x="228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5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69" y="429"/>
                  </a:lnTo>
                  <a:lnTo>
                    <a:pt x="276" y="429"/>
                  </a:lnTo>
                  <a:lnTo>
                    <a:pt x="281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2" y="432"/>
                  </a:lnTo>
                  <a:lnTo>
                    <a:pt x="307" y="432"/>
                  </a:lnTo>
                  <a:lnTo>
                    <a:pt x="314" y="432"/>
                  </a:lnTo>
                  <a:lnTo>
                    <a:pt x="322" y="432"/>
                  </a:lnTo>
                  <a:lnTo>
                    <a:pt x="326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2" y="417"/>
                  </a:lnTo>
                  <a:lnTo>
                    <a:pt x="370" y="413"/>
                  </a:lnTo>
                  <a:lnTo>
                    <a:pt x="374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4" y="537"/>
                  </a:lnTo>
                  <a:lnTo>
                    <a:pt x="482" y="544"/>
                  </a:lnTo>
                  <a:lnTo>
                    <a:pt x="470" y="554"/>
                  </a:lnTo>
                  <a:lnTo>
                    <a:pt x="458" y="561"/>
                  </a:lnTo>
                  <a:lnTo>
                    <a:pt x="446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2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2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4" y="602"/>
                  </a:lnTo>
                  <a:lnTo>
                    <a:pt x="240" y="600"/>
                  </a:lnTo>
                  <a:lnTo>
                    <a:pt x="226" y="595"/>
                  </a:lnTo>
                  <a:lnTo>
                    <a:pt x="211" y="590"/>
                  </a:lnTo>
                  <a:lnTo>
                    <a:pt x="197" y="585"/>
                  </a:lnTo>
                  <a:lnTo>
                    <a:pt x="185" y="580"/>
                  </a:lnTo>
                  <a:lnTo>
                    <a:pt x="170" y="576"/>
                  </a:lnTo>
                  <a:lnTo>
                    <a:pt x="158" y="568"/>
                  </a:lnTo>
                  <a:lnTo>
                    <a:pt x="144" y="561"/>
                  </a:lnTo>
                  <a:lnTo>
                    <a:pt x="132" y="554"/>
                  </a:lnTo>
                  <a:lnTo>
                    <a:pt x="120" y="544"/>
                  </a:lnTo>
                  <a:lnTo>
                    <a:pt x="108" y="537"/>
                  </a:lnTo>
                  <a:lnTo>
                    <a:pt x="98" y="525"/>
                  </a:lnTo>
                  <a:lnTo>
                    <a:pt x="89" y="516"/>
                  </a:lnTo>
                  <a:lnTo>
                    <a:pt x="77" y="506"/>
                  </a:lnTo>
                  <a:lnTo>
                    <a:pt x="67" y="494"/>
                  </a:lnTo>
                  <a:lnTo>
                    <a:pt x="60" y="484"/>
                  </a:lnTo>
                  <a:lnTo>
                    <a:pt x="50" y="473"/>
                  </a:lnTo>
                  <a:lnTo>
                    <a:pt x="43" y="458"/>
                  </a:lnTo>
                  <a:lnTo>
                    <a:pt x="36" y="446"/>
                  </a:lnTo>
                  <a:lnTo>
                    <a:pt x="29" y="434"/>
                  </a:lnTo>
                  <a:lnTo>
                    <a:pt x="24" y="420"/>
                  </a:lnTo>
                  <a:lnTo>
                    <a:pt x="17" y="405"/>
                  </a:lnTo>
                  <a:lnTo>
                    <a:pt x="12" y="393"/>
                  </a:lnTo>
                  <a:lnTo>
                    <a:pt x="10" y="379"/>
                  </a:lnTo>
                  <a:lnTo>
                    <a:pt x="5" y="365"/>
                  </a:lnTo>
                  <a:lnTo>
                    <a:pt x="2" y="348"/>
                  </a:lnTo>
                  <a:lnTo>
                    <a:pt x="0" y="333"/>
                  </a:lnTo>
                  <a:lnTo>
                    <a:pt x="0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97" y="3792"/>
            <a:ext cx="9906000" cy="13716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65283" y="1073333"/>
            <a:ext cx="2844316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200" dirty="0" smtClean="0"/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7155" y="1304446"/>
            <a:ext cx="2844316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200" dirty="0" smtClean="0"/>
              <a:t> 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2864768" y="252611"/>
            <a:ext cx="726818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 smtClean="0"/>
              <a:t>ЧТО ТАКОЕ ЛИДЕРСКИЙ ПОВЕДЕНЧЕСКИЙ АУДИТ БЕЗОПАСНОСТИ?</a:t>
            </a:r>
            <a:endParaRPr lang="en-US" altLang="en-US" sz="1400" b="1" dirty="0">
              <a:cs typeface="Arial" pitchFamily="34" charset="0"/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386348" y="1470930"/>
            <a:ext cx="9175164" cy="2413238"/>
          </a:xfrm>
          <a:prstGeom prst="rect">
            <a:avLst/>
          </a:prstGeom>
        </p:spPr>
        <p:txBody>
          <a:bodyPr/>
          <a:lstStyle>
            <a:lvl1pPr marL="320675" indent="-320675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5325" indent="-2667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69975" indent="-212725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8600" indent="-212725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27225" indent="-212725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56683" indent="-214244" algn="l" defTabSz="8569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85171" indent="-214244" algn="l" defTabSz="8569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13659" indent="-214244" algn="l" defTabSz="8569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42147" indent="-214244" algn="l" defTabSz="85697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600"/>
              </a:spcBef>
              <a:buNone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    Лидерские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оведенческие аудиты безопасности являются элементом системы управления ПЭБ, ОТ и ГЗ, основной составляющей процесса совершенствования уровня промышленной безопасности.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идерский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оведенческий аудит безопасности (ЛПАБ) – интерактивный систематический и документированный процесс, который основывается на: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-наблюдении за действиями работника во время выполнения производственного задания, его рабочим местом / участком; </a:t>
            </a:r>
          </a:p>
          <a:p>
            <a:pPr algn="just">
              <a:spcAft>
                <a:spcPts val="0"/>
              </a:spcAft>
              <a:buNone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-последующей беседе между работником и аудитором.</a:t>
            </a:r>
          </a:p>
          <a:p>
            <a:pPr algn="just">
              <a:spcAft>
                <a:spcPts val="0"/>
              </a:spcAft>
              <a:buNone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algn="r">
              <a:lnSpc>
                <a:spcPct val="150000"/>
              </a:lnSpc>
              <a:buFontTx/>
              <a:buNone/>
            </a:pPr>
            <a:endParaRPr lang="ru-RU" dirty="0"/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920898" y="3899469"/>
            <a:ext cx="5346700" cy="369332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 smtClean="0"/>
              <a:t>ПРОВЕРКА                                       АУДИТ</a:t>
            </a:r>
            <a:endParaRPr lang="en-US" dirty="0"/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987295" y="4246772"/>
            <a:ext cx="7056784" cy="144655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dirty="0"/>
              <a:t>Предметы			Люди</a:t>
            </a:r>
          </a:p>
          <a:p>
            <a:pPr>
              <a:spcBef>
                <a:spcPct val="50000"/>
              </a:spcBef>
            </a:pPr>
            <a:r>
              <a:rPr lang="ru-RU" sz="1600" dirty="0"/>
              <a:t>Пассивно			</a:t>
            </a:r>
            <a:r>
              <a:rPr lang="ru-RU" sz="1600" dirty="0" smtClean="0"/>
              <a:t>                Интерактивно (</a:t>
            </a:r>
            <a:r>
              <a:rPr lang="ru-RU" sz="1600" dirty="0" smtClean="0">
                <a:solidFill>
                  <a:srgbClr val="FF0000"/>
                </a:solidFill>
              </a:rPr>
              <a:t>важно</a:t>
            </a:r>
            <a:r>
              <a:rPr lang="ru-RU" sz="1600" dirty="0"/>
              <a:t>)</a:t>
            </a:r>
          </a:p>
          <a:p>
            <a:pPr>
              <a:spcBef>
                <a:spcPct val="50000"/>
              </a:spcBef>
            </a:pPr>
            <a:r>
              <a:rPr lang="ru-RU" sz="1600" dirty="0" smtClean="0"/>
              <a:t>Недостатки</a:t>
            </a:r>
            <a:r>
              <a:rPr lang="ru-RU" sz="1600" dirty="0"/>
              <a:t>			Недостатки + </a:t>
            </a:r>
            <a:r>
              <a:rPr lang="ru-RU" sz="1600" dirty="0">
                <a:solidFill>
                  <a:srgbClr val="FF0000"/>
                </a:solidFill>
              </a:rPr>
              <a:t>Достоинства</a:t>
            </a:r>
            <a:endParaRPr lang="ru-RU" sz="1600" dirty="0"/>
          </a:p>
          <a:p>
            <a:pPr>
              <a:spcBef>
                <a:spcPct val="50000"/>
              </a:spcBef>
            </a:pPr>
            <a:r>
              <a:rPr lang="ru-RU" sz="1600" dirty="0"/>
              <a:t>Регистрация/Проверка	</a:t>
            </a:r>
            <a:r>
              <a:rPr lang="ru-RU" sz="1600" dirty="0" smtClean="0"/>
              <a:t>                Регистрация/Проверка</a:t>
            </a:r>
            <a:endParaRPr lang="en-US" sz="1600" dirty="0"/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748115" y="5828383"/>
            <a:ext cx="84039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en-US" sz="1800" b="1" i="1" dirty="0" smtClean="0">
                <a:solidFill>
                  <a:srgbClr val="FF0000"/>
                </a:solidFill>
                <a:cs typeface="Arial" pitchFamily="34" charset="0"/>
              </a:rPr>
              <a:t>Если во время аудита не проведена беседа с работником, то это не является ЛПАБ.</a:t>
            </a:r>
            <a:endParaRPr lang="en-US" altLang="en-US" sz="1800" b="1" i="0" dirty="0">
              <a:solidFill>
                <a:srgbClr val="FF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utoUpdateAnimBg="0"/>
      <p:bldP spid="21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2"/>
          <p:cNvGrpSpPr>
            <a:grpSpLocks/>
          </p:cNvGrpSpPr>
          <p:nvPr/>
        </p:nvGrpSpPr>
        <p:grpSpPr bwMode="auto">
          <a:xfrm>
            <a:off x="200025" y="188913"/>
            <a:ext cx="1057275" cy="371475"/>
            <a:chOff x="5220" y="709"/>
            <a:chExt cx="1464" cy="604"/>
          </a:xfrm>
        </p:grpSpPr>
        <p:sp>
          <p:nvSpPr>
            <p:cNvPr id="22541" name="Freeform 143"/>
            <p:cNvSpPr>
              <a:spLocks/>
            </p:cNvSpPr>
            <p:nvPr/>
          </p:nvSpPr>
          <p:spPr bwMode="auto">
            <a:xfrm>
              <a:off x="5707" y="709"/>
              <a:ext cx="516" cy="604"/>
            </a:xfrm>
            <a:custGeom>
              <a:avLst/>
              <a:gdLst>
                <a:gd name="T0" fmla="*/ 5 w 516"/>
                <a:gd name="T1" fmla="*/ 257 h 604"/>
                <a:gd name="T2" fmla="*/ 19 w 516"/>
                <a:gd name="T3" fmla="*/ 199 h 604"/>
                <a:gd name="T4" fmla="*/ 43 w 516"/>
                <a:gd name="T5" fmla="*/ 146 h 604"/>
                <a:gd name="T6" fmla="*/ 79 w 516"/>
                <a:gd name="T7" fmla="*/ 101 h 604"/>
                <a:gd name="T8" fmla="*/ 123 w 516"/>
                <a:gd name="T9" fmla="*/ 60 h 604"/>
                <a:gd name="T10" fmla="*/ 173 w 516"/>
                <a:gd name="T11" fmla="*/ 31 h 604"/>
                <a:gd name="T12" fmla="*/ 228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9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5 w 516"/>
                <a:gd name="T27" fmla="*/ 189 h 604"/>
                <a:gd name="T28" fmla="*/ 341 w 516"/>
                <a:gd name="T29" fmla="*/ 180 h 604"/>
                <a:gd name="T30" fmla="*/ 315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21 w 516"/>
                <a:gd name="T39" fmla="*/ 204 h 604"/>
                <a:gd name="T40" fmla="*/ 202 w 516"/>
                <a:gd name="T41" fmla="*/ 221 h 604"/>
                <a:gd name="T42" fmla="*/ 190 w 516"/>
                <a:gd name="T43" fmla="*/ 240 h 604"/>
                <a:gd name="T44" fmla="*/ 180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80 w 516"/>
                <a:gd name="T51" fmla="*/ 341 h 604"/>
                <a:gd name="T52" fmla="*/ 190 w 516"/>
                <a:gd name="T53" fmla="*/ 365 h 604"/>
                <a:gd name="T54" fmla="*/ 202 w 516"/>
                <a:gd name="T55" fmla="*/ 386 h 604"/>
                <a:gd name="T56" fmla="*/ 221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5 w 516"/>
                <a:gd name="T65" fmla="*/ 432 h 604"/>
                <a:gd name="T66" fmla="*/ 341 w 516"/>
                <a:gd name="T67" fmla="*/ 427 h 604"/>
                <a:gd name="T68" fmla="*/ 365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9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8 w 516"/>
                <a:gd name="T83" fmla="*/ 595 h 604"/>
                <a:gd name="T84" fmla="*/ 173 w 516"/>
                <a:gd name="T85" fmla="*/ 576 h 604"/>
                <a:gd name="T86" fmla="*/ 123 w 516"/>
                <a:gd name="T87" fmla="*/ 544 h 604"/>
                <a:gd name="T88" fmla="*/ 79 w 516"/>
                <a:gd name="T89" fmla="*/ 506 h 604"/>
                <a:gd name="T90" fmla="*/ 43 w 516"/>
                <a:gd name="T91" fmla="*/ 458 h 604"/>
                <a:gd name="T92" fmla="*/ 19 w 516"/>
                <a:gd name="T93" fmla="*/ 405 h 604"/>
                <a:gd name="T94" fmla="*/ 5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3" y="288"/>
                  </a:lnTo>
                  <a:lnTo>
                    <a:pt x="3" y="273"/>
                  </a:lnTo>
                  <a:lnTo>
                    <a:pt x="5" y="257"/>
                  </a:lnTo>
                  <a:lnTo>
                    <a:pt x="7" y="242"/>
                  </a:lnTo>
                  <a:lnTo>
                    <a:pt x="10" y="228"/>
                  </a:lnTo>
                  <a:lnTo>
                    <a:pt x="15" y="213"/>
                  </a:lnTo>
                  <a:lnTo>
                    <a:pt x="19" y="199"/>
                  </a:lnTo>
                  <a:lnTo>
                    <a:pt x="24" y="185"/>
                  </a:lnTo>
                  <a:lnTo>
                    <a:pt x="31" y="173"/>
                  </a:lnTo>
                  <a:lnTo>
                    <a:pt x="39" y="158"/>
                  </a:lnTo>
                  <a:lnTo>
                    <a:pt x="43" y="146"/>
                  </a:lnTo>
                  <a:lnTo>
                    <a:pt x="53" y="134"/>
                  </a:lnTo>
                  <a:lnTo>
                    <a:pt x="60" y="122"/>
                  </a:lnTo>
                  <a:lnTo>
                    <a:pt x="70" y="110"/>
                  </a:lnTo>
                  <a:lnTo>
                    <a:pt x="79" y="101"/>
                  </a:lnTo>
                  <a:lnTo>
                    <a:pt x="89" y="89"/>
                  </a:lnTo>
                  <a:lnTo>
                    <a:pt x="101" y="79"/>
                  </a:lnTo>
                  <a:lnTo>
                    <a:pt x="111" y="70"/>
                  </a:lnTo>
                  <a:lnTo>
                    <a:pt x="123" y="60"/>
                  </a:lnTo>
                  <a:lnTo>
                    <a:pt x="135" y="53"/>
                  </a:lnTo>
                  <a:lnTo>
                    <a:pt x="147" y="46"/>
                  </a:lnTo>
                  <a:lnTo>
                    <a:pt x="159" y="38"/>
                  </a:lnTo>
                  <a:lnTo>
                    <a:pt x="173" y="31"/>
                  </a:lnTo>
                  <a:lnTo>
                    <a:pt x="185" y="24"/>
                  </a:lnTo>
                  <a:lnTo>
                    <a:pt x="199" y="19"/>
                  </a:lnTo>
                  <a:lnTo>
                    <a:pt x="214" y="14"/>
                  </a:lnTo>
                  <a:lnTo>
                    <a:pt x="228" y="10"/>
                  </a:lnTo>
                  <a:lnTo>
                    <a:pt x="243" y="7"/>
                  </a:lnTo>
                  <a:lnTo>
                    <a:pt x="257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3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3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7" y="38"/>
                  </a:lnTo>
                  <a:lnTo>
                    <a:pt x="459" y="46"/>
                  </a:lnTo>
                  <a:lnTo>
                    <a:pt x="471" y="53"/>
                  </a:lnTo>
                  <a:lnTo>
                    <a:pt x="483" y="60"/>
                  </a:lnTo>
                  <a:lnTo>
                    <a:pt x="495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5" y="194"/>
                  </a:lnTo>
                  <a:lnTo>
                    <a:pt x="370" y="192"/>
                  </a:lnTo>
                  <a:lnTo>
                    <a:pt x="365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9" y="177"/>
                  </a:lnTo>
                  <a:lnTo>
                    <a:pt x="322" y="175"/>
                  </a:lnTo>
                  <a:lnTo>
                    <a:pt x="315" y="173"/>
                  </a:lnTo>
                  <a:lnTo>
                    <a:pt x="310" y="173"/>
                  </a:lnTo>
                  <a:lnTo>
                    <a:pt x="303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3" y="175"/>
                  </a:lnTo>
                  <a:lnTo>
                    <a:pt x="276" y="177"/>
                  </a:lnTo>
                  <a:lnTo>
                    <a:pt x="271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7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31" y="194"/>
                  </a:lnTo>
                  <a:lnTo>
                    <a:pt x="226" y="199"/>
                  </a:lnTo>
                  <a:lnTo>
                    <a:pt x="221" y="204"/>
                  </a:lnTo>
                  <a:lnTo>
                    <a:pt x="216" y="206"/>
                  </a:lnTo>
                  <a:lnTo>
                    <a:pt x="211" y="211"/>
                  </a:lnTo>
                  <a:lnTo>
                    <a:pt x="207" y="216"/>
                  </a:lnTo>
                  <a:lnTo>
                    <a:pt x="202" y="221"/>
                  </a:lnTo>
                  <a:lnTo>
                    <a:pt x="199" y="225"/>
                  </a:lnTo>
                  <a:lnTo>
                    <a:pt x="195" y="230"/>
                  </a:lnTo>
                  <a:lnTo>
                    <a:pt x="192" y="235"/>
                  </a:lnTo>
                  <a:lnTo>
                    <a:pt x="190" y="240"/>
                  </a:lnTo>
                  <a:lnTo>
                    <a:pt x="185" y="247"/>
                  </a:lnTo>
                  <a:lnTo>
                    <a:pt x="183" y="252"/>
                  </a:lnTo>
                  <a:lnTo>
                    <a:pt x="180" y="259"/>
                  </a:lnTo>
                  <a:lnTo>
                    <a:pt x="180" y="264"/>
                  </a:lnTo>
                  <a:lnTo>
                    <a:pt x="178" y="271"/>
                  </a:lnTo>
                  <a:lnTo>
                    <a:pt x="175" y="276"/>
                  </a:lnTo>
                  <a:lnTo>
                    <a:pt x="175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5" y="321"/>
                  </a:lnTo>
                  <a:lnTo>
                    <a:pt x="175" y="329"/>
                  </a:lnTo>
                  <a:lnTo>
                    <a:pt x="178" y="336"/>
                  </a:lnTo>
                  <a:lnTo>
                    <a:pt x="180" y="341"/>
                  </a:lnTo>
                  <a:lnTo>
                    <a:pt x="180" y="348"/>
                  </a:lnTo>
                  <a:lnTo>
                    <a:pt x="183" y="353"/>
                  </a:lnTo>
                  <a:lnTo>
                    <a:pt x="185" y="360"/>
                  </a:lnTo>
                  <a:lnTo>
                    <a:pt x="190" y="365"/>
                  </a:lnTo>
                  <a:lnTo>
                    <a:pt x="192" y="369"/>
                  </a:lnTo>
                  <a:lnTo>
                    <a:pt x="195" y="374"/>
                  </a:lnTo>
                  <a:lnTo>
                    <a:pt x="199" y="381"/>
                  </a:lnTo>
                  <a:lnTo>
                    <a:pt x="202" y="386"/>
                  </a:lnTo>
                  <a:lnTo>
                    <a:pt x="207" y="389"/>
                  </a:lnTo>
                  <a:lnTo>
                    <a:pt x="211" y="393"/>
                  </a:lnTo>
                  <a:lnTo>
                    <a:pt x="216" y="398"/>
                  </a:lnTo>
                  <a:lnTo>
                    <a:pt x="221" y="403"/>
                  </a:lnTo>
                  <a:lnTo>
                    <a:pt x="226" y="405"/>
                  </a:lnTo>
                  <a:lnTo>
                    <a:pt x="231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7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71" y="429"/>
                  </a:lnTo>
                  <a:lnTo>
                    <a:pt x="276" y="429"/>
                  </a:lnTo>
                  <a:lnTo>
                    <a:pt x="283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3" y="432"/>
                  </a:lnTo>
                  <a:lnTo>
                    <a:pt x="310" y="432"/>
                  </a:lnTo>
                  <a:lnTo>
                    <a:pt x="315" y="432"/>
                  </a:lnTo>
                  <a:lnTo>
                    <a:pt x="322" y="432"/>
                  </a:lnTo>
                  <a:lnTo>
                    <a:pt x="329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5" y="417"/>
                  </a:lnTo>
                  <a:lnTo>
                    <a:pt x="370" y="413"/>
                  </a:lnTo>
                  <a:lnTo>
                    <a:pt x="375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5" y="537"/>
                  </a:lnTo>
                  <a:lnTo>
                    <a:pt x="483" y="544"/>
                  </a:lnTo>
                  <a:lnTo>
                    <a:pt x="471" y="554"/>
                  </a:lnTo>
                  <a:lnTo>
                    <a:pt x="459" y="561"/>
                  </a:lnTo>
                  <a:lnTo>
                    <a:pt x="447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3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3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7" y="602"/>
                  </a:lnTo>
                  <a:lnTo>
                    <a:pt x="243" y="600"/>
                  </a:lnTo>
                  <a:lnTo>
                    <a:pt x="228" y="595"/>
                  </a:lnTo>
                  <a:lnTo>
                    <a:pt x="214" y="590"/>
                  </a:lnTo>
                  <a:lnTo>
                    <a:pt x="199" y="585"/>
                  </a:lnTo>
                  <a:lnTo>
                    <a:pt x="185" y="580"/>
                  </a:lnTo>
                  <a:lnTo>
                    <a:pt x="173" y="576"/>
                  </a:lnTo>
                  <a:lnTo>
                    <a:pt x="159" y="568"/>
                  </a:lnTo>
                  <a:lnTo>
                    <a:pt x="147" y="561"/>
                  </a:lnTo>
                  <a:lnTo>
                    <a:pt x="135" y="554"/>
                  </a:lnTo>
                  <a:lnTo>
                    <a:pt x="123" y="544"/>
                  </a:lnTo>
                  <a:lnTo>
                    <a:pt x="111" y="537"/>
                  </a:lnTo>
                  <a:lnTo>
                    <a:pt x="101" y="525"/>
                  </a:lnTo>
                  <a:lnTo>
                    <a:pt x="89" y="516"/>
                  </a:lnTo>
                  <a:lnTo>
                    <a:pt x="79" y="506"/>
                  </a:lnTo>
                  <a:lnTo>
                    <a:pt x="70" y="494"/>
                  </a:lnTo>
                  <a:lnTo>
                    <a:pt x="60" y="484"/>
                  </a:lnTo>
                  <a:lnTo>
                    <a:pt x="53" y="473"/>
                  </a:lnTo>
                  <a:lnTo>
                    <a:pt x="43" y="458"/>
                  </a:lnTo>
                  <a:lnTo>
                    <a:pt x="39" y="446"/>
                  </a:lnTo>
                  <a:lnTo>
                    <a:pt x="31" y="434"/>
                  </a:lnTo>
                  <a:lnTo>
                    <a:pt x="24" y="420"/>
                  </a:lnTo>
                  <a:lnTo>
                    <a:pt x="19" y="405"/>
                  </a:lnTo>
                  <a:lnTo>
                    <a:pt x="15" y="393"/>
                  </a:lnTo>
                  <a:lnTo>
                    <a:pt x="10" y="379"/>
                  </a:lnTo>
                  <a:lnTo>
                    <a:pt x="7" y="365"/>
                  </a:lnTo>
                  <a:lnTo>
                    <a:pt x="5" y="348"/>
                  </a:lnTo>
                  <a:lnTo>
                    <a:pt x="3" y="333"/>
                  </a:lnTo>
                  <a:lnTo>
                    <a:pt x="3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2" name="Freeform 144"/>
            <p:cNvSpPr>
              <a:spLocks/>
            </p:cNvSpPr>
            <p:nvPr/>
          </p:nvSpPr>
          <p:spPr bwMode="auto">
            <a:xfrm>
              <a:off x="6137" y="726"/>
              <a:ext cx="547" cy="571"/>
            </a:xfrm>
            <a:custGeom>
              <a:avLst/>
              <a:gdLst>
                <a:gd name="T0" fmla="*/ 547 w 547"/>
                <a:gd name="T1" fmla="*/ 0 h 571"/>
                <a:gd name="T2" fmla="*/ 264 w 547"/>
                <a:gd name="T3" fmla="*/ 285 h 571"/>
                <a:gd name="T4" fmla="*/ 547 w 547"/>
                <a:gd name="T5" fmla="*/ 571 h 571"/>
                <a:gd name="T6" fmla="*/ 285 w 547"/>
                <a:gd name="T7" fmla="*/ 571 h 571"/>
                <a:gd name="T8" fmla="*/ 0 w 547"/>
                <a:gd name="T9" fmla="*/ 285 h 571"/>
                <a:gd name="T10" fmla="*/ 285 w 547"/>
                <a:gd name="T11" fmla="*/ 0 h 571"/>
                <a:gd name="T12" fmla="*/ 547 w 547"/>
                <a:gd name="T13" fmla="*/ 0 h 5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47"/>
                <a:gd name="T22" fmla="*/ 0 h 571"/>
                <a:gd name="T23" fmla="*/ 547 w 547"/>
                <a:gd name="T24" fmla="*/ 571 h 57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47" h="571">
                  <a:moveTo>
                    <a:pt x="547" y="0"/>
                  </a:moveTo>
                  <a:lnTo>
                    <a:pt x="264" y="285"/>
                  </a:lnTo>
                  <a:lnTo>
                    <a:pt x="547" y="571"/>
                  </a:lnTo>
                  <a:lnTo>
                    <a:pt x="285" y="571"/>
                  </a:lnTo>
                  <a:lnTo>
                    <a:pt x="0" y="285"/>
                  </a:lnTo>
                  <a:lnTo>
                    <a:pt x="285" y="0"/>
                  </a:lnTo>
                  <a:lnTo>
                    <a:pt x="547" y="0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3" name="Freeform 145"/>
            <p:cNvSpPr>
              <a:spLocks/>
            </p:cNvSpPr>
            <p:nvPr/>
          </p:nvSpPr>
          <p:spPr bwMode="auto">
            <a:xfrm>
              <a:off x="5220" y="709"/>
              <a:ext cx="516" cy="604"/>
            </a:xfrm>
            <a:custGeom>
              <a:avLst/>
              <a:gdLst>
                <a:gd name="T0" fmla="*/ 2 w 516"/>
                <a:gd name="T1" fmla="*/ 257 h 604"/>
                <a:gd name="T2" fmla="*/ 17 w 516"/>
                <a:gd name="T3" fmla="*/ 199 h 604"/>
                <a:gd name="T4" fmla="*/ 43 w 516"/>
                <a:gd name="T5" fmla="*/ 146 h 604"/>
                <a:gd name="T6" fmla="*/ 77 w 516"/>
                <a:gd name="T7" fmla="*/ 101 h 604"/>
                <a:gd name="T8" fmla="*/ 120 w 516"/>
                <a:gd name="T9" fmla="*/ 60 h 604"/>
                <a:gd name="T10" fmla="*/ 170 w 516"/>
                <a:gd name="T11" fmla="*/ 31 h 604"/>
                <a:gd name="T12" fmla="*/ 226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8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2 w 516"/>
                <a:gd name="T27" fmla="*/ 189 h 604"/>
                <a:gd name="T28" fmla="*/ 341 w 516"/>
                <a:gd name="T29" fmla="*/ 180 h 604"/>
                <a:gd name="T30" fmla="*/ 314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18 w 516"/>
                <a:gd name="T39" fmla="*/ 204 h 604"/>
                <a:gd name="T40" fmla="*/ 202 w 516"/>
                <a:gd name="T41" fmla="*/ 221 h 604"/>
                <a:gd name="T42" fmla="*/ 187 w 516"/>
                <a:gd name="T43" fmla="*/ 240 h 604"/>
                <a:gd name="T44" fmla="*/ 178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78 w 516"/>
                <a:gd name="T51" fmla="*/ 341 h 604"/>
                <a:gd name="T52" fmla="*/ 187 w 516"/>
                <a:gd name="T53" fmla="*/ 365 h 604"/>
                <a:gd name="T54" fmla="*/ 202 w 516"/>
                <a:gd name="T55" fmla="*/ 386 h 604"/>
                <a:gd name="T56" fmla="*/ 218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4 w 516"/>
                <a:gd name="T65" fmla="*/ 432 h 604"/>
                <a:gd name="T66" fmla="*/ 341 w 516"/>
                <a:gd name="T67" fmla="*/ 427 h 604"/>
                <a:gd name="T68" fmla="*/ 362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8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6 w 516"/>
                <a:gd name="T83" fmla="*/ 595 h 604"/>
                <a:gd name="T84" fmla="*/ 170 w 516"/>
                <a:gd name="T85" fmla="*/ 576 h 604"/>
                <a:gd name="T86" fmla="*/ 120 w 516"/>
                <a:gd name="T87" fmla="*/ 544 h 604"/>
                <a:gd name="T88" fmla="*/ 77 w 516"/>
                <a:gd name="T89" fmla="*/ 506 h 604"/>
                <a:gd name="T90" fmla="*/ 43 w 516"/>
                <a:gd name="T91" fmla="*/ 458 h 604"/>
                <a:gd name="T92" fmla="*/ 17 w 516"/>
                <a:gd name="T93" fmla="*/ 405 h 604"/>
                <a:gd name="T94" fmla="*/ 2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0" y="288"/>
                  </a:lnTo>
                  <a:lnTo>
                    <a:pt x="0" y="273"/>
                  </a:lnTo>
                  <a:lnTo>
                    <a:pt x="2" y="257"/>
                  </a:lnTo>
                  <a:lnTo>
                    <a:pt x="5" y="242"/>
                  </a:lnTo>
                  <a:lnTo>
                    <a:pt x="10" y="228"/>
                  </a:lnTo>
                  <a:lnTo>
                    <a:pt x="12" y="213"/>
                  </a:lnTo>
                  <a:lnTo>
                    <a:pt x="17" y="199"/>
                  </a:lnTo>
                  <a:lnTo>
                    <a:pt x="24" y="185"/>
                  </a:lnTo>
                  <a:lnTo>
                    <a:pt x="29" y="173"/>
                  </a:lnTo>
                  <a:lnTo>
                    <a:pt x="36" y="158"/>
                  </a:lnTo>
                  <a:lnTo>
                    <a:pt x="43" y="146"/>
                  </a:lnTo>
                  <a:lnTo>
                    <a:pt x="50" y="134"/>
                  </a:lnTo>
                  <a:lnTo>
                    <a:pt x="60" y="122"/>
                  </a:lnTo>
                  <a:lnTo>
                    <a:pt x="67" y="110"/>
                  </a:lnTo>
                  <a:lnTo>
                    <a:pt x="77" y="101"/>
                  </a:lnTo>
                  <a:lnTo>
                    <a:pt x="89" y="89"/>
                  </a:lnTo>
                  <a:lnTo>
                    <a:pt x="98" y="79"/>
                  </a:lnTo>
                  <a:lnTo>
                    <a:pt x="108" y="70"/>
                  </a:lnTo>
                  <a:lnTo>
                    <a:pt x="120" y="60"/>
                  </a:lnTo>
                  <a:lnTo>
                    <a:pt x="132" y="53"/>
                  </a:lnTo>
                  <a:lnTo>
                    <a:pt x="144" y="46"/>
                  </a:lnTo>
                  <a:lnTo>
                    <a:pt x="158" y="38"/>
                  </a:lnTo>
                  <a:lnTo>
                    <a:pt x="170" y="31"/>
                  </a:lnTo>
                  <a:lnTo>
                    <a:pt x="185" y="24"/>
                  </a:lnTo>
                  <a:lnTo>
                    <a:pt x="197" y="19"/>
                  </a:lnTo>
                  <a:lnTo>
                    <a:pt x="211" y="14"/>
                  </a:lnTo>
                  <a:lnTo>
                    <a:pt x="226" y="10"/>
                  </a:lnTo>
                  <a:lnTo>
                    <a:pt x="240" y="7"/>
                  </a:lnTo>
                  <a:lnTo>
                    <a:pt x="254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2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2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6" y="38"/>
                  </a:lnTo>
                  <a:lnTo>
                    <a:pt x="458" y="46"/>
                  </a:lnTo>
                  <a:lnTo>
                    <a:pt x="470" y="53"/>
                  </a:lnTo>
                  <a:lnTo>
                    <a:pt x="482" y="60"/>
                  </a:lnTo>
                  <a:lnTo>
                    <a:pt x="494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4" y="194"/>
                  </a:lnTo>
                  <a:lnTo>
                    <a:pt x="370" y="192"/>
                  </a:lnTo>
                  <a:lnTo>
                    <a:pt x="362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6" y="177"/>
                  </a:lnTo>
                  <a:lnTo>
                    <a:pt x="322" y="175"/>
                  </a:lnTo>
                  <a:lnTo>
                    <a:pt x="314" y="173"/>
                  </a:lnTo>
                  <a:lnTo>
                    <a:pt x="307" y="173"/>
                  </a:lnTo>
                  <a:lnTo>
                    <a:pt x="302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1" y="175"/>
                  </a:lnTo>
                  <a:lnTo>
                    <a:pt x="276" y="177"/>
                  </a:lnTo>
                  <a:lnTo>
                    <a:pt x="269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5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28" y="194"/>
                  </a:lnTo>
                  <a:lnTo>
                    <a:pt x="223" y="199"/>
                  </a:lnTo>
                  <a:lnTo>
                    <a:pt x="218" y="204"/>
                  </a:lnTo>
                  <a:lnTo>
                    <a:pt x="214" y="206"/>
                  </a:lnTo>
                  <a:lnTo>
                    <a:pt x="209" y="211"/>
                  </a:lnTo>
                  <a:lnTo>
                    <a:pt x="206" y="216"/>
                  </a:lnTo>
                  <a:lnTo>
                    <a:pt x="202" y="221"/>
                  </a:lnTo>
                  <a:lnTo>
                    <a:pt x="197" y="225"/>
                  </a:lnTo>
                  <a:lnTo>
                    <a:pt x="194" y="230"/>
                  </a:lnTo>
                  <a:lnTo>
                    <a:pt x="190" y="235"/>
                  </a:lnTo>
                  <a:lnTo>
                    <a:pt x="187" y="240"/>
                  </a:lnTo>
                  <a:lnTo>
                    <a:pt x="185" y="247"/>
                  </a:lnTo>
                  <a:lnTo>
                    <a:pt x="182" y="252"/>
                  </a:lnTo>
                  <a:lnTo>
                    <a:pt x="180" y="259"/>
                  </a:lnTo>
                  <a:lnTo>
                    <a:pt x="178" y="264"/>
                  </a:lnTo>
                  <a:lnTo>
                    <a:pt x="175" y="271"/>
                  </a:lnTo>
                  <a:lnTo>
                    <a:pt x="175" y="276"/>
                  </a:lnTo>
                  <a:lnTo>
                    <a:pt x="173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3" y="321"/>
                  </a:lnTo>
                  <a:lnTo>
                    <a:pt x="175" y="329"/>
                  </a:lnTo>
                  <a:lnTo>
                    <a:pt x="175" y="336"/>
                  </a:lnTo>
                  <a:lnTo>
                    <a:pt x="178" y="341"/>
                  </a:lnTo>
                  <a:lnTo>
                    <a:pt x="180" y="348"/>
                  </a:lnTo>
                  <a:lnTo>
                    <a:pt x="182" y="353"/>
                  </a:lnTo>
                  <a:lnTo>
                    <a:pt x="185" y="360"/>
                  </a:lnTo>
                  <a:lnTo>
                    <a:pt x="187" y="365"/>
                  </a:lnTo>
                  <a:lnTo>
                    <a:pt x="190" y="369"/>
                  </a:lnTo>
                  <a:lnTo>
                    <a:pt x="194" y="374"/>
                  </a:lnTo>
                  <a:lnTo>
                    <a:pt x="197" y="381"/>
                  </a:lnTo>
                  <a:lnTo>
                    <a:pt x="202" y="386"/>
                  </a:lnTo>
                  <a:lnTo>
                    <a:pt x="206" y="389"/>
                  </a:lnTo>
                  <a:lnTo>
                    <a:pt x="209" y="393"/>
                  </a:lnTo>
                  <a:lnTo>
                    <a:pt x="214" y="398"/>
                  </a:lnTo>
                  <a:lnTo>
                    <a:pt x="218" y="403"/>
                  </a:lnTo>
                  <a:lnTo>
                    <a:pt x="223" y="405"/>
                  </a:lnTo>
                  <a:lnTo>
                    <a:pt x="228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5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69" y="429"/>
                  </a:lnTo>
                  <a:lnTo>
                    <a:pt x="276" y="429"/>
                  </a:lnTo>
                  <a:lnTo>
                    <a:pt x="281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2" y="432"/>
                  </a:lnTo>
                  <a:lnTo>
                    <a:pt x="307" y="432"/>
                  </a:lnTo>
                  <a:lnTo>
                    <a:pt x="314" y="432"/>
                  </a:lnTo>
                  <a:lnTo>
                    <a:pt x="322" y="432"/>
                  </a:lnTo>
                  <a:lnTo>
                    <a:pt x="326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2" y="417"/>
                  </a:lnTo>
                  <a:lnTo>
                    <a:pt x="370" y="413"/>
                  </a:lnTo>
                  <a:lnTo>
                    <a:pt x="374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4" y="537"/>
                  </a:lnTo>
                  <a:lnTo>
                    <a:pt x="482" y="544"/>
                  </a:lnTo>
                  <a:lnTo>
                    <a:pt x="470" y="554"/>
                  </a:lnTo>
                  <a:lnTo>
                    <a:pt x="458" y="561"/>
                  </a:lnTo>
                  <a:lnTo>
                    <a:pt x="446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2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2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4" y="602"/>
                  </a:lnTo>
                  <a:lnTo>
                    <a:pt x="240" y="600"/>
                  </a:lnTo>
                  <a:lnTo>
                    <a:pt x="226" y="595"/>
                  </a:lnTo>
                  <a:lnTo>
                    <a:pt x="211" y="590"/>
                  </a:lnTo>
                  <a:lnTo>
                    <a:pt x="197" y="585"/>
                  </a:lnTo>
                  <a:lnTo>
                    <a:pt x="185" y="580"/>
                  </a:lnTo>
                  <a:lnTo>
                    <a:pt x="170" y="576"/>
                  </a:lnTo>
                  <a:lnTo>
                    <a:pt x="158" y="568"/>
                  </a:lnTo>
                  <a:lnTo>
                    <a:pt x="144" y="561"/>
                  </a:lnTo>
                  <a:lnTo>
                    <a:pt x="132" y="554"/>
                  </a:lnTo>
                  <a:lnTo>
                    <a:pt x="120" y="544"/>
                  </a:lnTo>
                  <a:lnTo>
                    <a:pt x="108" y="537"/>
                  </a:lnTo>
                  <a:lnTo>
                    <a:pt x="98" y="525"/>
                  </a:lnTo>
                  <a:lnTo>
                    <a:pt x="89" y="516"/>
                  </a:lnTo>
                  <a:lnTo>
                    <a:pt x="77" y="506"/>
                  </a:lnTo>
                  <a:lnTo>
                    <a:pt x="67" y="494"/>
                  </a:lnTo>
                  <a:lnTo>
                    <a:pt x="60" y="484"/>
                  </a:lnTo>
                  <a:lnTo>
                    <a:pt x="50" y="473"/>
                  </a:lnTo>
                  <a:lnTo>
                    <a:pt x="43" y="458"/>
                  </a:lnTo>
                  <a:lnTo>
                    <a:pt x="36" y="446"/>
                  </a:lnTo>
                  <a:lnTo>
                    <a:pt x="29" y="434"/>
                  </a:lnTo>
                  <a:lnTo>
                    <a:pt x="24" y="420"/>
                  </a:lnTo>
                  <a:lnTo>
                    <a:pt x="17" y="405"/>
                  </a:lnTo>
                  <a:lnTo>
                    <a:pt x="12" y="393"/>
                  </a:lnTo>
                  <a:lnTo>
                    <a:pt x="10" y="379"/>
                  </a:lnTo>
                  <a:lnTo>
                    <a:pt x="5" y="365"/>
                  </a:lnTo>
                  <a:lnTo>
                    <a:pt x="2" y="348"/>
                  </a:lnTo>
                  <a:lnTo>
                    <a:pt x="0" y="333"/>
                  </a:lnTo>
                  <a:lnTo>
                    <a:pt x="0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06000" cy="13716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65283" y="1073333"/>
            <a:ext cx="2844316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200" dirty="0" smtClean="0"/>
              <a:t> 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873687" y="116632"/>
            <a:ext cx="6843821" cy="584775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Calibri" pitchFamily="34" charset="0"/>
              </a:defRPr>
            </a:lvl5pPr>
            <a:lvl6pPr marL="428488" algn="ctr" rtl="0" fontAlgn="base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Calibri" pitchFamily="34" charset="0"/>
              </a:defRPr>
            </a:lvl6pPr>
            <a:lvl7pPr marL="856976" algn="ctr" rtl="0" fontAlgn="base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Calibri" pitchFamily="34" charset="0"/>
              </a:defRPr>
            </a:lvl7pPr>
            <a:lvl8pPr marL="1285464" algn="ctr" rtl="0" fontAlgn="base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Calibri" pitchFamily="34" charset="0"/>
              </a:defRPr>
            </a:lvl8pPr>
            <a:lvl9pPr marL="1713951" algn="ctr" rtl="0" fontAlgn="base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ПОЧЕМУ НЕОБХОДИМ «ЛИДЕРСКИЙ</a:t>
            </a:r>
            <a:r>
              <a:rPr kumimoji="0" lang="ru-RU" sz="1600" b="1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ПОВЕДЕНЧЕСКИЙ АУДИТ БЕЗОПАСНОСТИ»?</a:t>
            </a:r>
            <a:endParaRPr kumimoji="0" lang="en-US" sz="16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200025" y="1525262"/>
            <a:ext cx="4273084" cy="2079551"/>
          </a:xfrm>
          <a:prstGeom prst="rect">
            <a:avLst/>
          </a:prstGeom>
        </p:spPr>
        <p:txBody>
          <a:bodyPr/>
          <a:lstStyle/>
          <a:p>
            <a:pPr marL="374650" lvl="0" indent="-374650">
              <a:spcBef>
                <a:spcPct val="20000"/>
              </a:spcBef>
              <a:buBlip>
                <a:blip r:embed="rId4"/>
              </a:buBlip>
            </a:pPr>
            <a:r>
              <a:rPr lang="ru-RU" sz="1600" kern="0" dirty="0" smtClean="0">
                <a:latin typeface="Arial" pitchFamily="34" charset="0"/>
                <a:cs typeface="Arial" pitchFamily="34" charset="0"/>
              </a:rPr>
              <a:t>Поведенческие </a:t>
            </a:r>
            <a:r>
              <a:rPr lang="ru-RU" sz="1600" kern="0" dirty="0">
                <a:latin typeface="Arial" pitchFamily="34" charset="0"/>
                <a:cs typeface="Arial" pitchFamily="34" charset="0"/>
              </a:rPr>
              <a:t>аудиты безопасности направлены на выявление, предупреждение и предотвращение </a:t>
            </a:r>
            <a:r>
              <a:rPr lang="ru-RU" sz="1600" i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опасных действий и опасных </a:t>
            </a:r>
            <a:r>
              <a:rPr lang="ru-RU" sz="1600" i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условий.</a:t>
            </a:r>
          </a:p>
          <a:p>
            <a:pPr marL="374650" lvl="0" indent="-374650">
              <a:spcBef>
                <a:spcPct val="20000"/>
              </a:spcBef>
              <a:buBlip>
                <a:blip r:embed="rId4"/>
              </a:buBlip>
            </a:pPr>
            <a:r>
              <a:rPr lang="ru-RU" sz="1600" kern="0" dirty="0" smtClean="0">
                <a:latin typeface="Arial" pitchFamily="34" charset="0"/>
                <a:cs typeface="Arial" pitchFamily="34" charset="0"/>
              </a:rPr>
              <a:t>Причиной подавляющего большинства несчастных случаев являются опасные действия людей</a:t>
            </a:r>
            <a:r>
              <a:rPr lang="en-US" sz="1600" kern="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sz="1600" kern="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1600" dirty="0" smtClean="0">
              <a:latin typeface="+mn-lt"/>
              <a:cs typeface="+mn-cs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1491127"/>
            <a:ext cx="4521851" cy="42166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8265368" y="5357818"/>
            <a:ext cx="1116124" cy="228600"/>
          </a:xfrm>
          <a:prstGeom prst="rect">
            <a:avLst/>
          </a:prstGeom>
          <a:solidFill>
            <a:srgbClr val="BF7D3B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715807" y="3320150"/>
            <a:ext cx="2991573" cy="12926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1600" b="1" dirty="0" smtClean="0">
                <a:solidFill>
                  <a:srgbClr val="FF3300"/>
                </a:solidFill>
              </a:rPr>
              <a:t>ОПАСНЫЕ ДЕЙСТВИЯ СОСТАВЛЯЮТ    </a:t>
            </a:r>
            <a:r>
              <a:rPr lang="ru-RU" sz="1800" b="1" dirty="0" smtClean="0">
                <a:solidFill>
                  <a:srgbClr val="FF3300"/>
                </a:solidFill>
              </a:rPr>
              <a:t>90%</a:t>
            </a:r>
          </a:p>
          <a:p>
            <a:pPr algn="ctr"/>
            <a:r>
              <a:rPr lang="ru-RU" sz="1600" b="1" dirty="0" smtClean="0">
                <a:solidFill>
                  <a:srgbClr val="FF3300"/>
                </a:solidFill>
              </a:rPr>
              <a:t>ОПАСНЫЕ УСЛОВИЯ</a:t>
            </a:r>
          </a:p>
          <a:p>
            <a:pPr algn="ctr"/>
            <a:r>
              <a:rPr lang="ru-RU" sz="1600" b="1" dirty="0" smtClean="0">
                <a:solidFill>
                  <a:srgbClr val="FF3300"/>
                </a:solidFill>
              </a:rPr>
              <a:t>СОСТАВЛЯЮТ    </a:t>
            </a:r>
            <a:r>
              <a:rPr lang="ru-RU" sz="1800" b="1" dirty="0" smtClean="0">
                <a:solidFill>
                  <a:srgbClr val="FF3300"/>
                </a:solidFill>
              </a:rPr>
              <a:t>10%</a:t>
            </a:r>
            <a:endParaRPr lang="ru-RU" sz="1600" b="1" dirty="0">
              <a:solidFill>
                <a:srgbClr val="FF3300"/>
              </a:solidFill>
            </a:endParaRPr>
          </a:p>
        </p:txBody>
      </p:sp>
      <p:graphicFrame>
        <p:nvGraphicFramePr>
          <p:cNvPr id="1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117498"/>
              </p:ext>
            </p:extLst>
          </p:nvPr>
        </p:nvGraphicFramePr>
        <p:xfrm>
          <a:off x="738051" y="4630295"/>
          <a:ext cx="2832180" cy="10258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Worksheet" r:id="rId6" imgW="4524375" imgH="2171700" progId="Excel.Sheet.8">
                  <p:embed/>
                </p:oleObj>
              </mc:Choice>
              <mc:Fallback>
                <p:oleObj name="Worksheet" r:id="rId6" imgW="4524375" imgH="217170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8051" y="4630295"/>
                        <a:ext cx="2832180" cy="1025833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B2B2B2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974274" y="5733256"/>
            <a:ext cx="8331969" cy="95154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algn="ctr" eaLnBrk="1" hangingPunct="1"/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ru-RU" sz="1800" b="1" i="1" dirty="0" smtClean="0">
                <a:solidFill>
                  <a:srgbClr val="FF0000"/>
                </a:solidFill>
              </a:rPr>
              <a:t>Выявление и исключение опасного поведения борется с самой причиной инцидентов, признавая, что риск – это неотъемлемая часть жизни.</a:t>
            </a:r>
            <a:endParaRPr lang="en-US" sz="16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091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2"/>
          <p:cNvGrpSpPr>
            <a:grpSpLocks/>
          </p:cNvGrpSpPr>
          <p:nvPr/>
        </p:nvGrpSpPr>
        <p:grpSpPr bwMode="auto">
          <a:xfrm>
            <a:off x="200025" y="188913"/>
            <a:ext cx="1057275" cy="371475"/>
            <a:chOff x="5220" y="709"/>
            <a:chExt cx="1464" cy="604"/>
          </a:xfrm>
        </p:grpSpPr>
        <p:sp>
          <p:nvSpPr>
            <p:cNvPr id="22541" name="Freeform 143"/>
            <p:cNvSpPr>
              <a:spLocks/>
            </p:cNvSpPr>
            <p:nvPr/>
          </p:nvSpPr>
          <p:spPr bwMode="auto">
            <a:xfrm>
              <a:off x="5707" y="709"/>
              <a:ext cx="516" cy="604"/>
            </a:xfrm>
            <a:custGeom>
              <a:avLst/>
              <a:gdLst>
                <a:gd name="T0" fmla="*/ 5 w 516"/>
                <a:gd name="T1" fmla="*/ 257 h 604"/>
                <a:gd name="T2" fmla="*/ 19 w 516"/>
                <a:gd name="T3" fmla="*/ 199 h 604"/>
                <a:gd name="T4" fmla="*/ 43 w 516"/>
                <a:gd name="T5" fmla="*/ 146 h 604"/>
                <a:gd name="T6" fmla="*/ 79 w 516"/>
                <a:gd name="T7" fmla="*/ 101 h 604"/>
                <a:gd name="T8" fmla="*/ 123 w 516"/>
                <a:gd name="T9" fmla="*/ 60 h 604"/>
                <a:gd name="T10" fmla="*/ 173 w 516"/>
                <a:gd name="T11" fmla="*/ 31 h 604"/>
                <a:gd name="T12" fmla="*/ 228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9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5 w 516"/>
                <a:gd name="T27" fmla="*/ 189 h 604"/>
                <a:gd name="T28" fmla="*/ 341 w 516"/>
                <a:gd name="T29" fmla="*/ 180 h 604"/>
                <a:gd name="T30" fmla="*/ 315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21 w 516"/>
                <a:gd name="T39" fmla="*/ 204 h 604"/>
                <a:gd name="T40" fmla="*/ 202 w 516"/>
                <a:gd name="T41" fmla="*/ 221 h 604"/>
                <a:gd name="T42" fmla="*/ 190 w 516"/>
                <a:gd name="T43" fmla="*/ 240 h 604"/>
                <a:gd name="T44" fmla="*/ 180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80 w 516"/>
                <a:gd name="T51" fmla="*/ 341 h 604"/>
                <a:gd name="T52" fmla="*/ 190 w 516"/>
                <a:gd name="T53" fmla="*/ 365 h 604"/>
                <a:gd name="T54" fmla="*/ 202 w 516"/>
                <a:gd name="T55" fmla="*/ 386 h 604"/>
                <a:gd name="T56" fmla="*/ 221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5 w 516"/>
                <a:gd name="T65" fmla="*/ 432 h 604"/>
                <a:gd name="T66" fmla="*/ 341 w 516"/>
                <a:gd name="T67" fmla="*/ 427 h 604"/>
                <a:gd name="T68" fmla="*/ 365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9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8 w 516"/>
                <a:gd name="T83" fmla="*/ 595 h 604"/>
                <a:gd name="T84" fmla="*/ 173 w 516"/>
                <a:gd name="T85" fmla="*/ 576 h 604"/>
                <a:gd name="T86" fmla="*/ 123 w 516"/>
                <a:gd name="T87" fmla="*/ 544 h 604"/>
                <a:gd name="T88" fmla="*/ 79 w 516"/>
                <a:gd name="T89" fmla="*/ 506 h 604"/>
                <a:gd name="T90" fmla="*/ 43 w 516"/>
                <a:gd name="T91" fmla="*/ 458 h 604"/>
                <a:gd name="T92" fmla="*/ 19 w 516"/>
                <a:gd name="T93" fmla="*/ 405 h 604"/>
                <a:gd name="T94" fmla="*/ 5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3" y="288"/>
                  </a:lnTo>
                  <a:lnTo>
                    <a:pt x="3" y="273"/>
                  </a:lnTo>
                  <a:lnTo>
                    <a:pt x="5" y="257"/>
                  </a:lnTo>
                  <a:lnTo>
                    <a:pt x="7" y="242"/>
                  </a:lnTo>
                  <a:lnTo>
                    <a:pt x="10" y="228"/>
                  </a:lnTo>
                  <a:lnTo>
                    <a:pt x="15" y="213"/>
                  </a:lnTo>
                  <a:lnTo>
                    <a:pt x="19" y="199"/>
                  </a:lnTo>
                  <a:lnTo>
                    <a:pt x="24" y="185"/>
                  </a:lnTo>
                  <a:lnTo>
                    <a:pt x="31" y="173"/>
                  </a:lnTo>
                  <a:lnTo>
                    <a:pt x="39" y="158"/>
                  </a:lnTo>
                  <a:lnTo>
                    <a:pt x="43" y="146"/>
                  </a:lnTo>
                  <a:lnTo>
                    <a:pt x="53" y="134"/>
                  </a:lnTo>
                  <a:lnTo>
                    <a:pt x="60" y="122"/>
                  </a:lnTo>
                  <a:lnTo>
                    <a:pt x="70" y="110"/>
                  </a:lnTo>
                  <a:lnTo>
                    <a:pt x="79" y="101"/>
                  </a:lnTo>
                  <a:lnTo>
                    <a:pt x="89" y="89"/>
                  </a:lnTo>
                  <a:lnTo>
                    <a:pt x="101" y="79"/>
                  </a:lnTo>
                  <a:lnTo>
                    <a:pt x="111" y="70"/>
                  </a:lnTo>
                  <a:lnTo>
                    <a:pt x="123" y="60"/>
                  </a:lnTo>
                  <a:lnTo>
                    <a:pt x="135" y="53"/>
                  </a:lnTo>
                  <a:lnTo>
                    <a:pt x="147" y="46"/>
                  </a:lnTo>
                  <a:lnTo>
                    <a:pt x="159" y="38"/>
                  </a:lnTo>
                  <a:lnTo>
                    <a:pt x="173" y="31"/>
                  </a:lnTo>
                  <a:lnTo>
                    <a:pt x="185" y="24"/>
                  </a:lnTo>
                  <a:lnTo>
                    <a:pt x="199" y="19"/>
                  </a:lnTo>
                  <a:lnTo>
                    <a:pt x="214" y="14"/>
                  </a:lnTo>
                  <a:lnTo>
                    <a:pt x="228" y="10"/>
                  </a:lnTo>
                  <a:lnTo>
                    <a:pt x="243" y="7"/>
                  </a:lnTo>
                  <a:lnTo>
                    <a:pt x="257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3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3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7" y="38"/>
                  </a:lnTo>
                  <a:lnTo>
                    <a:pt x="459" y="46"/>
                  </a:lnTo>
                  <a:lnTo>
                    <a:pt x="471" y="53"/>
                  </a:lnTo>
                  <a:lnTo>
                    <a:pt x="483" y="60"/>
                  </a:lnTo>
                  <a:lnTo>
                    <a:pt x="495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5" y="194"/>
                  </a:lnTo>
                  <a:lnTo>
                    <a:pt x="370" y="192"/>
                  </a:lnTo>
                  <a:lnTo>
                    <a:pt x="365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9" y="177"/>
                  </a:lnTo>
                  <a:lnTo>
                    <a:pt x="322" y="175"/>
                  </a:lnTo>
                  <a:lnTo>
                    <a:pt x="315" y="173"/>
                  </a:lnTo>
                  <a:lnTo>
                    <a:pt x="310" y="173"/>
                  </a:lnTo>
                  <a:lnTo>
                    <a:pt x="303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3" y="175"/>
                  </a:lnTo>
                  <a:lnTo>
                    <a:pt x="276" y="177"/>
                  </a:lnTo>
                  <a:lnTo>
                    <a:pt x="271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7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31" y="194"/>
                  </a:lnTo>
                  <a:lnTo>
                    <a:pt x="226" y="199"/>
                  </a:lnTo>
                  <a:lnTo>
                    <a:pt x="221" y="204"/>
                  </a:lnTo>
                  <a:lnTo>
                    <a:pt x="216" y="206"/>
                  </a:lnTo>
                  <a:lnTo>
                    <a:pt x="211" y="211"/>
                  </a:lnTo>
                  <a:lnTo>
                    <a:pt x="207" y="216"/>
                  </a:lnTo>
                  <a:lnTo>
                    <a:pt x="202" y="221"/>
                  </a:lnTo>
                  <a:lnTo>
                    <a:pt x="199" y="225"/>
                  </a:lnTo>
                  <a:lnTo>
                    <a:pt x="195" y="230"/>
                  </a:lnTo>
                  <a:lnTo>
                    <a:pt x="192" y="235"/>
                  </a:lnTo>
                  <a:lnTo>
                    <a:pt x="190" y="240"/>
                  </a:lnTo>
                  <a:lnTo>
                    <a:pt x="185" y="247"/>
                  </a:lnTo>
                  <a:lnTo>
                    <a:pt x="183" y="252"/>
                  </a:lnTo>
                  <a:lnTo>
                    <a:pt x="180" y="259"/>
                  </a:lnTo>
                  <a:lnTo>
                    <a:pt x="180" y="264"/>
                  </a:lnTo>
                  <a:lnTo>
                    <a:pt x="178" y="271"/>
                  </a:lnTo>
                  <a:lnTo>
                    <a:pt x="175" y="276"/>
                  </a:lnTo>
                  <a:lnTo>
                    <a:pt x="175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5" y="321"/>
                  </a:lnTo>
                  <a:lnTo>
                    <a:pt x="175" y="329"/>
                  </a:lnTo>
                  <a:lnTo>
                    <a:pt x="178" y="336"/>
                  </a:lnTo>
                  <a:lnTo>
                    <a:pt x="180" y="341"/>
                  </a:lnTo>
                  <a:lnTo>
                    <a:pt x="180" y="348"/>
                  </a:lnTo>
                  <a:lnTo>
                    <a:pt x="183" y="353"/>
                  </a:lnTo>
                  <a:lnTo>
                    <a:pt x="185" y="360"/>
                  </a:lnTo>
                  <a:lnTo>
                    <a:pt x="190" y="365"/>
                  </a:lnTo>
                  <a:lnTo>
                    <a:pt x="192" y="369"/>
                  </a:lnTo>
                  <a:lnTo>
                    <a:pt x="195" y="374"/>
                  </a:lnTo>
                  <a:lnTo>
                    <a:pt x="199" y="381"/>
                  </a:lnTo>
                  <a:lnTo>
                    <a:pt x="202" y="386"/>
                  </a:lnTo>
                  <a:lnTo>
                    <a:pt x="207" y="389"/>
                  </a:lnTo>
                  <a:lnTo>
                    <a:pt x="211" y="393"/>
                  </a:lnTo>
                  <a:lnTo>
                    <a:pt x="216" y="398"/>
                  </a:lnTo>
                  <a:lnTo>
                    <a:pt x="221" y="403"/>
                  </a:lnTo>
                  <a:lnTo>
                    <a:pt x="226" y="405"/>
                  </a:lnTo>
                  <a:lnTo>
                    <a:pt x="231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7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71" y="429"/>
                  </a:lnTo>
                  <a:lnTo>
                    <a:pt x="276" y="429"/>
                  </a:lnTo>
                  <a:lnTo>
                    <a:pt x="283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3" y="432"/>
                  </a:lnTo>
                  <a:lnTo>
                    <a:pt x="310" y="432"/>
                  </a:lnTo>
                  <a:lnTo>
                    <a:pt x="315" y="432"/>
                  </a:lnTo>
                  <a:lnTo>
                    <a:pt x="322" y="432"/>
                  </a:lnTo>
                  <a:lnTo>
                    <a:pt x="329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5" y="417"/>
                  </a:lnTo>
                  <a:lnTo>
                    <a:pt x="370" y="413"/>
                  </a:lnTo>
                  <a:lnTo>
                    <a:pt x="375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5" y="537"/>
                  </a:lnTo>
                  <a:lnTo>
                    <a:pt x="483" y="544"/>
                  </a:lnTo>
                  <a:lnTo>
                    <a:pt x="471" y="554"/>
                  </a:lnTo>
                  <a:lnTo>
                    <a:pt x="459" y="561"/>
                  </a:lnTo>
                  <a:lnTo>
                    <a:pt x="447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3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3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7" y="602"/>
                  </a:lnTo>
                  <a:lnTo>
                    <a:pt x="243" y="600"/>
                  </a:lnTo>
                  <a:lnTo>
                    <a:pt x="228" y="595"/>
                  </a:lnTo>
                  <a:lnTo>
                    <a:pt x="214" y="590"/>
                  </a:lnTo>
                  <a:lnTo>
                    <a:pt x="199" y="585"/>
                  </a:lnTo>
                  <a:lnTo>
                    <a:pt x="185" y="580"/>
                  </a:lnTo>
                  <a:lnTo>
                    <a:pt x="173" y="576"/>
                  </a:lnTo>
                  <a:lnTo>
                    <a:pt x="159" y="568"/>
                  </a:lnTo>
                  <a:lnTo>
                    <a:pt x="147" y="561"/>
                  </a:lnTo>
                  <a:lnTo>
                    <a:pt x="135" y="554"/>
                  </a:lnTo>
                  <a:lnTo>
                    <a:pt x="123" y="544"/>
                  </a:lnTo>
                  <a:lnTo>
                    <a:pt x="111" y="537"/>
                  </a:lnTo>
                  <a:lnTo>
                    <a:pt x="101" y="525"/>
                  </a:lnTo>
                  <a:lnTo>
                    <a:pt x="89" y="516"/>
                  </a:lnTo>
                  <a:lnTo>
                    <a:pt x="79" y="506"/>
                  </a:lnTo>
                  <a:lnTo>
                    <a:pt x="70" y="494"/>
                  </a:lnTo>
                  <a:lnTo>
                    <a:pt x="60" y="484"/>
                  </a:lnTo>
                  <a:lnTo>
                    <a:pt x="53" y="473"/>
                  </a:lnTo>
                  <a:lnTo>
                    <a:pt x="43" y="458"/>
                  </a:lnTo>
                  <a:lnTo>
                    <a:pt x="39" y="446"/>
                  </a:lnTo>
                  <a:lnTo>
                    <a:pt x="31" y="434"/>
                  </a:lnTo>
                  <a:lnTo>
                    <a:pt x="24" y="420"/>
                  </a:lnTo>
                  <a:lnTo>
                    <a:pt x="19" y="405"/>
                  </a:lnTo>
                  <a:lnTo>
                    <a:pt x="15" y="393"/>
                  </a:lnTo>
                  <a:lnTo>
                    <a:pt x="10" y="379"/>
                  </a:lnTo>
                  <a:lnTo>
                    <a:pt x="7" y="365"/>
                  </a:lnTo>
                  <a:lnTo>
                    <a:pt x="5" y="348"/>
                  </a:lnTo>
                  <a:lnTo>
                    <a:pt x="3" y="333"/>
                  </a:lnTo>
                  <a:lnTo>
                    <a:pt x="3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2" name="Freeform 144"/>
            <p:cNvSpPr>
              <a:spLocks/>
            </p:cNvSpPr>
            <p:nvPr/>
          </p:nvSpPr>
          <p:spPr bwMode="auto">
            <a:xfrm>
              <a:off x="6137" y="726"/>
              <a:ext cx="547" cy="571"/>
            </a:xfrm>
            <a:custGeom>
              <a:avLst/>
              <a:gdLst>
                <a:gd name="T0" fmla="*/ 547 w 547"/>
                <a:gd name="T1" fmla="*/ 0 h 571"/>
                <a:gd name="T2" fmla="*/ 264 w 547"/>
                <a:gd name="T3" fmla="*/ 285 h 571"/>
                <a:gd name="T4" fmla="*/ 547 w 547"/>
                <a:gd name="T5" fmla="*/ 571 h 571"/>
                <a:gd name="T6" fmla="*/ 285 w 547"/>
                <a:gd name="T7" fmla="*/ 571 h 571"/>
                <a:gd name="T8" fmla="*/ 0 w 547"/>
                <a:gd name="T9" fmla="*/ 285 h 571"/>
                <a:gd name="T10" fmla="*/ 285 w 547"/>
                <a:gd name="T11" fmla="*/ 0 h 571"/>
                <a:gd name="T12" fmla="*/ 547 w 547"/>
                <a:gd name="T13" fmla="*/ 0 h 5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47"/>
                <a:gd name="T22" fmla="*/ 0 h 571"/>
                <a:gd name="T23" fmla="*/ 547 w 547"/>
                <a:gd name="T24" fmla="*/ 571 h 57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47" h="571">
                  <a:moveTo>
                    <a:pt x="547" y="0"/>
                  </a:moveTo>
                  <a:lnTo>
                    <a:pt x="264" y="285"/>
                  </a:lnTo>
                  <a:lnTo>
                    <a:pt x="547" y="571"/>
                  </a:lnTo>
                  <a:lnTo>
                    <a:pt x="285" y="571"/>
                  </a:lnTo>
                  <a:lnTo>
                    <a:pt x="0" y="285"/>
                  </a:lnTo>
                  <a:lnTo>
                    <a:pt x="285" y="0"/>
                  </a:lnTo>
                  <a:lnTo>
                    <a:pt x="547" y="0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3" name="Freeform 145"/>
            <p:cNvSpPr>
              <a:spLocks/>
            </p:cNvSpPr>
            <p:nvPr/>
          </p:nvSpPr>
          <p:spPr bwMode="auto">
            <a:xfrm>
              <a:off x="5220" y="709"/>
              <a:ext cx="516" cy="604"/>
            </a:xfrm>
            <a:custGeom>
              <a:avLst/>
              <a:gdLst>
                <a:gd name="T0" fmla="*/ 2 w 516"/>
                <a:gd name="T1" fmla="*/ 257 h 604"/>
                <a:gd name="T2" fmla="*/ 17 w 516"/>
                <a:gd name="T3" fmla="*/ 199 h 604"/>
                <a:gd name="T4" fmla="*/ 43 w 516"/>
                <a:gd name="T5" fmla="*/ 146 h 604"/>
                <a:gd name="T6" fmla="*/ 77 w 516"/>
                <a:gd name="T7" fmla="*/ 101 h 604"/>
                <a:gd name="T8" fmla="*/ 120 w 516"/>
                <a:gd name="T9" fmla="*/ 60 h 604"/>
                <a:gd name="T10" fmla="*/ 170 w 516"/>
                <a:gd name="T11" fmla="*/ 31 h 604"/>
                <a:gd name="T12" fmla="*/ 226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8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2 w 516"/>
                <a:gd name="T27" fmla="*/ 189 h 604"/>
                <a:gd name="T28" fmla="*/ 341 w 516"/>
                <a:gd name="T29" fmla="*/ 180 h 604"/>
                <a:gd name="T30" fmla="*/ 314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18 w 516"/>
                <a:gd name="T39" fmla="*/ 204 h 604"/>
                <a:gd name="T40" fmla="*/ 202 w 516"/>
                <a:gd name="T41" fmla="*/ 221 h 604"/>
                <a:gd name="T42" fmla="*/ 187 w 516"/>
                <a:gd name="T43" fmla="*/ 240 h 604"/>
                <a:gd name="T44" fmla="*/ 178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78 w 516"/>
                <a:gd name="T51" fmla="*/ 341 h 604"/>
                <a:gd name="T52" fmla="*/ 187 w 516"/>
                <a:gd name="T53" fmla="*/ 365 h 604"/>
                <a:gd name="T54" fmla="*/ 202 w 516"/>
                <a:gd name="T55" fmla="*/ 386 h 604"/>
                <a:gd name="T56" fmla="*/ 218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4 w 516"/>
                <a:gd name="T65" fmla="*/ 432 h 604"/>
                <a:gd name="T66" fmla="*/ 341 w 516"/>
                <a:gd name="T67" fmla="*/ 427 h 604"/>
                <a:gd name="T68" fmla="*/ 362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8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6 w 516"/>
                <a:gd name="T83" fmla="*/ 595 h 604"/>
                <a:gd name="T84" fmla="*/ 170 w 516"/>
                <a:gd name="T85" fmla="*/ 576 h 604"/>
                <a:gd name="T86" fmla="*/ 120 w 516"/>
                <a:gd name="T87" fmla="*/ 544 h 604"/>
                <a:gd name="T88" fmla="*/ 77 w 516"/>
                <a:gd name="T89" fmla="*/ 506 h 604"/>
                <a:gd name="T90" fmla="*/ 43 w 516"/>
                <a:gd name="T91" fmla="*/ 458 h 604"/>
                <a:gd name="T92" fmla="*/ 17 w 516"/>
                <a:gd name="T93" fmla="*/ 405 h 604"/>
                <a:gd name="T94" fmla="*/ 2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0" y="288"/>
                  </a:lnTo>
                  <a:lnTo>
                    <a:pt x="0" y="273"/>
                  </a:lnTo>
                  <a:lnTo>
                    <a:pt x="2" y="257"/>
                  </a:lnTo>
                  <a:lnTo>
                    <a:pt x="5" y="242"/>
                  </a:lnTo>
                  <a:lnTo>
                    <a:pt x="10" y="228"/>
                  </a:lnTo>
                  <a:lnTo>
                    <a:pt x="12" y="213"/>
                  </a:lnTo>
                  <a:lnTo>
                    <a:pt x="17" y="199"/>
                  </a:lnTo>
                  <a:lnTo>
                    <a:pt x="24" y="185"/>
                  </a:lnTo>
                  <a:lnTo>
                    <a:pt x="29" y="173"/>
                  </a:lnTo>
                  <a:lnTo>
                    <a:pt x="36" y="158"/>
                  </a:lnTo>
                  <a:lnTo>
                    <a:pt x="43" y="146"/>
                  </a:lnTo>
                  <a:lnTo>
                    <a:pt x="50" y="134"/>
                  </a:lnTo>
                  <a:lnTo>
                    <a:pt x="60" y="122"/>
                  </a:lnTo>
                  <a:lnTo>
                    <a:pt x="67" y="110"/>
                  </a:lnTo>
                  <a:lnTo>
                    <a:pt x="77" y="101"/>
                  </a:lnTo>
                  <a:lnTo>
                    <a:pt x="89" y="89"/>
                  </a:lnTo>
                  <a:lnTo>
                    <a:pt x="98" y="79"/>
                  </a:lnTo>
                  <a:lnTo>
                    <a:pt x="108" y="70"/>
                  </a:lnTo>
                  <a:lnTo>
                    <a:pt x="120" y="60"/>
                  </a:lnTo>
                  <a:lnTo>
                    <a:pt x="132" y="53"/>
                  </a:lnTo>
                  <a:lnTo>
                    <a:pt x="144" y="46"/>
                  </a:lnTo>
                  <a:lnTo>
                    <a:pt x="158" y="38"/>
                  </a:lnTo>
                  <a:lnTo>
                    <a:pt x="170" y="31"/>
                  </a:lnTo>
                  <a:lnTo>
                    <a:pt x="185" y="24"/>
                  </a:lnTo>
                  <a:lnTo>
                    <a:pt x="197" y="19"/>
                  </a:lnTo>
                  <a:lnTo>
                    <a:pt x="211" y="14"/>
                  </a:lnTo>
                  <a:lnTo>
                    <a:pt x="226" y="10"/>
                  </a:lnTo>
                  <a:lnTo>
                    <a:pt x="240" y="7"/>
                  </a:lnTo>
                  <a:lnTo>
                    <a:pt x="254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2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2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6" y="38"/>
                  </a:lnTo>
                  <a:lnTo>
                    <a:pt x="458" y="46"/>
                  </a:lnTo>
                  <a:lnTo>
                    <a:pt x="470" y="53"/>
                  </a:lnTo>
                  <a:lnTo>
                    <a:pt x="482" y="60"/>
                  </a:lnTo>
                  <a:lnTo>
                    <a:pt x="494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4" y="194"/>
                  </a:lnTo>
                  <a:lnTo>
                    <a:pt x="370" y="192"/>
                  </a:lnTo>
                  <a:lnTo>
                    <a:pt x="362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6" y="177"/>
                  </a:lnTo>
                  <a:lnTo>
                    <a:pt x="322" y="175"/>
                  </a:lnTo>
                  <a:lnTo>
                    <a:pt x="314" y="173"/>
                  </a:lnTo>
                  <a:lnTo>
                    <a:pt x="307" y="173"/>
                  </a:lnTo>
                  <a:lnTo>
                    <a:pt x="302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1" y="175"/>
                  </a:lnTo>
                  <a:lnTo>
                    <a:pt x="276" y="177"/>
                  </a:lnTo>
                  <a:lnTo>
                    <a:pt x="269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5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28" y="194"/>
                  </a:lnTo>
                  <a:lnTo>
                    <a:pt x="223" y="199"/>
                  </a:lnTo>
                  <a:lnTo>
                    <a:pt x="218" y="204"/>
                  </a:lnTo>
                  <a:lnTo>
                    <a:pt x="214" y="206"/>
                  </a:lnTo>
                  <a:lnTo>
                    <a:pt x="209" y="211"/>
                  </a:lnTo>
                  <a:lnTo>
                    <a:pt x="206" y="216"/>
                  </a:lnTo>
                  <a:lnTo>
                    <a:pt x="202" y="221"/>
                  </a:lnTo>
                  <a:lnTo>
                    <a:pt x="197" y="225"/>
                  </a:lnTo>
                  <a:lnTo>
                    <a:pt x="194" y="230"/>
                  </a:lnTo>
                  <a:lnTo>
                    <a:pt x="190" y="235"/>
                  </a:lnTo>
                  <a:lnTo>
                    <a:pt x="187" y="240"/>
                  </a:lnTo>
                  <a:lnTo>
                    <a:pt x="185" y="247"/>
                  </a:lnTo>
                  <a:lnTo>
                    <a:pt x="182" y="252"/>
                  </a:lnTo>
                  <a:lnTo>
                    <a:pt x="180" y="259"/>
                  </a:lnTo>
                  <a:lnTo>
                    <a:pt x="178" y="264"/>
                  </a:lnTo>
                  <a:lnTo>
                    <a:pt x="175" y="271"/>
                  </a:lnTo>
                  <a:lnTo>
                    <a:pt x="175" y="276"/>
                  </a:lnTo>
                  <a:lnTo>
                    <a:pt x="173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3" y="321"/>
                  </a:lnTo>
                  <a:lnTo>
                    <a:pt x="175" y="329"/>
                  </a:lnTo>
                  <a:lnTo>
                    <a:pt x="175" y="336"/>
                  </a:lnTo>
                  <a:lnTo>
                    <a:pt x="178" y="341"/>
                  </a:lnTo>
                  <a:lnTo>
                    <a:pt x="180" y="348"/>
                  </a:lnTo>
                  <a:lnTo>
                    <a:pt x="182" y="353"/>
                  </a:lnTo>
                  <a:lnTo>
                    <a:pt x="185" y="360"/>
                  </a:lnTo>
                  <a:lnTo>
                    <a:pt x="187" y="365"/>
                  </a:lnTo>
                  <a:lnTo>
                    <a:pt x="190" y="369"/>
                  </a:lnTo>
                  <a:lnTo>
                    <a:pt x="194" y="374"/>
                  </a:lnTo>
                  <a:lnTo>
                    <a:pt x="197" y="381"/>
                  </a:lnTo>
                  <a:lnTo>
                    <a:pt x="202" y="386"/>
                  </a:lnTo>
                  <a:lnTo>
                    <a:pt x="206" y="389"/>
                  </a:lnTo>
                  <a:lnTo>
                    <a:pt x="209" y="393"/>
                  </a:lnTo>
                  <a:lnTo>
                    <a:pt x="214" y="398"/>
                  </a:lnTo>
                  <a:lnTo>
                    <a:pt x="218" y="403"/>
                  </a:lnTo>
                  <a:lnTo>
                    <a:pt x="223" y="405"/>
                  </a:lnTo>
                  <a:lnTo>
                    <a:pt x="228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5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69" y="429"/>
                  </a:lnTo>
                  <a:lnTo>
                    <a:pt x="276" y="429"/>
                  </a:lnTo>
                  <a:lnTo>
                    <a:pt x="281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2" y="432"/>
                  </a:lnTo>
                  <a:lnTo>
                    <a:pt x="307" y="432"/>
                  </a:lnTo>
                  <a:lnTo>
                    <a:pt x="314" y="432"/>
                  </a:lnTo>
                  <a:lnTo>
                    <a:pt x="322" y="432"/>
                  </a:lnTo>
                  <a:lnTo>
                    <a:pt x="326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2" y="417"/>
                  </a:lnTo>
                  <a:lnTo>
                    <a:pt x="370" y="413"/>
                  </a:lnTo>
                  <a:lnTo>
                    <a:pt x="374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4" y="537"/>
                  </a:lnTo>
                  <a:lnTo>
                    <a:pt x="482" y="544"/>
                  </a:lnTo>
                  <a:lnTo>
                    <a:pt x="470" y="554"/>
                  </a:lnTo>
                  <a:lnTo>
                    <a:pt x="458" y="561"/>
                  </a:lnTo>
                  <a:lnTo>
                    <a:pt x="446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2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2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4" y="602"/>
                  </a:lnTo>
                  <a:lnTo>
                    <a:pt x="240" y="600"/>
                  </a:lnTo>
                  <a:lnTo>
                    <a:pt x="226" y="595"/>
                  </a:lnTo>
                  <a:lnTo>
                    <a:pt x="211" y="590"/>
                  </a:lnTo>
                  <a:lnTo>
                    <a:pt x="197" y="585"/>
                  </a:lnTo>
                  <a:lnTo>
                    <a:pt x="185" y="580"/>
                  </a:lnTo>
                  <a:lnTo>
                    <a:pt x="170" y="576"/>
                  </a:lnTo>
                  <a:lnTo>
                    <a:pt x="158" y="568"/>
                  </a:lnTo>
                  <a:lnTo>
                    <a:pt x="144" y="561"/>
                  </a:lnTo>
                  <a:lnTo>
                    <a:pt x="132" y="554"/>
                  </a:lnTo>
                  <a:lnTo>
                    <a:pt x="120" y="544"/>
                  </a:lnTo>
                  <a:lnTo>
                    <a:pt x="108" y="537"/>
                  </a:lnTo>
                  <a:lnTo>
                    <a:pt x="98" y="525"/>
                  </a:lnTo>
                  <a:lnTo>
                    <a:pt x="89" y="516"/>
                  </a:lnTo>
                  <a:lnTo>
                    <a:pt x="77" y="506"/>
                  </a:lnTo>
                  <a:lnTo>
                    <a:pt x="67" y="494"/>
                  </a:lnTo>
                  <a:lnTo>
                    <a:pt x="60" y="484"/>
                  </a:lnTo>
                  <a:lnTo>
                    <a:pt x="50" y="473"/>
                  </a:lnTo>
                  <a:lnTo>
                    <a:pt x="43" y="458"/>
                  </a:lnTo>
                  <a:lnTo>
                    <a:pt x="36" y="446"/>
                  </a:lnTo>
                  <a:lnTo>
                    <a:pt x="29" y="434"/>
                  </a:lnTo>
                  <a:lnTo>
                    <a:pt x="24" y="420"/>
                  </a:lnTo>
                  <a:lnTo>
                    <a:pt x="17" y="405"/>
                  </a:lnTo>
                  <a:lnTo>
                    <a:pt x="12" y="393"/>
                  </a:lnTo>
                  <a:lnTo>
                    <a:pt x="10" y="379"/>
                  </a:lnTo>
                  <a:lnTo>
                    <a:pt x="5" y="365"/>
                  </a:lnTo>
                  <a:lnTo>
                    <a:pt x="2" y="348"/>
                  </a:lnTo>
                  <a:lnTo>
                    <a:pt x="0" y="333"/>
                  </a:lnTo>
                  <a:lnTo>
                    <a:pt x="0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13716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23528" y="1029299"/>
            <a:ext cx="2844316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200" dirty="0" smtClean="0"/>
              <a:t> 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2959662" y="199745"/>
            <a:ext cx="36361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ЧТО ИЗ ЭТОГО СЛЕДУЕТ?</a:t>
            </a:r>
            <a:endParaRPr kumimoji="0" lang="en-US" altLang="en-US" sz="20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cs typeface="Arial" pitchFamily="34" charset="0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159487" y="1556792"/>
            <a:ext cx="4664539" cy="229293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Рабочее место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НИКОГДА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не бывает на 100%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безопасным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!</a:t>
            </a:r>
          </a:p>
        </p:txBody>
      </p:sp>
      <p:pic>
        <p:nvPicPr>
          <p:cNvPr id="18" name="Picture 8" descr="PE02002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5151" y="3933056"/>
            <a:ext cx="2098675" cy="2101850"/>
          </a:xfrm>
          <a:prstGeom prst="rect">
            <a:avLst/>
          </a:prstGeom>
          <a:noFill/>
        </p:spPr>
      </p:pic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3800872" y="3875985"/>
            <a:ext cx="5915025" cy="221599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Наличие травм определяется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sng" strike="noStrike" kern="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</a:rPr>
              <a:t>ДЕЙСТВИЯМИ ЛЮДЕЙ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на рабочих местах!</a:t>
            </a:r>
            <a:endParaRPr kumimoji="0" lang="en-GB" sz="32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  <p:pic>
        <p:nvPicPr>
          <p:cNvPr id="21" name="Picture 5" descr="BD06711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73080" y="1662859"/>
            <a:ext cx="2354263" cy="21796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32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2"/>
          <p:cNvGrpSpPr>
            <a:grpSpLocks/>
          </p:cNvGrpSpPr>
          <p:nvPr/>
        </p:nvGrpSpPr>
        <p:grpSpPr bwMode="auto">
          <a:xfrm>
            <a:off x="200025" y="188913"/>
            <a:ext cx="1057275" cy="371475"/>
            <a:chOff x="5220" y="709"/>
            <a:chExt cx="1464" cy="604"/>
          </a:xfrm>
        </p:grpSpPr>
        <p:sp>
          <p:nvSpPr>
            <p:cNvPr id="22541" name="Freeform 143"/>
            <p:cNvSpPr>
              <a:spLocks/>
            </p:cNvSpPr>
            <p:nvPr/>
          </p:nvSpPr>
          <p:spPr bwMode="auto">
            <a:xfrm>
              <a:off x="5707" y="709"/>
              <a:ext cx="516" cy="604"/>
            </a:xfrm>
            <a:custGeom>
              <a:avLst/>
              <a:gdLst>
                <a:gd name="T0" fmla="*/ 5 w 516"/>
                <a:gd name="T1" fmla="*/ 257 h 604"/>
                <a:gd name="T2" fmla="*/ 19 w 516"/>
                <a:gd name="T3" fmla="*/ 199 h 604"/>
                <a:gd name="T4" fmla="*/ 43 w 516"/>
                <a:gd name="T5" fmla="*/ 146 h 604"/>
                <a:gd name="T6" fmla="*/ 79 w 516"/>
                <a:gd name="T7" fmla="*/ 101 h 604"/>
                <a:gd name="T8" fmla="*/ 123 w 516"/>
                <a:gd name="T9" fmla="*/ 60 h 604"/>
                <a:gd name="T10" fmla="*/ 173 w 516"/>
                <a:gd name="T11" fmla="*/ 31 h 604"/>
                <a:gd name="T12" fmla="*/ 228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9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5 w 516"/>
                <a:gd name="T27" fmla="*/ 189 h 604"/>
                <a:gd name="T28" fmla="*/ 341 w 516"/>
                <a:gd name="T29" fmla="*/ 180 h 604"/>
                <a:gd name="T30" fmla="*/ 315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21 w 516"/>
                <a:gd name="T39" fmla="*/ 204 h 604"/>
                <a:gd name="T40" fmla="*/ 202 w 516"/>
                <a:gd name="T41" fmla="*/ 221 h 604"/>
                <a:gd name="T42" fmla="*/ 190 w 516"/>
                <a:gd name="T43" fmla="*/ 240 h 604"/>
                <a:gd name="T44" fmla="*/ 180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80 w 516"/>
                <a:gd name="T51" fmla="*/ 341 h 604"/>
                <a:gd name="T52" fmla="*/ 190 w 516"/>
                <a:gd name="T53" fmla="*/ 365 h 604"/>
                <a:gd name="T54" fmla="*/ 202 w 516"/>
                <a:gd name="T55" fmla="*/ 386 h 604"/>
                <a:gd name="T56" fmla="*/ 221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5 w 516"/>
                <a:gd name="T65" fmla="*/ 432 h 604"/>
                <a:gd name="T66" fmla="*/ 341 w 516"/>
                <a:gd name="T67" fmla="*/ 427 h 604"/>
                <a:gd name="T68" fmla="*/ 365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9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8 w 516"/>
                <a:gd name="T83" fmla="*/ 595 h 604"/>
                <a:gd name="T84" fmla="*/ 173 w 516"/>
                <a:gd name="T85" fmla="*/ 576 h 604"/>
                <a:gd name="T86" fmla="*/ 123 w 516"/>
                <a:gd name="T87" fmla="*/ 544 h 604"/>
                <a:gd name="T88" fmla="*/ 79 w 516"/>
                <a:gd name="T89" fmla="*/ 506 h 604"/>
                <a:gd name="T90" fmla="*/ 43 w 516"/>
                <a:gd name="T91" fmla="*/ 458 h 604"/>
                <a:gd name="T92" fmla="*/ 19 w 516"/>
                <a:gd name="T93" fmla="*/ 405 h 604"/>
                <a:gd name="T94" fmla="*/ 5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3" y="288"/>
                  </a:lnTo>
                  <a:lnTo>
                    <a:pt x="3" y="273"/>
                  </a:lnTo>
                  <a:lnTo>
                    <a:pt x="5" y="257"/>
                  </a:lnTo>
                  <a:lnTo>
                    <a:pt x="7" y="242"/>
                  </a:lnTo>
                  <a:lnTo>
                    <a:pt x="10" y="228"/>
                  </a:lnTo>
                  <a:lnTo>
                    <a:pt x="15" y="213"/>
                  </a:lnTo>
                  <a:lnTo>
                    <a:pt x="19" y="199"/>
                  </a:lnTo>
                  <a:lnTo>
                    <a:pt x="24" y="185"/>
                  </a:lnTo>
                  <a:lnTo>
                    <a:pt x="31" y="173"/>
                  </a:lnTo>
                  <a:lnTo>
                    <a:pt x="39" y="158"/>
                  </a:lnTo>
                  <a:lnTo>
                    <a:pt x="43" y="146"/>
                  </a:lnTo>
                  <a:lnTo>
                    <a:pt x="53" y="134"/>
                  </a:lnTo>
                  <a:lnTo>
                    <a:pt x="60" y="122"/>
                  </a:lnTo>
                  <a:lnTo>
                    <a:pt x="70" y="110"/>
                  </a:lnTo>
                  <a:lnTo>
                    <a:pt x="79" y="101"/>
                  </a:lnTo>
                  <a:lnTo>
                    <a:pt x="89" y="89"/>
                  </a:lnTo>
                  <a:lnTo>
                    <a:pt x="101" y="79"/>
                  </a:lnTo>
                  <a:lnTo>
                    <a:pt x="111" y="70"/>
                  </a:lnTo>
                  <a:lnTo>
                    <a:pt x="123" y="60"/>
                  </a:lnTo>
                  <a:lnTo>
                    <a:pt x="135" y="53"/>
                  </a:lnTo>
                  <a:lnTo>
                    <a:pt x="147" y="46"/>
                  </a:lnTo>
                  <a:lnTo>
                    <a:pt x="159" y="38"/>
                  </a:lnTo>
                  <a:lnTo>
                    <a:pt x="173" y="31"/>
                  </a:lnTo>
                  <a:lnTo>
                    <a:pt x="185" y="24"/>
                  </a:lnTo>
                  <a:lnTo>
                    <a:pt x="199" y="19"/>
                  </a:lnTo>
                  <a:lnTo>
                    <a:pt x="214" y="14"/>
                  </a:lnTo>
                  <a:lnTo>
                    <a:pt x="228" y="10"/>
                  </a:lnTo>
                  <a:lnTo>
                    <a:pt x="243" y="7"/>
                  </a:lnTo>
                  <a:lnTo>
                    <a:pt x="257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3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3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7" y="38"/>
                  </a:lnTo>
                  <a:lnTo>
                    <a:pt x="459" y="46"/>
                  </a:lnTo>
                  <a:lnTo>
                    <a:pt x="471" y="53"/>
                  </a:lnTo>
                  <a:lnTo>
                    <a:pt x="483" y="60"/>
                  </a:lnTo>
                  <a:lnTo>
                    <a:pt x="495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5" y="194"/>
                  </a:lnTo>
                  <a:lnTo>
                    <a:pt x="370" y="192"/>
                  </a:lnTo>
                  <a:lnTo>
                    <a:pt x="365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9" y="177"/>
                  </a:lnTo>
                  <a:lnTo>
                    <a:pt x="322" y="175"/>
                  </a:lnTo>
                  <a:lnTo>
                    <a:pt x="315" y="173"/>
                  </a:lnTo>
                  <a:lnTo>
                    <a:pt x="310" y="173"/>
                  </a:lnTo>
                  <a:lnTo>
                    <a:pt x="303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3" y="175"/>
                  </a:lnTo>
                  <a:lnTo>
                    <a:pt x="276" y="177"/>
                  </a:lnTo>
                  <a:lnTo>
                    <a:pt x="271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7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31" y="194"/>
                  </a:lnTo>
                  <a:lnTo>
                    <a:pt x="226" y="199"/>
                  </a:lnTo>
                  <a:lnTo>
                    <a:pt x="221" y="204"/>
                  </a:lnTo>
                  <a:lnTo>
                    <a:pt x="216" y="206"/>
                  </a:lnTo>
                  <a:lnTo>
                    <a:pt x="211" y="211"/>
                  </a:lnTo>
                  <a:lnTo>
                    <a:pt x="207" y="216"/>
                  </a:lnTo>
                  <a:lnTo>
                    <a:pt x="202" y="221"/>
                  </a:lnTo>
                  <a:lnTo>
                    <a:pt x="199" y="225"/>
                  </a:lnTo>
                  <a:lnTo>
                    <a:pt x="195" y="230"/>
                  </a:lnTo>
                  <a:lnTo>
                    <a:pt x="192" y="235"/>
                  </a:lnTo>
                  <a:lnTo>
                    <a:pt x="190" y="240"/>
                  </a:lnTo>
                  <a:lnTo>
                    <a:pt x="185" y="247"/>
                  </a:lnTo>
                  <a:lnTo>
                    <a:pt x="183" y="252"/>
                  </a:lnTo>
                  <a:lnTo>
                    <a:pt x="180" y="259"/>
                  </a:lnTo>
                  <a:lnTo>
                    <a:pt x="180" y="264"/>
                  </a:lnTo>
                  <a:lnTo>
                    <a:pt x="178" y="271"/>
                  </a:lnTo>
                  <a:lnTo>
                    <a:pt x="175" y="276"/>
                  </a:lnTo>
                  <a:lnTo>
                    <a:pt x="175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5" y="321"/>
                  </a:lnTo>
                  <a:lnTo>
                    <a:pt x="175" y="329"/>
                  </a:lnTo>
                  <a:lnTo>
                    <a:pt x="178" y="336"/>
                  </a:lnTo>
                  <a:lnTo>
                    <a:pt x="180" y="341"/>
                  </a:lnTo>
                  <a:lnTo>
                    <a:pt x="180" y="348"/>
                  </a:lnTo>
                  <a:lnTo>
                    <a:pt x="183" y="353"/>
                  </a:lnTo>
                  <a:lnTo>
                    <a:pt x="185" y="360"/>
                  </a:lnTo>
                  <a:lnTo>
                    <a:pt x="190" y="365"/>
                  </a:lnTo>
                  <a:lnTo>
                    <a:pt x="192" y="369"/>
                  </a:lnTo>
                  <a:lnTo>
                    <a:pt x="195" y="374"/>
                  </a:lnTo>
                  <a:lnTo>
                    <a:pt x="199" y="381"/>
                  </a:lnTo>
                  <a:lnTo>
                    <a:pt x="202" y="386"/>
                  </a:lnTo>
                  <a:lnTo>
                    <a:pt x="207" y="389"/>
                  </a:lnTo>
                  <a:lnTo>
                    <a:pt x="211" y="393"/>
                  </a:lnTo>
                  <a:lnTo>
                    <a:pt x="216" y="398"/>
                  </a:lnTo>
                  <a:lnTo>
                    <a:pt x="221" y="403"/>
                  </a:lnTo>
                  <a:lnTo>
                    <a:pt x="226" y="405"/>
                  </a:lnTo>
                  <a:lnTo>
                    <a:pt x="231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7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71" y="429"/>
                  </a:lnTo>
                  <a:lnTo>
                    <a:pt x="276" y="429"/>
                  </a:lnTo>
                  <a:lnTo>
                    <a:pt x="283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3" y="432"/>
                  </a:lnTo>
                  <a:lnTo>
                    <a:pt x="310" y="432"/>
                  </a:lnTo>
                  <a:lnTo>
                    <a:pt x="315" y="432"/>
                  </a:lnTo>
                  <a:lnTo>
                    <a:pt x="322" y="432"/>
                  </a:lnTo>
                  <a:lnTo>
                    <a:pt x="329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5" y="417"/>
                  </a:lnTo>
                  <a:lnTo>
                    <a:pt x="370" y="413"/>
                  </a:lnTo>
                  <a:lnTo>
                    <a:pt x="375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5" y="537"/>
                  </a:lnTo>
                  <a:lnTo>
                    <a:pt x="483" y="544"/>
                  </a:lnTo>
                  <a:lnTo>
                    <a:pt x="471" y="554"/>
                  </a:lnTo>
                  <a:lnTo>
                    <a:pt x="459" y="561"/>
                  </a:lnTo>
                  <a:lnTo>
                    <a:pt x="447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3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3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7" y="602"/>
                  </a:lnTo>
                  <a:lnTo>
                    <a:pt x="243" y="600"/>
                  </a:lnTo>
                  <a:lnTo>
                    <a:pt x="228" y="595"/>
                  </a:lnTo>
                  <a:lnTo>
                    <a:pt x="214" y="590"/>
                  </a:lnTo>
                  <a:lnTo>
                    <a:pt x="199" y="585"/>
                  </a:lnTo>
                  <a:lnTo>
                    <a:pt x="185" y="580"/>
                  </a:lnTo>
                  <a:lnTo>
                    <a:pt x="173" y="576"/>
                  </a:lnTo>
                  <a:lnTo>
                    <a:pt x="159" y="568"/>
                  </a:lnTo>
                  <a:lnTo>
                    <a:pt x="147" y="561"/>
                  </a:lnTo>
                  <a:lnTo>
                    <a:pt x="135" y="554"/>
                  </a:lnTo>
                  <a:lnTo>
                    <a:pt x="123" y="544"/>
                  </a:lnTo>
                  <a:lnTo>
                    <a:pt x="111" y="537"/>
                  </a:lnTo>
                  <a:lnTo>
                    <a:pt x="101" y="525"/>
                  </a:lnTo>
                  <a:lnTo>
                    <a:pt x="89" y="516"/>
                  </a:lnTo>
                  <a:lnTo>
                    <a:pt x="79" y="506"/>
                  </a:lnTo>
                  <a:lnTo>
                    <a:pt x="70" y="494"/>
                  </a:lnTo>
                  <a:lnTo>
                    <a:pt x="60" y="484"/>
                  </a:lnTo>
                  <a:lnTo>
                    <a:pt x="53" y="473"/>
                  </a:lnTo>
                  <a:lnTo>
                    <a:pt x="43" y="458"/>
                  </a:lnTo>
                  <a:lnTo>
                    <a:pt x="39" y="446"/>
                  </a:lnTo>
                  <a:lnTo>
                    <a:pt x="31" y="434"/>
                  </a:lnTo>
                  <a:lnTo>
                    <a:pt x="24" y="420"/>
                  </a:lnTo>
                  <a:lnTo>
                    <a:pt x="19" y="405"/>
                  </a:lnTo>
                  <a:lnTo>
                    <a:pt x="15" y="393"/>
                  </a:lnTo>
                  <a:lnTo>
                    <a:pt x="10" y="379"/>
                  </a:lnTo>
                  <a:lnTo>
                    <a:pt x="7" y="365"/>
                  </a:lnTo>
                  <a:lnTo>
                    <a:pt x="5" y="348"/>
                  </a:lnTo>
                  <a:lnTo>
                    <a:pt x="3" y="333"/>
                  </a:lnTo>
                  <a:lnTo>
                    <a:pt x="3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2" name="Freeform 144"/>
            <p:cNvSpPr>
              <a:spLocks/>
            </p:cNvSpPr>
            <p:nvPr/>
          </p:nvSpPr>
          <p:spPr bwMode="auto">
            <a:xfrm>
              <a:off x="6137" y="726"/>
              <a:ext cx="547" cy="571"/>
            </a:xfrm>
            <a:custGeom>
              <a:avLst/>
              <a:gdLst>
                <a:gd name="T0" fmla="*/ 547 w 547"/>
                <a:gd name="T1" fmla="*/ 0 h 571"/>
                <a:gd name="T2" fmla="*/ 264 w 547"/>
                <a:gd name="T3" fmla="*/ 285 h 571"/>
                <a:gd name="T4" fmla="*/ 547 w 547"/>
                <a:gd name="T5" fmla="*/ 571 h 571"/>
                <a:gd name="T6" fmla="*/ 285 w 547"/>
                <a:gd name="T7" fmla="*/ 571 h 571"/>
                <a:gd name="T8" fmla="*/ 0 w 547"/>
                <a:gd name="T9" fmla="*/ 285 h 571"/>
                <a:gd name="T10" fmla="*/ 285 w 547"/>
                <a:gd name="T11" fmla="*/ 0 h 571"/>
                <a:gd name="T12" fmla="*/ 547 w 547"/>
                <a:gd name="T13" fmla="*/ 0 h 5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47"/>
                <a:gd name="T22" fmla="*/ 0 h 571"/>
                <a:gd name="T23" fmla="*/ 547 w 547"/>
                <a:gd name="T24" fmla="*/ 571 h 57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47" h="571">
                  <a:moveTo>
                    <a:pt x="547" y="0"/>
                  </a:moveTo>
                  <a:lnTo>
                    <a:pt x="264" y="285"/>
                  </a:lnTo>
                  <a:lnTo>
                    <a:pt x="547" y="571"/>
                  </a:lnTo>
                  <a:lnTo>
                    <a:pt x="285" y="571"/>
                  </a:lnTo>
                  <a:lnTo>
                    <a:pt x="0" y="285"/>
                  </a:lnTo>
                  <a:lnTo>
                    <a:pt x="285" y="0"/>
                  </a:lnTo>
                  <a:lnTo>
                    <a:pt x="547" y="0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43" name="Freeform 145"/>
            <p:cNvSpPr>
              <a:spLocks/>
            </p:cNvSpPr>
            <p:nvPr/>
          </p:nvSpPr>
          <p:spPr bwMode="auto">
            <a:xfrm>
              <a:off x="5220" y="709"/>
              <a:ext cx="516" cy="604"/>
            </a:xfrm>
            <a:custGeom>
              <a:avLst/>
              <a:gdLst>
                <a:gd name="T0" fmla="*/ 2 w 516"/>
                <a:gd name="T1" fmla="*/ 257 h 604"/>
                <a:gd name="T2" fmla="*/ 17 w 516"/>
                <a:gd name="T3" fmla="*/ 199 h 604"/>
                <a:gd name="T4" fmla="*/ 43 w 516"/>
                <a:gd name="T5" fmla="*/ 146 h 604"/>
                <a:gd name="T6" fmla="*/ 77 w 516"/>
                <a:gd name="T7" fmla="*/ 101 h 604"/>
                <a:gd name="T8" fmla="*/ 120 w 516"/>
                <a:gd name="T9" fmla="*/ 60 h 604"/>
                <a:gd name="T10" fmla="*/ 170 w 516"/>
                <a:gd name="T11" fmla="*/ 31 h 604"/>
                <a:gd name="T12" fmla="*/ 226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8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2 w 516"/>
                <a:gd name="T27" fmla="*/ 189 h 604"/>
                <a:gd name="T28" fmla="*/ 341 w 516"/>
                <a:gd name="T29" fmla="*/ 180 h 604"/>
                <a:gd name="T30" fmla="*/ 314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18 w 516"/>
                <a:gd name="T39" fmla="*/ 204 h 604"/>
                <a:gd name="T40" fmla="*/ 202 w 516"/>
                <a:gd name="T41" fmla="*/ 221 h 604"/>
                <a:gd name="T42" fmla="*/ 187 w 516"/>
                <a:gd name="T43" fmla="*/ 240 h 604"/>
                <a:gd name="T44" fmla="*/ 178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78 w 516"/>
                <a:gd name="T51" fmla="*/ 341 h 604"/>
                <a:gd name="T52" fmla="*/ 187 w 516"/>
                <a:gd name="T53" fmla="*/ 365 h 604"/>
                <a:gd name="T54" fmla="*/ 202 w 516"/>
                <a:gd name="T55" fmla="*/ 386 h 604"/>
                <a:gd name="T56" fmla="*/ 218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4 w 516"/>
                <a:gd name="T65" fmla="*/ 432 h 604"/>
                <a:gd name="T66" fmla="*/ 341 w 516"/>
                <a:gd name="T67" fmla="*/ 427 h 604"/>
                <a:gd name="T68" fmla="*/ 362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8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6 w 516"/>
                <a:gd name="T83" fmla="*/ 595 h 604"/>
                <a:gd name="T84" fmla="*/ 170 w 516"/>
                <a:gd name="T85" fmla="*/ 576 h 604"/>
                <a:gd name="T86" fmla="*/ 120 w 516"/>
                <a:gd name="T87" fmla="*/ 544 h 604"/>
                <a:gd name="T88" fmla="*/ 77 w 516"/>
                <a:gd name="T89" fmla="*/ 506 h 604"/>
                <a:gd name="T90" fmla="*/ 43 w 516"/>
                <a:gd name="T91" fmla="*/ 458 h 604"/>
                <a:gd name="T92" fmla="*/ 17 w 516"/>
                <a:gd name="T93" fmla="*/ 405 h 604"/>
                <a:gd name="T94" fmla="*/ 2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0" y="288"/>
                  </a:lnTo>
                  <a:lnTo>
                    <a:pt x="0" y="273"/>
                  </a:lnTo>
                  <a:lnTo>
                    <a:pt x="2" y="257"/>
                  </a:lnTo>
                  <a:lnTo>
                    <a:pt x="5" y="242"/>
                  </a:lnTo>
                  <a:lnTo>
                    <a:pt x="10" y="228"/>
                  </a:lnTo>
                  <a:lnTo>
                    <a:pt x="12" y="213"/>
                  </a:lnTo>
                  <a:lnTo>
                    <a:pt x="17" y="199"/>
                  </a:lnTo>
                  <a:lnTo>
                    <a:pt x="24" y="185"/>
                  </a:lnTo>
                  <a:lnTo>
                    <a:pt x="29" y="173"/>
                  </a:lnTo>
                  <a:lnTo>
                    <a:pt x="36" y="158"/>
                  </a:lnTo>
                  <a:lnTo>
                    <a:pt x="43" y="146"/>
                  </a:lnTo>
                  <a:lnTo>
                    <a:pt x="50" y="134"/>
                  </a:lnTo>
                  <a:lnTo>
                    <a:pt x="60" y="122"/>
                  </a:lnTo>
                  <a:lnTo>
                    <a:pt x="67" y="110"/>
                  </a:lnTo>
                  <a:lnTo>
                    <a:pt x="77" y="101"/>
                  </a:lnTo>
                  <a:lnTo>
                    <a:pt x="89" y="89"/>
                  </a:lnTo>
                  <a:lnTo>
                    <a:pt x="98" y="79"/>
                  </a:lnTo>
                  <a:lnTo>
                    <a:pt x="108" y="70"/>
                  </a:lnTo>
                  <a:lnTo>
                    <a:pt x="120" y="60"/>
                  </a:lnTo>
                  <a:lnTo>
                    <a:pt x="132" y="53"/>
                  </a:lnTo>
                  <a:lnTo>
                    <a:pt x="144" y="46"/>
                  </a:lnTo>
                  <a:lnTo>
                    <a:pt x="158" y="38"/>
                  </a:lnTo>
                  <a:lnTo>
                    <a:pt x="170" y="31"/>
                  </a:lnTo>
                  <a:lnTo>
                    <a:pt x="185" y="24"/>
                  </a:lnTo>
                  <a:lnTo>
                    <a:pt x="197" y="19"/>
                  </a:lnTo>
                  <a:lnTo>
                    <a:pt x="211" y="14"/>
                  </a:lnTo>
                  <a:lnTo>
                    <a:pt x="226" y="10"/>
                  </a:lnTo>
                  <a:lnTo>
                    <a:pt x="240" y="7"/>
                  </a:lnTo>
                  <a:lnTo>
                    <a:pt x="254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2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2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6" y="38"/>
                  </a:lnTo>
                  <a:lnTo>
                    <a:pt x="458" y="46"/>
                  </a:lnTo>
                  <a:lnTo>
                    <a:pt x="470" y="53"/>
                  </a:lnTo>
                  <a:lnTo>
                    <a:pt x="482" y="60"/>
                  </a:lnTo>
                  <a:lnTo>
                    <a:pt x="494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4" y="194"/>
                  </a:lnTo>
                  <a:lnTo>
                    <a:pt x="370" y="192"/>
                  </a:lnTo>
                  <a:lnTo>
                    <a:pt x="362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6" y="177"/>
                  </a:lnTo>
                  <a:lnTo>
                    <a:pt x="322" y="175"/>
                  </a:lnTo>
                  <a:lnTo>
                    <a:pt x="314" y="173"/>
                  </a:lnTo>
                  <a:lnTo>
                    <a:pt x="307" y="173"/>
                  </a:lnTo>
                  <a:lnTo>
                    <a:pt x="302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1" y="175"/>
                  </a:lnTo>
                  <a:lnTo>
                    <a:pt x="276" y="177"/>
                  </a:lnTo>
                  <a:lnTo>
                    <a:pt x="269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5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28" y="194"/>
                  </a:lnTo>
                  <a:lnTo>
                    <a:pt x="223" y="199"/>
                  </a:lnTo>
                  <a:lnTo>
                    <a:pt x="218" y="204"/>
                  </a:lnTo>
                  <a:lnTo>
                    <a:pt x="214" y="206"/>
                  </a:lnTo>
                  <a:lnTo>
                    <a:pt x="209" y="211"/>
                  </a:lnTo>
                  <a:lnTo>
                    <a:pt x="206" y="216"/>
                  </a:lnTo>
                  <a:lnTo>
                    <a:pt x="202" y="221"/>
                  </a:lnTo>
                  <a:lnTo>
                    <a:pt x="197" y="225"/>
                  </a:lnTo>
                  <a:lnTo>
                    <a:pt x="194" y="230"/>
                  </a:lnTo>
                  <a:lnTo>
                    <a:pt x="190" y="235"/>
                  </a:lnTo>
                  <a:lnTo>
                    <a:pt x="187" y="240"/>
                  </a:lnTo>
                  <a:lnTo>
                    <a:pt x="185" y="247"/>
                  </a:lnTo>
                  <a:lnTo>
                    <a:pt x="182" y="252"/>
                  </a:lnTo>
                  <a:lnTo>
                    <a:pt x="180" y="259"/>
                  </a:lnTo>
                  <a:lnTo>
                    <a:pt x="178" y="264"/>
                  </a:lnTo>
                  <a:lnTo>
                    <a:pt x="175" y="271"/>
                  </a:lnTo>
                  <a:lnTo>
                    <a:pt x="175" y="276"/>
                  </a:lnTo>
                  <a:lnTo>
                    <a:pt x="173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3" y="321"/>
                  </a:lnTo>
                  <a:lnTo>
                    <a:pt x="175" y="329"/>
                  </a:lnTo>
                  <a:lnTo>
                    <a:pt x="175" y="336"/>
                  </a:lnTo>
                  <a:lnTo>
                    <a:pt x="178" y="341"/>
                  </a:lnTo>
                  <a:lnTo>
                    <a:pt x="180" y="348"/>
                  </a:lnTo>
                  <a:lnTo>
                    <a:pt x="182" y="353"/>
                  </a:lnTo>
                  <a:lnTo>
                    <a:pt x="185" y="360"/>
                  </a:lnTo>
                  <a:lnTo>
                    <a:pt x="187" y="365"/>
                  </a:lnTo>
                  <a:lnTo>
                    <a:pt x="190" y="369"/>
                  </a:lnTo>
                  <a:lnTo>
                    <a:pt x="194" y="374"/>
                  </a:lnTo>
                  <a:lnTo>
                    <a:pt x="197" y="381"/>
                  </a:lnTo>
                  <a:lnTo>
                    <a:pt x="202" y="386"/>
                  </a:lnTo>
                  <a:lnTo>
                    <a:pt x="206" y="389"/>
                  </a:lnTo>
                  <a:lnTo>
                    <a:pt x="209" y="393"/>
                  </a:lnTo>
                  <a:lnTo>
                    <a:pt x="214" y="398"/>
                  </a:lnTo>
                  <a:lnTo>
                    <a:pt x="218" y="403"/>
                  </a:lnTo>
                  <a:lnTo>
                    <a:pt x="223" y="405"/>
                  </a:lnTo>
                  <a:lnTo>
                    <a:pt x="228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5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69" y="429"/>
                  </a:lnTo>
                  <a:lnTo>
                    <a:pt x="276" y="429"/>
                  </a:lnTo>
                  <a:lnTo>
                    <a:pt x="281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2" y="432"/>
                  </a:lnTo>
                  <a:lnTo>
                    <a:pt x="307" y="432"/>
                  </a:lnTo>
                  <a:lnTo>
                    <a:pt x="314" y="432"/>
                  </a:lnTo>
                  <a:lnTo>
                    <a:pt x="322" y="432"/>
                  </a:lnTo>
                  <a:lnTo>
                    <a:pt x="326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2" y="417"/>
                  </a:lnTo>
                  <a:lnTo>
                    <a:pt x="370" y="413"/>
                  </a:lnTo>
                  <a:lnTo>
                    <a:pt x="374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4" y="537"/>
                  </a:lnTo>
                  <a:lnTo>
                    <a:pt x="482" y="544"/>
                  </a:lnTo>
                  <a:lnTo>
                    <a:pt x="470" y="554"/>
                  </a:lnTo>
                  <a:lnTo>
                    <a:pt x="458" y="561"/>
                  </a:lnTo>
                  <a:lnTo>
                    <a:pt x="446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2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2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4" y="602"/>
                  </a:lnTo>
                  <a:lnTo>
                    <a:pt x="240" y="600"/>
                  </a:lnTo>
                  <a:lnTo>
                    <a:pt x="226" y="595"/>
                  </a:lnTo>
                  <a:lnTo>
                    <a:pt x="211" y="590"/>
                  </a:lnTo>
                  <a:lnTo>
                    <a:pt x="197" y="585"/>
                  </a:lnTo>
                  <a:lnTo>
                    <a:pt x="185" y="580"/>
                  </a:lnTo>
                  <a:lnTo>
                    <a:pt x="170" y="576"/>
                  </a:lnTo>
                  <a:lnTo>
                    <a:pt x="158" y="568"/>
                  </a:lnTo>
                  <a:lnTo>
                    <a:pt x="144" y="561"/>
                  </a:lnTo>
                  <a:lnTo>
                    <a:pt x="132" y="554"/>
                  </a:lnTo>
                  <a:lnTo>
                    <a:pt x="120" y="544"/>
                  </a:lnTo>
                  <a:lnTo>
                    <a:pt x="108" y="537"/>
                  </a:lnTo>
                  <a:lnTo>
                    <a:pt x="98" y="525"/>
                  </a:lnTo>
                  <a:lnTo>
                    <a:pt x="89" y="516"/>
                  </a:lnTo>
                  <a:lnTo>
                    <a:pt x="77" y="506"/>
                  </a:lnTo>
                  <a:lnTo>
                    <a:pt x="67" y="494"/>
                  </a:lnTo>
                  <a:lnTo>
                    <a:pt x="60" y="484"/>
                  </a:lnTo>
                  <a:lnTo>
                    <a:pt x="50" y="473"/>
                  </a:lnTo>
                  <a:lnTo>
                    <a:pt x="43" y="458"/>
                  </a:lnTo>
                  <a:lnTo>
                    <a:pt x="36" y="446"/>
                  </a:lnTo>
                  <a:lnTo>
                    <a:pt x="29" y="434"/>
                  </a:lnTo>
                  <a:lnTo>
                    <a:pt x="24" y="420"/>
                  </a:lnTo>
                  <a:lnTo>
                    <a:pt x="17" y="405"/>
                  </a:lnTo>
                  <a:lnTo>
                    <a:pt x="12" y="393"/>
                  </a:lnTo>
                  <a:lnTo>
                    <a:pt x="10" y="379"/>
                  </a:lnTo>
                  <a:lnTo>
                    <a:pt x="5" y="365"/>
                  </a:lnTo>
                  <a:lnTo>
                    <a:pt x="2" y="348"/>
                  </a:lnTo>
                  <a:lnTo>
                    <a:pt x="0" y="333"/>
                  </a:lnTo>
                  <a:lnTo>
                    <a:pt x="0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13716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23528" y="1029299"/>
            <a:ext cx="2844316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200" dirty="0" smtClean="0"/>
              <a:t> 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2864768" y="189984"/>
            <a:ext cx="66420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/>
              <a:t>ОБЩИЕ ЦЕЛИ ПОВЕДЕНЧЕСКОГО АУДИТА</a:t>
            </a:r>
            <a:endParaRPr lang="en-US" altLang="en-US" b="1" dirty="0">
              <a:cs typeface="Arial" pitchFamily="34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572671" y="1484784"/>
            <a:ext cx="8934160" cy="4970035"/>
          </a:xfrm>
          <a:prstGeom prst="rect">
            <a:avLst/>
          </a:prstGeom>
        </p:spPr>
        <p:txBody>
          <a:bodyPr/>
          <a:lstStyle/>
          <a:p>
            <a:pPr marL="320675" marR="0" lvl="0" indent="-320675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ru-RU" sz="1600" dirty="0" smtClean="0"/>
              <a:t>Всеобщее соблюдение действующих правил и процедур</a:t>
            </a:r>
          </a:p>
          <a:p>
            <a:pPr marL="320675" marR="0" lvl="0" indent="-320675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ru-RU" sz="1600" dirty="0" smtClean="0"/>
              <a:t>Оценка эффективности обучения</a:t>
            </a:r>
          </a:p>
          <a:p>
            <a:pPr marL="320675" marR="0" lvl="0" indent="-320675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ru-RU" sz="1600" dirty="0" smtClean="0"/>
              <a:t>Выявление и устранение несоответствий и отклонений </a:t>
            </a:r>
          </a:p>
          <a:p>
            <a:pPr marL="320675" marR="0" lvl="0" indent="-320675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ru-RU" sz="1600" dirty="0" smtClean="0"/>
              <a:t>Мотивация управленческого персонала и рабочих</a:t>
            </a:r>
          </a:p>
          <a:p>
            <a:pPr marL="320675" indent="-320675" eaLnBrk="0" hangingPunct="0">
              <a:spcBef>
                <a:spcPts val="600"/>
              </a:spcBef>
              <a:spcAft>
                <a:spcPts val="1200"/>
              </a:spcAft>
              <a:buFont typeface="Arial" charset="0"/>
              <a:buChar char="•"/>
            </a:pPr>
            <a:r>
              <a:rPr lang="ru-RU" sz="1600" dirty="0" smtClean="0"/>
              <a:t>Повышение сознательности работников в области ПЭБ, ОТ и ГЗ</a:t>
            </a:r>
          </a:p>
          <a:p>
            <a:pPr marL="320675" indent="-320675" eaLnBrk="0" hangingPunct="0">
              <a:spcAft>
                <a:spcPts val="1200"/>
              </a:spcAft>
              <a:buFont typeface="Arial" charset="0"/>
              <a:buChar char="•"/>
            </a:pPr>
            <a:r>
              <a:rPr lang="ru-RU" sz="1600" dirty="0" smtClean="0"/>
              <a:t>Проверка / получение информации о состоянии ПЭБ, ОТ и ГЗ в структурных подразделениях Общества</a:t>
            </a:r>
          </a:p>
          <a:p>
            <a:pPr algn="just"/>
            <a:r>
              <a:rPr lang="en-US" sz="1600" dirty="0" smtClean="0"/>
              <a:t>“</a:t>
            </a:r>
            <a:r>
              <a:rPr lang="ru-RU" sz="1600" dirty="0" smtClean="0"/>
              <a:t>Систематические проверки </a:t>
            </a:r>
            <a:r>
              <a:rPr lang="ru-RU" sz="1600" b="1" dirty="0" smtClean="0">
                <a:solidFill>
                  <a:srgbClr val="FF0000"/>
                </a:solidFill>
              </a:rPr>
              <a:t>работ повышенной опасности</a:t>
            </a:r>
            <a:r>
              <a:rPr lang="ru-RU" sz="1600" dirty="0" smtClean="0"/>
              <a:t> должны проводиться на всех объектах, чтобы убедиться в соблюдении работниками требований политики компании и ее стандартов.</a:t>
            </a:r>
          </a:p>
          <a:p>
            <a:pPr algn="just">
              <a:spcAft>
                <a:spcPts val="1800"/>
              </a:spcAft>
            </a:pPr>
            <a:r>
              <a:rPr lang="ru-RU" sz="1600" dirty="0" smtClean="0"/>
              <a:t>Результатом проведенных аудитов является определение эффективности внедрения системы управления безопасностью”</a:t>
            </a:r>
            <a:endParaRPr lang="en-US" sz="1600" dirty="0" smtClean="0"/>
          </a:p>
          <a:p>
            <a:pPr marL="320675" indent="-320675" algn="ctr" eaLnBrk="0" hangingPunct="0">
              <a:spcAft>
                <a:spcPts val="1200"/>
              </a:spcAft>
            </a:pPr>
            <a:r>
              <a:rPr lang="ru-RU" sz="1600" b="1" i="1" noProof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Чтобы изменить культуру безопасности, следует обращать внимание на поведение людей, сознательно поощрять безопасное поведение и не допускать опасного.</a:t>
            </a:r>
            <a:endParaRPr kumimoji="0" lang="ru-RU" sz="16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083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06000" cy="13716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3528" y="1029299"/>
            <a:ext cx="2844316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200" dirty="0" smtClean="0"/>
              <a:t> 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957416" y="216213"/>
            <a:ext cx="727233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ЧТО ДАЕТ ПОВЕДЕНЧЕСКИЙ АУДИТ БЕЗОПАСНОСТИ?</a:t>
            </a:r>
            <a:endParaRPr kumimoji="0" lang="en-US" alt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cs typeface="Arial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992560" y="1496357"/>
            <a:ext cx="8115944" cy="3413242"/>
          </a:xfrm>
          <a:prstGeom prst="rect">
            <a:avLst/>
          </a:prstGeom>
          <a:noFill/>
          <a:ln w="12700">
            <a:solidFill>
              <a:sysClr val="window" lastClr="FFFF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L="231775" marR="0" lvl="0" indent="-231775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Предотвращаются  травматизм и материальный ущерб </a:t>
            </a:r>
          </a:p>
          <a:p>
            <a:pPr marL="231775" marR="0" lvl="0" indent="-231775" defTabSz="91440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Поощряются правильные действия (мотивируется персонал)</a:t>
            </a:r>
          </a:p>
          <a:p>
            <a:pPr marL="231775" marR="0" lvl="0" indent="-231775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Повышается уровень осознания необходимости мер безопасности</a:t>
            </a:r>
          </a:p>
          <a:p>
            <a:pPr marL="231775" marR="0" lvl="0" indent="-231775" defTabSz="91440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Устанавливаются  стандарты</a:t>
            </a:r>
          </a:p>
          <a:p>
            <a:pPr marL="231775" marR="0" lvl="0" indent="-231775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Проверяется понимание стандартов</a:t>
            </a:r>
          </a:p>
          <a:p>
            <a:pPr marL="231775" marR="0" lvl="0" indent="-231775" defTabSz="914400" eaLnBrk="1" fontAlgn="base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Проверяется соблюдение стандартов</a:t>
            </a:r>
          </a:p>
          <a:p>
            <a:pPr marL="231775" marR="0" lvl="0" indent="-231775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Обнаруживаются слабые места в системах управления безопасностью  </a:t>
            </a:r>
          </a:p>
          <a:p>
            <a:pPr marL="231775" marR="0" lvl="0" indent="-231775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Идентифицируются и корректируются опасные ситуации 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560512" y="5085184"/>
            <a:ext cx="822395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en-US" sz="1800" b="1" i="1" dirty="0" smtClean="0">
                <a:solidFill>
                  <a:srgbClr val="FF0000"/>
                </a:solidFill>
                <a:cs typeface="Arial" pitchFamily="34" charset="0"/>
              </a:rPr>
              <a:t>Для достижения нулевого показателя происшествий работники на всех уровнях должны постоянно помнить о своей роли в создании надежной культуры безопасности и получать навыки, необходимые для реализации своей ответственности</a:t>
            </a:r>
            <a:endParaRPr lang="en-US" altLang="en-US" sz="1800" b="1" i="0" dirty="0">
              <a:solidFill>
                <a:srgbClr val="FF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92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06000" cy="13716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3528" y="1029299"/>
            <a:ext cx="2844316" cy="276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200" dirty="0" smtClean="0"/>
              <a:t> </a:t>
            </a: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560512" y="1916832"/>
            <a:ext cx="8157864" cy="3748719"/>
          </a:xfrm>
          <a:prstGeom prst="rect">
            <a:avLst/>
          </a:prstGeom>
          <a:noFill/>
          <a:ln w="12700">
            <a:solidFill>
              <a:sysClr val="window" lastClr="FFFF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L="285750" marR="0" lvl="0" indent="-285750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В ТФ АО «ССК» поведенческий аудит безопасности закреплен приказом по организации, составлен график проведения аудитов и установлены аудиторы.</a:t>
            </a:r>
            <a:endParaRPr lang="ru-RU" kern="0" dirty="0">
              <a:solidFill>
                <a:prstClr val="black"/>
              </a:solidFill>
            </a:endParaRPr>
          </a:p>
          <a:p>
            <a:pPr marL="285750" marR="0" lvl="0" indent="-285750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Отчеты проведения поведенческого аудита фиксируются на бумажных носителях установленной формы с дальнейшей регистрацией в отделе ОПБ, ПК,ОТ и Э предприятия. </a:t>
            </a:r>
          </a:p>
          <a:p>
            <a:pPr marL="285750" marR="0" lvl="0" indent="-285750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По результатам анализа проведенных ЛПАБ составляются корректирующие мероприятия. </a:t>
            </a:r>
          </a:p>
          <a:p>
            <a:pPr marR="0" lvl="0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На первых этапах внедрения процедуры основной проблемой являлась не понимание руководящего состава принципам проведения ПАБ, данная проблема решилась путем проведения собраний и обучений сотрудников компании по курсу «Лидерский аудит безопасности».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2936776" y="188640"/>
            <a:ext cx="7648498" cy="342145"/>
          </a:xfrm>
          <a:prstGeom prst="rect">
            <a:avLst/>
          </a:prstGeom>
          <a:noFill/>
          <a:ln w="12700">
            <a:solidFill>
              <a:sysClr val="window" lastClr="FFFF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R="0" lvl="0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ru-RU" sz="1600" b="1" kern="0" dirty="0" smtClean="0">
                <a:solidFill>
                  <a:prstClr val="black"/>
                </a:solidFill>
              </a:rPr>
              <a:t>Задействованные ресурсы и проблематика во внедрении ПАБ.</a:t>
            </a:r>
          </a:p>
        </p:txBody>
      </p:sp>
    </p:spTree>
    <p:extLst>
      <p:ext uri="{BB962C8B-B14F-4D97-AF65-F5344CB8AC3E}">
        <p14:creationId xmlns:p14="http://schemas.microsoft.com/office/powerpoint/2010/main" val="140135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utoUpdateAnimBg="0"/>
      <p:bldP spid="2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2"/>
          <p:cNvGrpSpPr>
            <a:grpSpLocks/>
          </p:cNvGrpSpPr>
          <p:nvPr/>
        </p:nvGrpSpPr>
        <p:grpSpPr bwMode="auto">
          <a:xfrm>
            <a:off x="200025" y="188913"/>
            <a:ext cx="1057275" cy="371475"/>
            <a:chOff x="5220" y="709"/>
            <a:chExt cx="1464" cy="604"/>
          </a:xfrm>
        </p:grpSpPr>
        <p:sp>
          <p:nvSpPr>
            <p:cNvPr id="24583" name="Freeform 143"/>
            <p:cNvSpPr>
              <a:spLocks/>
            </p:cNvSpPr>
            <p:nvPr/>
          </p:nvSpPr>
          <p:spPr bwMode="auto">
            <a:xfrm>
              <a:off x="5707" y="709"/>
              <a:ext cx="516" cy="604"/>
            </a:xfrm>
            <a:custGeom>
              <a:avLst/>
              <a:gdLst>
                <a:gd name="T0" fmla="*/ 5 w 516"/>
                <a:gd name="T1" fmla="*/ 257 h 604"/>
                <a:gd name="T2" fmla="*/ 19 w 516"/>
                <a:gd name="T3" fmla="*/ 199 h 604"/>
                <a:gd name="T4" fmla="*/ 43 w 516"/>
                <a:gd name="T5" fmla="*/ 146 h 604"/>
                <a:gd name="T6" fmla="*/ 79 w 516"/>
                <a:gd name="T7" fmla="*/ 101 h 604"/>
                <a:gd name="T8" fmla="*/ 123 w 516"/>
                <a:gd name="T9" fmla="*/ 60 h 604"/>
                <a:gd name="T10" fmla="*/ 173 w 516"/>
                <a:gd name="T11" fmla="*/ 31 h 604"/>
                <a:gd name="T12" fmla="*/ 228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9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5 w 516"/>
                <a:gd name="T27" fmla="*/ 189 h 604"/>
                <a:gd name="T28" fmla="*/ 341 w 516"/>
                <a:gd name="T29" fmla="*/ 180 h 604"/>
                <a:gd name="T30" fmla="*/ 315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21 w 516"/>
                <a:gd name="T39" fmla="*/ 204 h 604"/>
                <a:gd name="T40" fmla="*/ 202 w 516"/>
                <a:gd name="T41" fmla="*/ 221 h 604"/>
                <a:gd name="T42" fmla="*/ 190 w 516"/>
                <a:gd name="T43" fmla="*/ 240 h 604"/>
                <a:gd name="T44" fmla="*/ 180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80 w 516"/>
                <a:gd name="T51" fmla="*/ 341 h 604"/>
                <a:gd name="T52" fmla="*/ 190 w 516"/>
                <a:gd name="T53" fmla="*/ 365 h 604"/>
                <a:gd name="T54" fmla="*/ 202 w 516"/>
                <a:gd name="T55" fmla="*/ 386 h 604"/>
                <a:gd name="T56" fmla="*/ 221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5 w 516"/>
                <a:gd name="T65" fmla="*/ 432 h 604"/>
                <a:gd name="T66" fmla="*/ 341 w 516"/>
                <a:gd name="T67" fmla="*/ 427 h 604"/>
                <a:gd name="T68" fmla="*/ 365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9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8 w 516"/>
                <a:gd name="T83" fmla="*/ 595 h 604"/>
                <a:gd name="T84" fmla="*/ 173 w 516"/>
                <a:gd name="T85" fmla="*/ 576 h 604"/>
                <a:gd name="T86" fmla="*/ 123 w 516"/>
                <a:gd name="T87" fmla="*/ 544 h 604"/>
                <a:gd name="T88" fmla="*/ 79 w 516"/>
                <a:gd name="T89" fmla="*/ 506 h 604"/>
                <a:gd name="T90" fmla="*/ 43 w 516"/>
                <a:gd name="T91" fmla="*/ 458 h 604"/>
                <a:gd name="T92" fmla="*/ 19 w 516"/>
                <a:gd name="T93" fmla="*/ 405 h 604"/>
                <a:gd name="T94" fmla="*/ 5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3" y="288"/>
                  </a:lnTo>
                  <a:lnTo>
                    <a:pt x="3" y="273"/>
                  </a:lnTo>
                  <a:lnTo>
                    <a:pt x="5" y="257"/>
                  </a:lnTo>
                  <a:lnTo>
                    <a:pt x="7" y="242"/>
                  </a:lnTo>
                  <a:lnTo>
                    <a:pt x="10" y="228"/>
                  </a:lnTo>
                  <a:lnTo>
                    <a:pt x="15" y="213"/>
                  </a:lnTo>
                  <a:lnTo>
                    <a:pt x="19" y="199"/>
                  </a:lnTo>
                  <a:lnTo>
                    <a:pt x="24" y="185"/>
                  </a:lnTo>
                  <a:lnTo>
                    <a:pt x="31" y="173"/>
                  </a:lnTo>
                  <a:lnTo>
                    <a:pt x="39" y="158"/>
                  </a:lnTo>
                  <a:lnTo>
                    <a:pt x="43" y="146"/>
                  </a:lnTo>
                  <a:lnTo>
                    <a:pt x="53" y="134"/>
                  </a:lnTo>
                  <a:lnTo>
                    <a:pt x="60" y="122"/>
                  </a:lnTo>
                  <a:lnTo>
                    <a:pt x="70" y="110"/>
                  </a:lnTo>
                  <a:lnTo>
                    <a:pt x="79" y="101"/>
                  </a:lnTo>
                  <a:lnTo>
                    <a:pt x="89" y="89"/>
                  </a:lnTo>
                  <a:lnTo>
                    <a:pt x="101" y="79"/>
                  </a:lnTo>
                  <a:lnTo>
                    <a:pt x="111" y="70"/>
                  </a:lnTo>
                  <a:lnTo>
                    <a:pt x="123" y="60"/>
                  </a:lnTo>
                  <a:lnTo>
                    <a:pt x="135" y="53"/>
                  </a:lnTo>
                  <a:lnTo>
                    <a:pt x="147" y="46"/>
                  </a:lnTo>
                  <a:lnTo>
                    <a:pt x="159" y="38"/>
                  </a:lnTo>
                  <a:lnTo>
                    <a:pt x="173" y="31"/>
                  </a:lnTo>
                  <a:lnTo>
                    <a:pt x="185" y="24"/>
                  </a:lnTo>
                  <a:lnTo>
                    <a:pt x="199" y="19"/>
                  </a:lnTo>
                  <a:lnTo>
                    <a:pt x="214" y="14"/>
                  </a:lnTo>
                  <a:lnTo>
                    <a:pt x="228" y="10"/>
                  </a:lnTo>
                  <a:lnTo>
                    <a:pt x="243" y="7"/>
                  </a:lnTo>
                  <a:lnTo>
                    <a:pt x="257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3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3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7" y="38"/>
                  </a:lnTo>
                  <a:lnTo>
                    <a:pt x="459" y="46"/>
                  </a:lnTo>
                  <a:lnTo>
                    <a:pt x="471" y="53"/>
                  </a:lnTo>
                  <a:lnTo>
                    <a:pt x="483" y="60"/>
                  </a:lnTo>
                  <a:lnTo>
                    <a:pt x="495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5" y="194"/>
                  </a:lnTo>
                  <a:lnTo>
                    <a:pt x="370" y="192"/>
                  </a:lnTo>
                  <a:lnTo>
                    <a:pt x="365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9" y="177"/>
                  </a:lnTo>
                  <a:lnTo>
                    <a:pt x="322" y="175"/>
                  </a:lnTo>
                  <a:lnTo>
                    <a:pt x="315" y="173"/>
                  </a:lnTo>
                  <a:lnTo>
                    <a:pt x="310" y="173"/>
                  </a:lnTo>
                  <a:lnTo>
                    <a:pt x="303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3" y="175"/>
                  </a:lnTo>
                  <a:lnTo>
                    <a:pt x="276" y="177"/>
                  </a:lnTo>
                  <a:lnTo>
                    <a:pt x="271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7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31" y="194"/>
                  </a:lnTo>
                  <a:lnTo>
                    <a:pt x="226" y="199"/>
                  </a:lnTo>
                  <a:lnTo>
                    <a:pt x="221" y="204"/>
                  </a:lnTo>
                  <a:lnTo>
                    <a:pt x="216" y="206"/>
                  </a:lnTo>
                  <a:lnTo>
                    <a:pt x="211" y="211"/>
                  </a:lnTo>
                  <a:lnTo>
                    <a:pt x="207" y="216"/>
                  </a:lnTo>
                  <a:lnTo>
                    <a:pt x="202" y="221"/>
                  </a:lnTo>
                  <a:lnTo>
                    <a:pt x="199" y="225"/>
                  </a:lnTo>
                  <a:lnTo>
                    <a:pt x="195" y="230"/>
                  </a:lnTo>
                  <a:lnTo>
                    <a:pt x="192" y="235"/>
                  </a:lnTo>
                  <a:lnTo>
                    <a:pt x="190" y="240"/>
                  </a:lnTo>
                  <a:lnTo>
                    <a:pt x="185" y="247"/>
                  </a:lnTo>
                  <a:lnTo>
                    <a:pt x="183" y="252"/>
                  </a:lnTo>
                  <a:lnTo>
                    <a:pt x="180" y="259"/>
                  </a:lnTo>
                  <a:lnTo>
                    <a:pt x="180" y="264"/>
                  </a:lnTo>
                  <a:lnTo>
                    <a:pt x="178" y="271"/>
                  </a:lnTo>
                  <a:lnTo>
                    <a:pt x="175" y="276"/>
                  </a:lnTo>
                  <a:lnTo>
                    <a:pt x="175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5" y="321"/>
                  </a:lnTo>
                  <a:lnTo>
                    <a:pt x="175" y="329"/>
                  </a:lnTo>
                  <a:lnTo>
                    <a:pt x="178" y="336"/>
                  </a:lnTo>
                  <a:lnTo>
                    <a:pt x="180" y="341"/>
                  </a:lnTo>
                  <a:lnTo>
                    <a:pt x="180" y="348"/>
                  </a:lnTo>
                  <a:lnTo>
                    <a:pt x="183" y="353"/>
                  </a:lnTo>
                  <a:lnTo>
                    <a:pt x="185" y="360"/>
                  </a:lnTo>
                  <a:lnTo>
                    <a:pt x="190" y="365"/>
                  </a:lnTo>
                  <a:lnTo>
                    <a:pt x="192" y="369"/>
                  </a:lnTo>
                  <a:lnTo>
                    <a:pt x="195" y="374"/>
                  </a:lnTo>
                  <a:lnTo>
                    <a:pt x="199" y="381"/>
                  </a:lnTo>
                  <a:lnTo>
                    <a:pt x="202" y="386"/>
                  </a:lnTo>
                  <a:lnTo>
                    <a:pt x="207" y="389"/>
                  </a:lnTo>
                  <a:lnTo>
                    <a:pt x="211" y="393"/>
                  </a:lnTo>
                  <a:lnTo>
                    <a:pt x="216" y="398"/>
                  </a:lnTo>
                  <a:lnTo>
                    <a:pt x="221" y="403"/>
                  </a:lnTo>
                  <a:lnTo>
                    <a:pt x="226" y="405"/>
                  </a:lnTo>
                  <a:lnTo>
                    <a:pt x="231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7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71" y="429"/>
                  </a:lnTo>
                  <a:lnTo>
                    <a:pt x="276" y="429"/>
                  </a:lnTo>
                  <a:lnTo>
                    <a:pt x="283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3" y="432"/>
                  </a:lnTo>
                  <a:lnTo>
                    <a:pt x="310" y="432"/>
                  </a:lnTo>
                  <a:lnTo>
                    <a:pt x="315" y="432"/>
                  </a:lnTo>
                  <a:lnTo>
                    <a:pt x="322" y="432"/>
                  </a:lnTo>
                  <a:lnTo>
                    <a:pt x="329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5" y="417"/>
                  </a:lnTo>
                  <a:lnTo>
                    <a:pt x="370" y="413"/>
                  </a:lnTo>
                  <a:lnTo>
                    <a:pt x="375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5" y="537"/>
                  </a:lnTo>
                  <a:lnTo>
                    <a:pt x="483" y="544"/>
                  </a:lnTo>
                  <a:lnTo>
                    <a:pt x="471" y="554"/>
                  </a:lnTo>
                  <a:lnTo>
                    <a:pt x="459" y="561"/>
                  </a:lnTo>
                  <a:lnTo>
                    <a:pt x="447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3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3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7" y="602"/>
                  </a:lnTo>
                  <a:lnTo>
                    <a:pt x="243" y="600"/>
                  </a:lnTo>
                  <a:lnTo>
                    <a:pt x="228" y="595"/>
                  </a:lnTo>
                  <a:lnTo>
                    <a:pt x="214" y="590"/>
                  </a:lnTo>
                  <a:lnTo>
                    <a:pt x="199" y="585"/>
                  </a:lnTo>
                  <a:lnTo>
                    <a:pt x="185" y="580"/>
                  </a:lnTo>
                  <a:lnTo>
                    <a:pt x="173" y="576"/>
                  </a:lnTo>
                  <a:lnTo>
                    <a:pt x="159" y="568"/>
                  </a:lnTo>
                  <a:lnTo>
                    <a:pt x="147" y="561"/>
                  </a:lnTo>
                  <a:lnTo>
                    <a:pt x="135" y="554"/>
                  </a:lnTo>
                  <a:lnTo>
                    <a:pt x="123" y="544"/>
                  </a:lnTo>
                  <a:lnTo>
                    <a:pt x="111" y="537"/>
                  </a:lnTo>
                  <a:lnTo>
                    <a:pt x="101" y="525"/>
                  </a:lnTo>
                  <a:lnTo>
                    <a:pt x="89" y="516"/>
                  </a:lnTo>
                  <a:lnTo>
                    <a:pt x="79" y="506"/>
                  </a:lnTo>
                  <a:lnTo>
                    <a:pt x="70" y="494"/>
                  </a:lnTo>
                  <a:lnTo>
                    <a:pt x="60" y="484"/>
                  </a:lnTo>
                  <a:lnTo>
                    <a:pt x="53" y="473"/>
                  </a:lnTo>
                  <a:lnTo>
                    <a:pt x="43" y="458"/>
                  </a:lnTo>
                  <a:lnTo>
                    <a:pt x="39" y="446"/>
                  </a:lnTo>
                  <a:lnTo>
                    <a:pt x="31" y="434"/>
                  </a:lnTo>
                  <a:lnTo>
                    <a:pt x="24" y="420"/>
                  </a:lnTo>
                  <a:lnTo>
                    <a:pt x="19" y="405"/>
                  </a:lnTo>
                  <a:lnTo>
                    <a:pt x="15" y="393"/>
                  </a:lnTo>
                  <a:lnTo>
                    <a:pt x="10" y="379"/>
                  </a:lnTo>
                  <a:lnTo>
                    <a:pt x="7" y="365"/>
                  </a:lnTo>
                  <a:lnTo>
                    <a:pt x="5" y="348"/>
                  </a:lnTo>
                  <a:lnTo>
                    <a:pt x="3" y="333"/>
                  </a:lnTo>
                  <a:lnTo>
                    <a:pt x="3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84" name="Freeform 144"/>
            <p:cNvSpPr>
              <a:spLocks/>
            </p:cNvSpPr>
            <p:nvPr/>
          </p:nvSpPr>
          <p:spPr bwMode="auto">
            <a:xfrm>
              <a:off x="6137" y="726"/>
              <a:ext cx="547" cy="571"/>
            </a:xfrm>
            <a:custGeom>
              <a:avLst/>
              <a:gdLst>
                <a:gd name="T0" fmla="*/ 547 w 547"/>
                <a:gd name="T1" fmla="*/ 0 h 571"/>
                <a:gd name="T2" fmla="*/ 264 w 547"/>
                <a:gd name="T3" fmla="*/ 285 h 571"/>
                <a:gd name="T4" fmla="*/ 547 w 547"/>
                <a:gd name="T5" fmla="*/ 571 h 571"/>
                <a:gd name="T6" fmla="*/ 285 w 547"/>
                <a:gd name="T7" fmla="*/ 571 h 571"/>
                <a:gd name="T8" fmla="*/ 0 w 547"/>
                <a:gd name="T9" fmla="*/ 285 h 571"/>
                <a:gd name="T10" fmla="*/ 285 w 547"/>
                <a:gd name="T11" fmla="*/ 0 h 571"/>
                <a:gd name="T12" fmla="*/ 547 w 547"/>
                <a:gd name="T13" fmla="*/ 0 h 5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47"/>
                <a:gd name="T22" fmla="*/ 0 h 571"/>
                <a:gd name="T23" fmla="*/ 547 w 547"/>
                <a:gd name="T24" fmla="*/ 571 h 57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47" h="571">
                  <a:moveTo>
                    <a:pt x="547" y="0"/>
                  </a:moveTo>
                  <a:lnTo>
                    <a:pt x="264" y="285"/>
                  </a:lnTo>
                  <a:lnTo>
                    <a:pt x="547" y="571"/>
                  </a:lnTo>
                  <a:lnTo>
                    <a:pt x="285" y="571"/>
                  </a:lnTo>
                  <a:lnTo>
                    <a:pt x="0" y="285"/>
                  </a:lnTo>
                  <a:lnTo>
                    <a:pt x="285" y="0"/>
                  </a:lnTo>
                  <a:lnTo>
                    <a:pt x="547" y="0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85" name="Freeform 145"/>
            <p:cNvSpPr>
              <a:spLocks/>
            </p:cNvSpPr>
            <p:nvPr/>
          </p:nvSpPr>
          <p:spPr bwMode="auto">
            <a:xfrm>
              <a:off x="5220" y="709"/>
              <a:ext cx="516" cy="604"/>
            </a:xfrm>
            <a:custGeom>
              <a:avLst/>
              <a:gdLst>
                <a:gd name="T0" fmla="*/ 2 w 516"/>
                <a:gd name="T1" fmla="*/ 257 h 604"/>
                <a:gd name="T2" fmla="*/ 17 w 516"/>
                <a:gd name="T3" fmla="*/ 199 h 604"/>
                <a:gd name="T4" fmla="*/ 43 w 516"/>
                <a:gd name="T5" fmla="*/ 146 h 604"/>
                <a:gd name="T6" fmla="*/ 77 w 516"/>
                <a:gd name="T7" fmla="*/ 101 h 604"/>
                <a:gd name="T8" fmla="*/ 120 w 516"/>
                <a:gd name="T9" fmla="*/ 60 h 604"/>
                <a:gd name="T10" fmla="*/ 170 w 516"/>
                <a:gd name="T11" fmla="*/ 31 h 604"/>
                <a:gd name="T12" fmla="*/ 226 w 516"/>
                <a:gd name="T13" fmla="*/ 10 h 604"/>
                <a:gd name="T14" fmla="*/ 286 w 516"/>
                <a:gd name="T15" fmla="*/ 2 h 604"/>
                <a:gd name="T16" fmla="*/ 348 w 516"/>
                <a:gd name="T17" fmla="*/ 5 h 604"/>
                <a:gd name="T18" fmla="*/ 406 w 516"/>
                <a:gd name="T19" fmla="*/ 19 h 604"/>
                <a:gd name="T20" fmla="*/ 458 w 516"/>
                <a:gd name="T21" fmla="*/ 46 h 604"/>
                <a:gd name="T22" fmla="*/ 504 w 516"/>
                <a:gd name="T23" fmla="*/ 79 h 604"/>
                <a:gd name="T24" fmla="*/ 384 w 516"/>
                <a:gd name="T25" fmla="*/ 204 h 604"/>
                <a:gd name="T26" fmla="*/ 362 w 516"/>
                <a:gd name="T27" fmla="*/ 189 h 604"/>
                <a:gd name="T28" fmla="*/ 341 w 516"/>
                <a:gd name="T29" fmla="*/ 180 h 604"/>
                <a:gd name="T30" fmla="*/ 314 w 516"/>
                <a:gd name="T31" fmla="*/ 173 h 604"/>
                <a:gd name="T32" fmla="*/ 288 w 516"/>
                <a:gd name="T33" fmla="*/ 173 h 604"/>
                <a:gd name="T34" fmla="*/ 264 w 516"/>
                <a:gd name="T35" fmla="*/ 180 h 604"/>
                <a:gd name="T36" fmla="*/ 240 w 516"/>
                <a:gd name="T37" fmla="*/ 189 h 604"/>
                <a:gd name="T38" fmla="*/ 218 w 516"/>
                <a:gd name="T39" fmla="*/ 204 h 604"/>
                <a:gd name="T40" fmla="*/ 202 w 516"/>
                <a:gd name="T41" fmla="*/ 221 h 604"/>
                <a:gd name="T42" fmla="*/ 187 w 516"/>
                <a:gd name="T43" fmla="*/ 240 h 604"/>
                <a:gd name="T44" fmla="*/ 178 w 516"/>
                <a:gd name="T45" fmla="*/ 264 h 604"/>
                <a:gd name="T46" fmla="*/ 173 w 516"/>
                <a:gd name="T47" fmla="*/ 290 h 604"/>
                <a:gd name="T48" fmla="*/ 173 w 516"/>
                <a:gd name="T49" fmla="*/ 317 h 604"/>
                <a:gd name="T50" fmla="*/ 178 w 516"/>
                <a:gd name="T51" fmla="*/ 341 h 604"/>
                <a:gd name="T52" fmla="*/ 187 w 516"/>
                <a:gd name="T53" fmla="*/ 365 h 604"/>
                <a:gd name="T54" fmla="*/ 202 w 516"/>
                <a:gd name="T55" fmla="*/ 386 h 604"/>
                <a:gd name="T56" fmla="*/ 218 w 516"/>
                <a:gd name="T57" fmla="*/ 403 h 604"/>
                <a:gd name="T58" fmla="*/ 240 w 516"/>
                <a:gd name="T59" fmla="*/ 417 h 604"/>
                <a:gd name="T60" fmla="*/ 264 w 516"/>
                <a:gd name="T61" fmla="*/ 427 h 604"/>
                <a:gd name="T62" fmla="*/ 288 w 516"/>
                <a:gd name="T63" fmla="*/ 432 h 604"/>
                <a:gd name="T64" fmla="*/ 314 w 516"/>
                <a:gd name="T65" fmla="*/ 432 h 604"/>
                <a:gd name="T66" fmla="*/ 341 w 516"/>
                <a:gd name="T67" fmla="*/ 427 h 604"/>
                <a:gd name="T68" fmla="*/ 362 w 516"/>
                <a:gd name="T69" fmla="*/ 417 h 604"/>
                <a:gd name="T70" fmla="*/ 384 w 516"/>
                <a:gd name="T71" fmla="*/ 403 h 604"/>
                <a:gd name="T72" fmla="*/ 504 w 516"/>
                <a:gd name="T73" fmla="*/ 525 h 604"/>
                <a:gd name="T74" fmla="*/ 458 w 516"/>
                <a:gd name="T75" fmla="*/ 561 h 604"/>
                <a:gd name="T76" fmla="*/ 406 w 516"/>
                <a:gd name="T77" fmla="*/ 585 h 604"/>
                <a:gd name="T78" fmla="*/ 348 w 516"/>
                <a:gd name="T79" fmla="*/ 602 h 604"/>
                <a:gd name="T80" fmla="*/ 286 w 516"/>
                <a:gd name="T81" fmla="*/ 604 h 604"/>
                <a:gd name="T82" fmla="*/ 226 w 516"/>
                <a:gd name="T83" fmla="*/ 595 h 604"/>
                <a:gd name="T84" fmla="*/ 170 w 516"/>
                <a:gd name="T85" fmla="*/ 576 h 604"/>
                <a:gd name="T86" fmla="*/ 120 w 516"/>
                <a:gd name="T87" fmla="*/ 544 h 604"/>
                <a:gd name="T88" fmla="*/ 77 w 516"/>
                <a:gd name="T89" fmla="*/ 506 h 604"/>
                <a:gd name="T90" fmla="*/ 43 w 516"/>
                <a:gd name="T91" fmla="*/ 458 h 604"/>
                <a:gd name="T92" fmla="*/ 17 w 516"/>
                <a:gd name="T93" fmla="*/ 405 h 604"/>
                <a:gd name="T94" fmla="*/ 2 w 516"/>
                <a:gd name="T95" fmla="*/ 348 h 60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516"/>
                <a:gd name="T145" fmla="*/ 0 h 604"/>
                <a:gd name="T146" fmla="*/ 516 w 516"/>
                <a:gd name="T147" fmla="*/ 604 h 60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16" h="604">
                  <a:moveTo>
                    <a:pt x="0" y="302"/>
                  </a:moveTo>
                  <a:lnTo>
                    <a:pt x="0" y="288"/>
                  </a:lnTo>
                  <a:lnTo>
                    <a:pt x="0" y="273"/>
                  </a:lnTo>
                  <a:lnTo>
                    <a:pt x="2" y="257"/>
                  </a:lnTo>
                  <a:lnTo>
                    <a:pt x="5" y="242"/>
                  </a:lnTo>
                  <a:lnTo>
                    <a:pt x="10" y="228"/>
                  </a:lnTo>
                  <a:lnTo>
                    <a:pt x="12" y="213"/>
                  </a:lnTo>
                  <a:lnTo>
                    <a:pt x="17" y="199"/>
                  </a:lnTo>
                  <a:lnTo>
                    <a:pt x="24" y="185"/>
                  </a:lnTo>
                  <a:lnTo>
                    <a:pt x="29" y="173"/>
                  </a:lnTo>
                  <a:lnTo>
                    <a:pt x="36" y="158"/>
                  </a:lnTo>
                  <a:lnTo>
                    <a:pt x="43" y="146"/>
                  </a:lnTo>
                  <a:lnTo>
                    <a:pt x="50" y="134"/>
                  </a:lnTo>
                  <a:lnTo>
                    <a:pt x="60" y="122"/>
                  </a:lnTo>
                  <a:lnTo>
                    <a:pt x="67" y="110"/>
                  </a:lnTo>
                  <a:lnTo>
                    <a:pt x="77" y="101"/>
                  </a:lnTo>
                  <a:lnTo>
                    <a:pt x="89" y="89"/>
                  </a:lnTo>
                  <a:lnTo>
                    <a:pt x="98" y="79"/>
                  </a:lnTo>
                  <a:lnTo>
                    <a:pt x="108" y="70"/>
                  </a:lnTo>
                  <a:lnTo>
                    <a:pt x="120" y="60"/>
                  </a:lnTo>
                  <a:lnTo>
                    <a:pt x="132" y="53"/>
                  </a:lnTo>
                  <a:lnTo>
                    <a:pt x="144" y="46"/>
                  </a:lnTo>
                  <a:lnTo>
                    <a:pt x="158" y="38"/>
                  </a:lnTo>
                  <a:lnTo>
                    <a:pt x="170" y="31"/>
                  </a:lnTo>
                  <a:lnTo>
                    <a:pt x="185" y="24"/>
                  </a:lnTo>
                  <a:lnTo>
                    <a:pt x="197" y="19"/>
                  </a:lnTo>
                  <a:lnTo>
                    <a:pt x="211" y="14"/>
                  </a:lnTo>
                  <a:lnTo>
                    <a:pt x="226" y="10"/>
                  </a:lnTo>
                  <a:lnTo>
                    <a:pt x="240" y="7"/>
                  </a:lnTo>
                  <a:lnTo>
                    <a:pt x="254" y="5"/>
                  </a:lnTo>
                  <a:lnTo>
                    <a:pt x="271" y="2"/>
                  </a:lnTo>
                  <a:lnTo>
                    <a:pt x="286" y="2"/>
                  </a:lnTo>
                  <a:lnTo>
                    <a:pt x="302" y="0"/>
                  </a:lnTo>
                  <a:lnTo>
                    <a:pt x="317" y="2"/>
                  </a:lnTo>
                  <a:lnTo>
                    <a:pt x="334" y="2"/>
                  </a:lnTo>
                  <a:lnTo>
                    <a:pt x="348" y="5"/>
                  </a:lnTo>
                  <a:lnTo>
                    <a:pt x="362" y="7"/>
                  </a:lnTo>
                  <a:lnTo>
                    <a:pt x="377" y="10"/>
                  </a:lnTo>
                  <a:lnTo>
                    <a:pt x="391" y="14"/>
                  </a:lnTo>
                  <a:lnTo>
                    <a:pt x="406" y="19"/>
                  </a:lnTo>
                  <a:lnTo>
                    <a:pt x="420" y="24"/>
                  </a:lnTo>
                  <a:lnTo>
                    <a:pt x="432" y="31"/>
                  </a:lnTo>
                  <a:lnTo>
                    <a:pt x="446" y="38"/>
                  </a:lnTo>
                  <a:lnTo>
                    <a:pt x="458" y="46"/>
                  </a:lnTo>
                  <a:lnTo>
                    <a:pt x="470" y="53"/>
                  </a:lnTo>
                  <a:lnTo>
                    <a:pt x="482" y="60"/>
                  </a:lnTo>
                  <a:lnTo>
                    <a:pt x="494" y="70"/>
                  </a:lnTo>
                  <a:lnTo>
                    <a:pt x="504" y="79"/>
                  </a:lnTo>
                  <a:lnTo>
                    <a:pt x="516" y="89"/>
                  </a:lnTo>
                  <a:lnTo>
                    <a:pt x="394" y="211"/>
                  </a:lnTo>
                  <a:lnTo>
                    <a:pt x="389" y="206"/>
                  </a:lnTo>
                  <a:lnTo>
                    <a:pt x="384" y="204"/>
                  </a:lnTo>
                  <a:lnTo>
                    <a:pt x="379" y="199"/>
                  </a:lnTo>
                  <a:lnTo>
                    <a:pt x="374" y="194"/>
                  </a:lnTo>
                  <a:lnTo>
                    <a:pt x="370" y="192"/>
                  </a:lnTo>
                  <a:lnTo>
                    <a:pt x="362" y="189"/>
                  </a:lnTo>
                  <a:lnTo>
                    <a:pt x="358" y="185"/>
                  </a:lnTo>
                  <a:lnTo>
                    <a:pt x="353" y="182"/>
                  </a:lnTo>
                  <a:lnTo>
                    <a:pt x="346" y="182"/>
                  </a:lnTo>
                  <a:lnTo>
                    <a:pt x="341" y="180"/>
                  </a:lnTo>
                  <a:lnTo>
                    <a:pt x="334" y="177"/>
                  </a:lnTo>
                  <a:lnTo>
                    <a:pt x="326" y="177"/>
                  </a:lnTo>
                  <a:lnTo>
                    <a:pt x="322" y="175"/>
                  </a:lnTo>
                  <a:lnTo>
                    <a:pt x="314" y="173"/>
                  </a:lnTo>
                  <a:lnTo>
                    <a:pt x="307" y="173"/>
                  </a:lnTo>
                  <a:lnTo>
                    <a:pt x="302" y="173"/>
                  </a:lnTo>
                  <a:lnTo>
                    <a:pt x="295" y="173"/>
                  </a:lnTo>
                  <a:lnTo>
                    <a:pt x="288" y="173"/>
                  </a:lnTo>
                  <a:lnTo>
                    <a:pt x="281" y="175"/>
                  </a:lnTo>
                  <a:lnTo>
                    <a:pt x="276" y="177"/>
                  </a:lnTo>
                  <a:lnTo>
                    <a:pt x="269" y="177"/>
                  </a:lnTo>
                  <a:lnTo>
                    <a:pt x="264" y="180"/>
                  </a:lnTo>
                  <a:lnTo>
                    <a:pt x="257" y="182"/>
                  </a:lnTo>
                  <a:lnTo>
                    <a:pt x="252" y="182"/>
                  </a:lnTo>
                  <a:lnTo>
                    <a:pt x="245" y="185"/>
                  </a:lnTo>
                  <a:lnTo>
                    <a:pt x="240" y="189"/>
                  </a:lnTo>
                  <a:lnTo>
                    <a:pt x="235" y="192"/>
                  </a:lnTo>
                  <a:lnTo>
                    <a:pt x="228" y="194"/>
                  </a:lnTo>
                  <a:lnTo>
                    <a:pt x="223" y="199"/>
                  </a:lnTo>
                  <a:lnTo>
                    <a:pt x="218" y="204"/>
                  </a:lnTo>
                  <a:lnTo>
                    <a:pt x="214" y="206"/>
                  </a:lnTo>
                  <a:lnTo>
                    <a:pt x="209" y="211"/>
                  </a:lnTo>
                  <a:lnTo>
                    <a:pt x="206" y="216"/>
                  </a:lnTo>
                  <a:lnTo>
                    <a:pt x="202" y="221"/>
                  </a:lnTo>
                  <a:lnTo>
                    <a:pt x="197" y="225"/>
                  </a:lnTo>
                  <a:lnTo>
                    <a:pt x="194" y="230"/>
                  </a:lnTo>
                  <a:lnTo>
                    <a:pt x="190" y="235"/>
                  </a:lnTo>
                  <a:lnTo>
                    <a:pt x="187" y="240"/>
                  </a:lnTo>
                  <a:lnTo>
                    <a:pt x="185" y="247"/>
                  </a:lnTo>
                  <a:lnTo>
                    <a:pt x="182" y="252"/>
                  </a:lnTo>
                  <a:lnTo>
                    <a:pt x="180" y="259"/>
                  </a:lnTo>
                  <a:lnTo>
                    <a:pt x="178" y="264"/>
                  </a:lnTo>
                  <a:lnTo>
                    <a:pt x="175" y="271"/>
                  </a:lnTo>
                  <a:lnTo>
                    <a:pt x="175" y="276"/>
                  </a:lnTo>
                  <a:lnTo>
                    <a:pt x="173" y="283"/>
                  </a:lnTo>
                  <a:lnTo>
                    <a:pt x="173" y="290"/>
                  </a:lnTo>
                  <a:lnTo>
                    <a:pt x="173" y="295"/>
                  </a:lnTo>
                  <a:lnTo>
                    <a:pt x="173" y="302"/>
                  </a:lnTo>
                  <a:lnTo>
                    <a:pt x="173" y="309"/>
                  </a:lnTo>
                  <a:lnTo>
                    <a:pt x="173" y="317"/>
                  </a:lnTo>
                  <a:lnTo>
                    <a:pt x="173" y="321"/>
                  </a:lnTo>
                  <a:lnTo>
                    <a:pt x="175" y="329"/>
                  </a:lnTo>
                  <a:lnTo>
                    <a:pt x="175" y="336"/>
                  </a:lnTo>
                  <a:lnTo>
                    <a:pt x="178" y="341"/>
                  </a:lnTo>
                  <a:lnTo>
                    <a:pt x="180" y="348"/>
                  </a:lnTo>
                  <a:lnTo>
                    <a:pt x="182" y="353"/>
                  </a:lnTo>
                  <a:lnTo>
                    <a:pt x="185" y="360"/>
                  </a:lnTo>
                  <a:lnTo>
                    <a:pt x="187" y="365"/>
                  </a:lnTo>
                  <a:lnTo>
                    <a:pt x="190" y="369"/>
                  </a:lnTo>
                  <a:lnTo>
                    <a:pt x="194" y="374"/>
                  </a:lnTo>
                  <a:lnTo>
                    <a:pt x="197" y="381"/>
                  </a:lnTo>
                  <a:lnTo>
                    <a:pt x="202" y="386"/>
                  </a:lnTo>
                  <a:lnTo>
                    <a:pt x="206" y="389"/>
                  </a:lnTo>
                  <a:lnTo>
                    <a:pt x="209" y="393"/>
                  </a:lnTo>
                  <a:lnTo>
                    <a:pt x="214" y="398"/>
                  </a:lnTo>
                  <a:lnTo>
                    <a:pt x="218" y="403"/>
                  </a:lnTo>
                  <a:lnTo>
                    <a:pt x="223" y="405"/>
                  </a:lnTo>
                  <a:lnTo>
                    <a:pt x="228" y="410"/>
                  </a:lnTo>
                  <a:lnTo>
                    <a:pt x="235" y="413"/>
                  </a:lnTo>
                  <a:lnTo>
                    <a:pt x="240" y="417"/>
                  </a:lnTo>
                  <a:lnTo>
                    <a:pt x="245" y="420"/>
                  </a:lnTo>
                  <a:lnTo>
                    <a:pt x="252" y="422"/>
                  </a:lnTo>
                  <a:lnTo>
                    <a:pt x="257" y="425"/>
                  </a:lnTo>
                  <a:lnTo>
                    <a:pt x="264" y="427"/>
                  </a:lnTo>
                  <a:lnTo>
                    <a:pt x="269" y="429"/>
                  </a:lnTo>
                  <a:lnTo>
                    <a:pt x="276" y="429"/>
                  </a:lnTo>
                  <a:lnTo>
                    <a:pt x="281" y="432"/>
                  </a:lnTo>
                  <a:lnTo>
                    <a:pt x="288" y="432"/>
                  </a:lnTo>
                  <a:lnTo>
                    <a:pt x="295" y="432"/>
                  </a:lnTo>
                  <a:lnTo>
                    <a:pt x="302" y="432"/>
                  </a:lnTo>
                  <a:lnTo>
                    <a:pt x="307" y="432"/>
                  </a:lnTo>
                  <a:lnTo>
                    <a:pt x="314" y="432"/>
                  </a:lnTo>
                  <a:lnTo>
                    <a:pt x="322" y="432"/>
                  </a:lnTo>
                  <a:lnTo>
                    <a:pt x="326" y="429"/>
                  </a:lnTo>
                  <a:lnTo>
                    <a:pt x="334" y="429"/>
                  </a:lnTo>
                  <a:lnTo>
                    <a:pt x="341" y="427"/>
                  </a:lnTo>
                  <a:lnTo>
                    <a:pt x="346" y="425"/>
                  </a:lnTo>
                  <a:lnTo>
                    <a:pt x="353" y="422"/>
                  </a:lnTo>
                  <a:lnTo>
                    <a:pt x="358" y="420"/>
                  </a:lnTo>
                  <a:lnTo>
                    <a:pt x="362" y="417"/>
                  </a:lnTo>
                  <a:lnTo>
                    <a:pt x="370" y="413"/>
                  </a:lnTo>
                  <a:lnTo>
                    <a:pt x="374" y="410"/>
                  </a:lnTo>
                  <a:lnTo>
                    <a:pt x="379" y="405"/>
                  </a:lnTo>
                  <a:lnTo>
                    <a:pt x="384" y="403"/>
                  </a:lnTo>
                  <a:lnTo>
                    <a:pt x="389" y="398"/>
                  </a:lnTo>
                  <a:lnTo>
                    <a:pt x="394" y="393"/>
                  </a:lnTo>
                  <a:lnTo>
                    <a:pt x="516" y="516"/>
                  </a:lnTo>
                  <a:lnTo>
                    <a:pt x="504" y="525"/>
                  </a:lnTo>
                  <a:lnTo>
                    <a:pt x="494" y="537"/>
                  </a:lnTo>
                  <a:lnTo>
                    <a:pt x="482" y="544"/>
                  </a:lnTo>
                  <a:lnTo>
                    <a:pt x="470" y="554"/>
                  </a:lnTo>
                  <a:lnTo>
                    <a:pt x="458" y="561"/>
                  </a:lnTo>
                  <a:lnTo>
                    <a:pt x="446" y="568"/>
                  </a:lnTo>
                  <a:lnTo>
                    <a:pt x="432" y="576"/>
                  </a:lnTo>
                  <a:lnTo>
                    <a:pt x="420" y="580"/>
                  </a:lnTo>
                  <a:lnTo>
                    <a:pt x="406" y="585"/>
                  </a:lnTo>
                  <a:lnTo>
                    <a:pt x="391" y="590"/>
                  </a:lnTo>
                  <a:lnTo>
                    <a:pt x="377" y="595"/>
                  </a:lnTo>
                  <a:lnTo>
                    <a:pt x="362" y="600"/>
                  </a:lnTo>
                  <a:lnTo>
                    <a:pt x="348" y="602"/>
                  </a:lnTo>
                  <a:lnTo>
                    <a:pt x="334" y="602"/>
                  </a:lnTo>
                  <a:lnTo>
                    <a:pt x="317" y="604"/>
                  </a:lnTo>
                  <a:lnTo>
                    <a:pt x="302" y="604"/>
                  </a:lnTo>
                  <a:lnTo>
                    <a:pt x="286" y="604"/>
                  </a:lnTo>
                  <a:lnTo>
                    <a:pt x="271" y="602"/>
                  </a:lnTo>
                  <a:lnTo>
                    <a:pt x="254" y="602"/>
                  </a:lnTo>
                  <a:lnTo>
                    <a:pt x="240" y="600"/>
                  </a:lnTo>
                  <a:lnTo>
                    <a:pt x="226" y="595"/>
                  </a:lnTo>
                  <a:lnTo>
                    <a:pt x="211" y="590"/>
                  </a:lnTo>
                  <a:lnTo>
                    <a:pt x="197" y="585"/>
                  </a:lnTo>
                  <a:lnTo>
                    <a:pt x="185" y="580"/>
                  </a:lnTo>
                  <a:lnTo>
                    <a:pt x="170" y="576"/>
                  </a:lnTo>
                  <a:lnTo>
                    <a:pt x="158" y="568"/>
                  </a:lnTo>
                  <a:lnTo>
                    <a:pt x="144" y="561"/>
                  </a:lnTo>
                  <a:lnTo>
                    <a:pt x="132" y="554"/>
                  </a:lnTo>
                  <a:lnTo>
                    <a:pt x="120" y="544"/>
                  </a:lnTo>
                  <a:lnTo>
                    <a:pt x="108" y="537"/>
                  </a:lnTo>
                  <a:lnTo>
                    <a:pt x="98" y="525"/>
                  </a:lnTo>
                  <a:lnTo>
                    <a:pt x="89" y="516"/>
                  </a:lnTo>
                  <a:lnTo>
                    <a:pt x="77" y="506"/>
                  </a:lnTo>
                  <a:lnTo>
                    <a:pt x="67" y="494"/>
                  </a:lnTo>
                  <a:lnTo>
                    <a:pt x="60" y="484"/>
                  </a:lnTo>
                  <a:lnTo>
                    <a:pt x="50" y="473"/>
                  </a:lnTo>
                  <a:lnTo>
                    <a:pt x="43" y="458"/>
                  </a:lnTo>
                  <a:lnTo>
                    <a:pt x="36" y="446"/>
                  </a:lnTo>
                  <a:lnTo>
                    <a:pt x="29" y="434"/>
                  </a:lnTo>
                  <a:lnTo>
                    <a:pt x="24" y="420"/>
                  </a:lnTo>
                  <a:lnTo>
                    <a:pt x="17" y="405"/>
                  </a:lnTo>
                  <a:lnTo>
                    <a:pt x="12" y="393"/>
                  </a:lnTo>
                  <a:lnTo>
                    <a:pt x="10" y="379"/>
                  </a:lnTo>
                  <a:lnTo>
                    <a:pt x="5" y="365"/>
                  </a:lnTo>
                  <a:lnTo>
                    <a:pt x="2" y="348"/>
                  </a:lnTo>
                  <a:lnTo>
                    <a:pt x="0" y="333"/>
                  </a:lnTo>
                  <a:lnTo>
                    <a:pt x="0" y="319"/>
                  </a:lnTo>
                  <a:lnTo>
                    <a:pt x="0" y="302"/>
                  </a:lnTo>
                  <a:close/>
                </a:path>
              </a:pathLst>
            </a:custGeom>
            <a:solidFill>
              <a:srgbClr val="EFA04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5563"/>
            <a:ext cx="9906000" cy="137160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49313" y="908050"/>
            <a:ext cx="8208962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8" tIns="45710" rIns="91418" bIns="4571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endParaRPr lang="en-US" sz="2400" b="1" dirty="0">
              <a:ln w="11430"/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9512" y="4437112"/>
            <a:ext cx="7134225" cy="2031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800" b="1" dirty="0">
                <a:solidFill>
                  <a:schemeClr val="accent2"/>
                </a:solidFill>
              </a:rPr>
              <a:t>Адрес Томского филиала </a:t>
            </a:r>
            <a:r>
              <a:rPr lang="ru-RU" sz="1800" b="1" dirty="0" smtClean="0">
                <a:solidFill>
                  <a:schemeClr val="accent2"/>
                </a:solidFill>
              </a:rPr>
              <a:t>АО </a:t>
            </a:r>
            <a:r>
              <a:rPr lang="ru-RU" sz="1800" b="1" dirty="0">
                <a:solidFill>
                  <a:schemeClr val="accent2"/>
                </a:solidFill>
              </a:rPr>
              <a:t>«ССК»:</a:t>
            </a:r>
          </a:p>
          <a:p>
            <a:pPr>
              <a:defRPr/>
            </a:pPr>
            <a:r>
              <a:rPr lang="ru-RU" sz="1800" b="1" dirty="0">
                <a:solidFill>
                  <a:schemeClr val="accent2"/>
                </a:solidFill>
              </a:rPr>
              <a:t>634009 г. Томск, пер. </a:t>
            </a:r>
            <a:r>
              <a:rPr lang="ru-RU" sz="1800" b="1" dirty="0" err="1">
                <a:solidFill>
                  <a:schemeClr val="accent2"/>
                </a:solidFill>
              </a:rPr>
              <a:t>Совпартшкольный</a:t>
            </a:r>
            <a:r>
              <a:rPr lang="ru-RU" sz="1800" b="1" dirty="0">
                <a:solidFill>
                  <a:schemeClr val="accent2"/>
                </a:solidFill>
              </a:rPr>
              <a:t> , д. 2</a:t>
            </a:r>
          </a:p>
          <a:p>
            <a:pPr>
              <a:defRPr/>
            </a:pPr>
            <a:r>
              <a:rPr lang="ru-RU" sz="1800" b="1" dirty="0">
                <a:solidFill>
                  <a:schemeClr val="accent2"/>
                </a:solidFill>
              </a:rPr>
              <a:t> </a:t>
            </a:r>
          </a:p>
          <a:p>
            <a:pPr>
              <a:defRPr/>
            </a:pPr>
            <a:r>
              <a:rPr lang="ru-RU" sz="1800" b="1" dirty="0">
                <a:solidFill>
                  <a:schemeClr val="accent2"/>
                </a:solidFill>
              </a:rPr>
              <a:t>тел./факс (3822) 909-596</a:t>
            </a:r>
          </a:p>
          <a:p>
            <a:pPr>
              <a:defRPr/>
            </a:pPr>
            <a:r>
              <a:rPr lang="en-US" sz="1800" b="1" dirty="0">
                <a:solidFill>
                  <a:schemeClr val="accent2"/>
                </a:solidFill>
              </a:rPr>
              <a:t>E</a:t>
            </a:r>
            <a:r>
              <a:rPr lang="ru-RU" sz="1800" b="1" dirty="0">
                <a:solidFill>
                  <a:schemeClr val="accent2"/>
                </a:solidFill>
              </a:rPr>
              <a:t>-</a:t>
            </a:r>
            <a:r>
              <a:rPr lang="en-US" sz="1800" b="1" dirty="0">
                <a:solidFill>
                  <a:schemeClr val="accent2"/>
                </a:solidFill>
              </a:rPr>
              <a:t>mail</a:t>
            </a:r>
            <a:r>
              <a:rPr lang="ru-RU" sz="1800" b="1" dirty="0">
                <a:solidFill>
                  <a:schemeClr val="accent2"/>
                </a:solidFill>
              </a:rPr>
              <a:t>: </a:t>
            </a:r>
            <a:r>
              <a:rPr lang="en-US" sz="1800" b="1" dirty="0" err="1">
                <a:solidFill>
                  <a:schemeClr val="accent2"/>
                </a:solidFill>
              </a:rPr>
              <a:t>tf</a:t>
            </a:r>
            <a:r>
              <a:rPr lang="ru-RU" sz="1800" b="1" dirty="0">
                <a:solidFill>
                  <a:schemeClr val="accent2"/>
                </a:solidFill>
              </a:rPr>
              <a:t>@</a:t>
            </a:r>
            <a:r>
              <a:rPr lang="en-US" sz="1800" b="1" dirty="0" err="1">
                <a:solidFill>
                  <a:schemeClr val="accent2"/>
                </a:solidFill>
              </a:rPr>
              <a:t>tf</a:t>
            </a:r>
            <a:r>
              <a:rPr lang="ru-RU" sz="1800" b="1" dirty="0">
                <a:solidFill>
                  <a:schemeClr val="accent2"/>
                </a:solidFill>
              </a:rPr>
              <a:t>.</a:t>
            </a:r>
            <a:r>
              <a:rPr lang="en-US" sz="1800" b="1" dirty="0" err="1">
                <a:solidFill>
                  <a:schemeClr val="accent2"/>
                </a:solidFill>
              </a:rPr>
              <a:t>sibserv</a:t>
            </a:r>
            <a:r>
              <a:rPr lang="ru-RU" sz="1800" b="1" dirty="0">
                <a:solidFill>
                  <a:schemeClr val="accent2"/>
                </a:solidFill>
              </a:rPr>
              <a:t>.</a:t>
            </a:r>
            <a:r>
              <a:rPr lang="en-US" sz="1800" b="1" dirty="0">
                <a:solidFill>
                  <a:schemeClr val="accent2"/>
                </a:solidFill>
              </a:rPr>
              <a:t>com</a:t>
            </a:r>
            <a:endParaRPr lang="ru-RU" sz="1800" b="1" dirty="0">
              <a:solidFill>
                <a:schemeClr val="accent2"/>
              </a:solidFill>
            </a:endParaRPr>
          </a:p>
          <a:p>
            <a:pPr>
              <a:defRPr/>
            </a:pPr>
            <a:r>
              <a:rPr lang="en-US" sz="1800" b="1" dirty="0">
                <a:solidFill>
                  <a:schemeClr val="accent2"/>
                </a:solidFill>
              </a:rPr>
              <a:t>http</a:t>
            </a:r>
            <a:r>
              <a:rPr lang="ru-RU" sz="1800" b="1" dirty="0">
                <a:solidFill>
                  <a:schemeClr val="accent2"/>
                </a:solidFill>
              </a:rPr>
              <a:t>://</a:t>
            </a:r>
            <a:r>
              <a:rPr lang="en-US" sz="1800" b="1" dirty="0">
                <a:solidFill>
                  <a:schemeClr val="accent2"/>
                </a:solidFill>
              </a:rPr>
              <a:t>www</a:t>
            </a:r>
            <a:r>
              <a:rPr lang="ru-RU" sz="1800" b="1" dirty="0">
                <a:solidFill>
                  <a:schemeClr val="accent2"/>
                </a:solidFill>
              </a:rPr>
              <a:t>.</a:t>
            </a:r>
            <a:r>
              <a:rPr lang="en-US" sz="1800" b="1" dirty="0" err="1">
                <a:solidFill>
                  <a:schemeClr val="accent2"/>
                </a:solidFill>
              </a:rPr>
              <a:t>sibserv</a:t>
            </a:r>
            <a:r>
              <a:rPr lang="ru-RU" sz="1800" b="1" dirty="0">
                <a:solidFill>
                  <a:schemeClr val="accent2"/>
                </a:solidFill>
              </a:rPr>
              <a:t>.</a:t>
            </a:r>
            <a:r>
              <a:rPr lang="en-US" sz="1800" b="1" dirty="0">
                <a:solidFill>
                  <a:schemeClr val="accent2"/>
                </a:solidFill>
              </a:rPr>
              <a:t>com</a:t>
            </a:r>
            <a:endParaRPr lang="ru-RU" sz="1800" b="1" dirty="0">
              <a:solidFill>
                <a:schemeClr val="accent2"/>
              </a:solidFill>
            </a:endParaRPr>
          </a:p>
          <a:p>
            <a:pPr>
              <a:defRPr/>
            </a:pPr>
            <a:endParaRPr lang="ru-RU" sz="1800" b="1" dirty="0">
              <a:solidFill>
                <a:schemeClr val="accent2"/>
              </a:solidFill>
            </a:endParaRPr>
          </a:p>
        </p:txBody>
      </p:sp>
      <p:pic>
        <p:nvPicPr>
          <p:cNvPr id="26" name="Picture 90" descr="D:\333\Буровые вышки\DSCN15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4488" y="1509713"/>
            <a:ext cx="3000375" cy="5143500"/>
          </a:xfrm>
          <a:prstGeom prst="rect">
            <a:avLst/>
          </a:prstGeom>
          <a:noFill/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00025" y="1916832"/>
            <a:ext cx="59348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4800" b="1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55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7208</TotalTime>
  <Words>535</Words>
  <Application>Microsoft Office PowerPoint</Application>
  <PresentationFormat>Лист A4 (210x297 мм)</PresentationFormat>
  <Paragraphs>66</Paragraphs>
  <Slides>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Worksheet</vt:lpstr>
      <vt:lpstr>Опыт внедрения поведенческого аудита безопасности в организации. Цели и программы организации в области охраны труда. Ценности корпоративной культуры организации.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Вводный инструктаж ССК</dc:title>
  <dc:creator>ШЕЛЕСТ-НОУТ</dc:creator>
  <cp:lastModifiedBy>Денисова Татьяна Николаевна</cp:lastModifiedBy>
  <cp:revision>589</cp:revision>
  <cp:lastPrinted>2017-01-25T04:44:51Z</cp:lastPrinted>
  <dcterms:created xsi:type="dcterms:W3CDTF">2010-10-11T14:55:11Z</dcterms:created>
  <dcterms:modified xsi:type="dcterms:W3CDTF">2017-10-31T02:50:54Z</dcterms:modified>
</cp:coreProperties>
</file>