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4.xml" ContentType="application/vnd.openxmlformats-officedocument.drawingml.chart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  <Override PartName="/ppt/charts/style2.xml" ContentType="application/vnd.ms-office.chartstyle+xml"/>
  <Override PartName="/ppt/charts/colors2.xml" ContentType="application/vnd.ms-office.chartcolorstyle+xml"/>
  <Override PartName="/ppt/charts/style3.xml" ContentType="application/vnd.ms-office.chartstyle+xml"/>
  <Override PartName="/ppt/charts/colors3.xml" ContentType="application/vnd.ms-office.chartcolorstyle+xml"/>
  <Override PartName="/ppt/charts/style4.xml" ContentType="application/vnd.ms-office.chartstyle+xml"/>
  <Override PartName="/ppt/charts/colors4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58" r:id="rId2"/>
    <p:sldId id="279" r:id="rId3"/>
    <p:sldId id="260" r:id="rId4"/>
    <p:sldId id="270" r:id="rId5"/>
    <p:sldId id="287" r:id="rId6"/>
    <p:sldId id="271" r:id="rId7"/>
    <p:sldId id="276" r:id="rId8"/>
    <p:sldId id="282" r:id="rId9"/>
    <p:sldId id="283" r:id="rId10"/>
    <p:sldId id="277" r:id="rId11"/>
    <p:sldId id="285" r:id="rId12"/>
    <p:sldId id="286" r:id="rId13"/>
    <p:sldId id="272" r:id="rId14"/>
    <p:sldId id="281" r:id="rId15"/>
    <p:sldId id="288" r:id="rId16"/>
    <p:sldId id="278" r:id="rId17"/>
    <p:sldId id="280" r:id="rId18"/>
    <p:sldId id="284" r:id="rId19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69" autoAdjust="0"/>
    <p:restoredTop sz="94660"/>
  </p:normalViewPr>
  <p:slideViewPr>
    <p:cSldViewPr snapToGrid="0">
      <p:cViewPr>
        <p:scale>
          <a:sx n="78" d="100"/>
          <a:sy n="78" d="100"/>
        </p:scale>
        <p:origin x="-78" y="-5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01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oleObject" Target="&#1050;&#1085;&#1080;&#1075;&#1072;1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microsoft.com/office/2011/relationships/chartStyle" Target="style2.xml"/><Relationship Id="rId2" Type="http://schemas.microsoft.com/office/2011/relationships/chartColorStyle" Target="colors2.xml"/><Relationship Id="rId1" Type="http://schemas.openxmlformats.org/officeDocument/2006/relationships/oleObject" Target="&#1050;&#1085;&#1080;&#1075;&#1072;1" TargetMode="External"/></Relationships>
</file>

<file path=ppt/charts/_rels/chart3.xml.rels><?xml version="1.0" encoding="UTF-8" standalone="yes"?>
<Relationships xmlns="http://schemas.openxmlformats.org/package/2006/relationships"><Relationship Id="rId3" Type="http://schemas.microsoft.com/office/2011/relationships/chartStyle" Target="style3.xml"/><Relationship Id="rId2" Type="http://schemas.microsoft.com/office/2011/relationships/chartColorStyle" Target="colors3.xml"/><Relationship Id="rId1" Type="http://schemas.openxmlformats.org/officeDocument/2006/relationships/oleObject" Target="&#1050;&#1085;&#1080;&#1075;&#1072;1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microsoft.com/office/2011/relationships/chartStyle" Target="style4.xml"/><Relationship Id="rId2" Type="http://schemas.microsoft.com/office/2011/relationships/chartColorStyle" Target="colors4.xml"/><Relationship Id="rId1" Type="http://schemas.openxmlformats.org/officeDocument/2006/relationships/oleObject" Target="&#1050;&#1085;&#1080;&#1075;&#1072;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sng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800" u="sng"/>
              <a:t>Что, по Вашему мнению, может повысить безопасность работы в Вашей организации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Лист1!$A$13:$J$13</c:f>
              <c:strCache>
                <c:ptCount val="10"/>
                <c:pt idx="0">
                  <c:v>Всего респондентов</c:v>
                </c:pt>
                <c:pt idx="1">
                  <c:v>Более внимательное отношение самих работников к своей безопасности и здоровью</c:v>
                </c:pt>
                <c:pt idx="2">
                  <c:v>Использование более современного и безопасного оборудования и технологий</c:v>
                </c:pt>
                <c:pt idx="3">
                  <c:v>Наличие системы поощрений за соблюдение требований охраны труда и наказаний за их нарушение</c:v>
                </c:pt>
                <c:pt idx="4">
                  <c:v>Более правильная организация работы (меньше авралов и сверхурочной работы)</c:v>
                </c:pt>
                <c:pt idx="5">
                  <c:v>Возможность для работников открыто высказывать свое мнение, давать предложения и активно участвовать в разработке мероприятий, которые помогут сделать работу более безопасной</c:v>
                </c:pt>
                <c:pt idx="6">
                  <c:v>Более серьезное отношение к вопросам безопасности со стороны самих руководителей</c:v>
                </c:pt>
                <c:pt idx="7">
                  <c:v>Более четкие и понятные инструкции и правила выполнения работ</c:v>
                </c:pt>
                <c:pt idx="8">
                  <c:v>Более качественные и практические инструктажи и обучение по охране и безопасности труда</c:v>
                </c:pt>
                <c:pt idx="9">
                  <c:v>Больше наглядной информации по вопросам охраны труда (плакатов, листовок, знаков)</c:v>
                </c:pt>
              </c:strCache>
            </c:strRef>
          </c:cat>
          <c:val>
            <c:numRef>
              <c:f>Лист1!$A$14:$J$14</c:f>
              <c:numCache>
                <c:formatCode>General</c:formatCode>
                <c:ptCount val="10"/>
                <c:pt idx="0">
                  <c:v>2803</c:v>
                </c:pt>
                <c:pt idx="1">
                  <c:v>1763</c:v>
                </c:pt>
                <c:pt idx="2">
                  <c:v>1720</c:v>
                </c:pt>
                <c:pt idx="3">
                  <c:v>1207</c:v>
                </c:pt>
                <c:pt idx="4">
                  <c:v>1124</c:v>
                </c:pt>
                <c:pt idx="5">
                  <c:v>1109</c:v>
                </c:pt>
                <c:pt idx="6">
                  <c:v>656</c:v>
                </c:pt>
                <c:pt idx="7">
                  <c:v>545</c:v>
                </c:pt>
                <c:pt idx="8">
                  <c:v>469</c:v>
                </c:pt>
                <c:pt idx="9">
                  <c:v>338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0036-459D-876B-C83886D6442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42700160"/>
        <c:axId val="42726528"/>
      </c:barChart>
      <c:catAx>
        <c:axId val="4270016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726528"/>
        <c:crosses val="autoZero"/>
        <c:auto val="1"/>
        <c:lblAlgn val="ctr"/>
        <c:lblOffset val="100"/>
        <c:noMultiLvlLbl val="0"/>
      </c:catAx>
      <c:valAx>
        <c:axId val="42726528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4270016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 sz="1400" b="1">
          <a:solidFill>
            <a:schemeClr val="tx1"/>
          </a:solidFill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sng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sz="1800" u="sng">
                <a:solidFill>
                  <a:schemeClr val="tx1"/>
                </a:solidFill>
              </a:rPr>
              <a:t>Что, на Ваш взгляд, служит причиной нарушения работниками требований безопасности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Лист1!$B$30:$I$30</c:f>
              <c:strCache>
                <c:ptCount val="8"/>
                <c:pt idx="0">
                  <c:v>Всего респондентов</c:v>
                </c:pt>
                <c:pt idx="1">
                  <c:v>Желание сэкономить время и сделать работу быстрее</c:v>
                </c:pt>
                <c:pt idx="2">
                  <c:v>Часто надеются на «авось»</c:v>
                </c:pt>
                <c:pt idx="3">
                  <c:v>Большой объем работы, при котором невозможно соблюдать требования безопасности</c:v>
                </c:pt>
                <c:pt idx="4">
                  <c:v>Не всегда знают, как надо работать безопасно</c:v>
                </c:pt>
                <c:pt idx="5">
                  <c:v>Желание перевыполнить план и получить премию, даже если это влечет нарушение требований охраны труда</c:v>
                </c:pt>
                <c:pt idx="6">
                  <c:v>Правила и требования к безопасному выполнению работы непонятны и не соответствуют практике</c:v>
                </c:pt>
                <c:pt idx="7">
                  <c:v>Все нарушают требования, поэтому нет смысла их соблюдать отдельным работникам</c:v>
                </c:pt>
              </c:strCache>
            </c:strRef>
          </c:cat>
          <c:val>
            <c:numRef>
              <c:f>Лист1!$B$31:$I$31</c:f>
              <c:numCache>
                <c:formatCode>General</c:formatCode>
                <c:ptCount val="8"/>
                <c:pt idx="0">
                  <c:v>2803</c:v>
                </c:pt>
                <c:pt idx="1">
                  <c:v>1566</c:v>
                </c:pt>
                <c:pt idx="2">
                  <c:v>1309</c:v>
                </c:pt>
                <c:pt idx="3">
                  <c:v>1130</c:v>
                </c:pt>
                <c:pt idx="4">
                  <c:v>1005</c:v>
                </c:pt>
                <c:pt idx="5">
                  <c:v>497</c:v>
                </c:pt>
                <c:pt idx="6">
                  <c:v>461</c:v>
                </c:pt>
                <c:pt idx="7">
                  <c:v>168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532-4860-BE28-C35BE7019272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99792000"/>
        <c:axId val="99793536"/>
      </c:barChart>
      <c:catAx>
        <c:axId val="9979200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9793536"/>
        <c:crosses val="autoZero"/>
        <c:auto val="1"/>
        <c:lblAlgn val="ctr"/>
        <c:lblOffset val="100"/>
        <c:noMultiLvlLbl val="0"/>
      </c:catAx>
      <c:valAx>
        <c:axId val="99793536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97920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 sz="1400" b="1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sng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 u="sng"/>
              <a:t>Что, по Вашему мнению, побуждает работника соблюдать требования безопасности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Лист1!$A$24:$G$24</c:f>
              <c:strCache>
                <c:ptCount val="7"/>
                <c:pt idx="0">
                  <c:v>Всего респондентов</c:v>
                </c:pt>
                <c:pt idx="1">
                  <c:v>Тревога за свою жизнь, ответственность перед семьей и близкими людьми</c:v>
                </c:pt>
                <c:pt idx="2">
                  <c:v>У нас в коллективе принято соблюдать требования безопасности и это для меня нормально </c:v>
                </c:pt>
                <c:pt idx="3">
                  <c:v>Боязнь наказания со стороны руководства (штраф)</c:v>
                </c:pt>
                <c:pt idx="4">
                  <c:v>Замечание, сделанное руководителем или специалистом по охране труда</c:v>
                </c:pt>
                <c:pt idx="5">
                  <c:v>Поощрение за соблюдение требований безопасности</c:v>
                </c:pt>
                <c:pt idx="6">
                  <c:v>Замечание, сделанное коллегой</c:v>
                </c:pt>
              </c:strCache>
            </c:strRef>
          </c:cat>
          <c:val>
            <c:numRef>
              <c:f>Лист1!$A$25:$G$25</c:f>
              <c:numCache>
                <c:formatCode>General</c:formatCode>
                <c:ptCount val="7"/>
                <c:pt idx="0">
                  <c:v>2803</c:v>
                </c:pt>
                <c:pt idx="1">
                  <c:v>2165</c:v>
                </c:pt>
                <c:pt idx="2">
                  <c:v>1217</c:v>
                </c:pt>
                <c:pt idx="3">
                  <c:v>1040</c:v>
                </c:pt>
                <c:pt idx="4">
                  <c:v>952</c:v>
                </c:pt>
                <c:pt idx="5">
                  <c:v>780</c:v>
                </c:pt>
                <c:pt idx="6">
                  <c:v>302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9E1-4AF4-BB14-94BA24EC7721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99822976"/>
        <c:axId val="99837056"/>
      </c:barChart>
      <c:catAx>
        <c:axId val="998229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9837056"/>
        <c:crosses val="autoZero"/>
        <c:auto val="1"/>
        <c:lblAlgn val="ctr"/>
        <c:lblOffset val="100"/>
        <c:noMultiLvlLbl val="0"/>
      </c:catAx>
      <c:valAx>
        <c:axId val="99837056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98229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>
          <a:solidFill>
            <a:schemeClr val="tx1"/>
          </a:solidFill>
        </a:defRPr>
      </a:pPr>
      <a:endParaRPr lang="ru-R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8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r>
              <a:rPr lang="ru-RU"/>
              <a:t>Что является самым важным с точки зрения обеспечения безопасности работников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54085752952755883"/>
          <c:y val="7.5009332166812479E-2"/>
          <c:w val="0.43290288713910779"/>
          <c:h val="0.86484878973461654"/>
        </c:manualLayout>
      </c:layout>
      <c:barChart>
        <c:barDir val="bar"/>
        <c:grouping val="clustered"/>
        <c:varyColors val="0"/>
        <c:ser>
          <c:idx val="0"/>
          <c:order val="0"/>
          <c:spPr>
            <a:solidFill>
              <a:schemeClr val="accent1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Лист1!$B$3:$O$3</c:f>
              <c:strCache>
                <c:ptCount val="14"/>
                <c:pt idx="0">
                  <c:v>Всего респондентов</c:v>
                </c:pt>
                <c:pt idx="1">
                  <c:v>Руководители показывают личный пример в соблюдении требований безопасности</c:v>
                </c:pt>
                <c:pt idx="2">
                  <c:v>Используется современное и безопасное оборудование и технологии</c:v>
                </c:pt>
                <c:pt idx="3">
                  <c:v>Работники знают о конкретных опасностях и рисках для здоровья на рабочих местах и о мерах по их защите от этих опасностей</c:v>
                </c:pt>
                <c:pt idx="4">
                  <c:v>Проводятся качественные инструктажи по охране труда и обучение безопасным приемам и методам работы</c:v>
                </c:pt>
                <c:pt idx="5">
                  <c:v>Есть понятные документы, правила, инструкции и требования в области охраны и безопасности труда</c:v>
                </c:pt>
                <c:pt idx="6">
                  <c:v>Существует четкое распределение ответственности за безопасность выполнения работы</c:v>
                </c:pt>
                <c:pt idx="7">
                  <c:v>Знания и навыки каждого работника позволяют безопасно работать на своем оборудовании</c:v>
                </c:pt>
                <c:pt idx="8">
                  <c:v>Работники всегда соблюдают требования безопасности, даже если есть более быстрый, но менее безопасный способ выполнения работы</c:v>
                </c:pt>
                <c:pt idx="9">
                  <c:v>Существуют поощрения за соблюдение требований охраны труда и внедрение предложений по повышению уровня безопасности</c:v>
                </c:pt>
                <c:pt idx="10">
                  <c:v>Работники получают наглядную информацию по вопросам охраны труда, в том числе имеются стенды, плакаты, предупреждающие надписи и знаки</c:v>
                </c:pt>
                <c:pt idx="11">
                  <c:v>Существует возможность для работников обсуждать вопросы своей безопасности с руководителем и быть услышанным</c:v>
                </c:pt>
                <c:pt idx="12">
                  <c:v>Руководители работ дают необходимые разъяснения по вопросам безопасности</c:v>
                </c:pt>
                <c:pt idx="13">
                  <c:v>Работники получают регулярную информацию о состоянии охраны труда</c:v>
                </c:pt>
              </c:strCache>
            </c:strRef>
          </c:cat>
          <c:val>
            <c:numRef>
              <c:f>Лист1!$B$4:$O$4</c:f>
              <c:numCache>
                <c:formatCode>General</c:formatCode>
                <c:ptCount val="14"/>
                <c:pt idx="0">
                  <c:v>2803</c:v>
                </c:pt>
                <c:pt idx="1">
                  <c:v>1176</c:v>
                </c:pt>
                <c:pt idx="2">
                  <c:v>1123</c:v>
                </c:pt>
                <c:pt idx="3">
                  <c:v>1044</c:v>
                </c:pt>
                <c:pt idx="4">
                  <c:v>922</c:v>
                </c:pt>
                <c:pt idx="5">
                  <c:v>852</c:v>
                </c:pt>
                <c:pt idx="6">
                  <c:v>699</c:v>
                </c:pt>
                <c:pt idx="7">
                  <c:v>688</c:v>
                </c:pt>
                <c:pt idx="8">
                  <c:v>667</c:v>
                </c:pt>
                <c:pt idx="9">
                  <c:v>644</c:v>
                </c:pt>
                <c:pt idx="10">
                  <c:v>558</c:v>
                </c:pt>
                <c:pt idx="11">
                  <c:v>547</c:v>
                </c:pt>
                <c:pt idx="12">
                  <c:v>404</c:v>
                </c:pt>
                <c:pt idx="13">
                  <c:v>267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6EA-40CB-8954-DB6B1CC3F7F5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5"/>
        <c:axId val="99900416"/>
        <c:axId val="99934976"/>
      </c:barChart>
      <c:catAx>
        <c:axId val="999004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cap="all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9934976"/>
        <c:crosses val="autoZero"/>
        <c:auto val="1"/>
        <c:lblAlgn val="ctr"/>
        <c:lblOffset val="100"/>
        <c:noMultiLvlLbl val="0"/>
      </c:catAx>
      <c:valAx>
        <c:axId val="99934976"/>
        <c:scaling>
          <c:orientation val="minMax"/>
        </c:scaling>
        <c:delete val="0"/>
        <c:axPos val="b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  <c:crossAx val="99900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 sz="1400" b="1">
          <a:solidFill>
            <a:schemeClr val="tx1"/>
          </a:solidFill>
        </a:defRPr>
      </a:pPr>
      <a:endParaRPr lang="ru-RU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1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26033CB3-7F95-41E1-81BF-E8064342392D}" type="datetime1">
              <a:rPr lang="ru-RU" smtClean="0"/>
              <a:pPr rtl="0"/>
              <a:t>31.10.2017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2977E94-A6AB-4E02-8E43-E89F9CF4757F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5425838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A1C10190-6A87-4EFF-B67B-FD2B4955DE6B}" type="datetime1">
              <a:rPr lang="ru-RU" noProof="0" smtClean="0"/>
              <a:pPr rtl="0"/>
              <a:t>31.10.2017</a:t>
            </a:fld>
            <a:endParaRPr lang="ru-RU" noProof="0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DED491D0-8E1B-49C7-849B-A28568D94497}" type="slidenum">
              <a:rPr lang="ru-RU" noProof="0" smtClean="0"/>
              <a:pPr rtl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72632588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ru-RU" smtClean="0"/>
              <a:pPr rtl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560416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ru-RU" smtClean="0"/>
              <a:pPr rtl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28392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ru-RU" smtClean="0"/>
              <a:pPr rtl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283924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ru-RU" smtClean="0"/>
              <a:pPr rtl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28392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ru-RU" smtClean="0"/>
              <a:pPr rtl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28392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ru-RU" smtClean="0"/>
              <a:pPr rtl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283924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ru-RU" smtClean="0"/>
              <a:pPr rtl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941274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ru-RU" smtClean="0"/>
              <a:pPr rtl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682578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ru-RU" smtClean="0"/>
              <a:pPr rtl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28392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ru-RU" smtClean="0"/>
              <a:pPr rtl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28392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ru-RU" smtClean="0"/>
              <a:pPr rtl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854702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ru-RU" smtClean="0"/>
              <a:pPr rtl="0"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283924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ru-RU" smtClean="0"/>
              <a:pPr rtl="0"/>
              <a:t>17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87069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DED491D0-8E1B-49C7-849B-A28568D94497}" type="slidenum">
              <a:rPr lang="ru-RU" smtClean="0"/>
              <a:pPr rtl="0"/>
              <a:t>18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8027051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 bwMode="inv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>
            <a:off x="2832533" y="1371600"/>
            <a:ext cx="9359467" cy="29718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832533" y="4462272"/>
            <a:ext cx="9359467" cy="10332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black">
          <a:xfrm>
            <a:off x="3175199" y="1943842"/>
            <a:ext cx="8500062" cy="2387600"/>
          </a:xfrm>
        </p:spPr>
        <p:txBody>
          <a:bodyPr rtlCol="0" anchor="b"/>
          <a:lstStyle>
            <a:lvl1pPr algn="l">
              <a:lnSpc>
                <a:spcPct val="90000"/>
              </a:lnSpc>
              <a:defRPr sz="6000" b="1">
                <a:solidFill>
                  <a:schemeClr val="tx1"/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75199" y="4538659"/>
            <a:ext cx="8500062" cy="865321"/>
          </a:xfrm>
        </p:spPr>
        <p:txBody>
          <a:bodyPr rtlCol="0"/>
          <a:lstStyle>
            <a:lvl1pPr marL="0" indent="0" algn="l">
              <a:spcBef>
                <a:spcPts val="0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11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fld id="{63D273F9-4EFF-4F0B-9DF4-01F988EA6D1E}" type="datetime1">
              <a:rPr lang="ru-RU" smtClean="0"/>
              <a:pPr rtl="0"/>
              <a:t>31.10.2017</a:t>
            </a:fld>
            <a:endParaRPr lang="ru-RU" dirty="0"/>
          </a:p>
        </p:txBody>
      </p:sp>
      <p:sp>
        <p:nvSpPr>
          <p:cNvPr id="12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13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fld id="{BD266BE7-899D-4075-917F-DBDE33B6B69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47549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4A3FD9A-4A31-4F86-93A4-8837C3CDE1A3}" type="datetime1">
              <a:rPr lang="ru-RU" smtClean="0"/>
              <a:pPr rtl="0"/>
              <a:t>31.10.2017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D266BE7-899D-4075-917F-DBDE33B6B69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1333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 bwMode="invGray"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502152" y="-20637"/>
            <a:ext cx="7315200" cy="43434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3502152" y="4462272"/>
            <a:ext cx="7315200" cy="171907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black">
          <a:xfrm>
            <a:off x="3838015" y="658346"/>
            <a:ext cx="6597464" cy="3664417"/>
          </a:xfrm>
        </p:spPr>
        <p:txBody>
          <a:bodyPr rtlCol="0" anchor="b">
            <a:normAutofit/>
          </a:bodyPr>
          <a:lstStyle>
            <a:lvl1pPr>
              <a:lnSpc>
                <a:spcPct val="90000"/>
              </a:lnSpc>
              <a:defRPr sz="5000" b="1">
                <a:solidFill>
                  <a:schemeClr val="tx1"/>
                </a:solidFill>
              </a:defRPr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38014" y="4589463"/>
            <a:ext cx="6597465" cy="1500187"/>
          </a:xfrm>
        </p:spPr>
        <p:txBody>
          <a:bodyPr rtlCol="0"/>
          <a:lstStyle>
            <a:lvl1pPr marL="0" indent="0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fld id="{5389B495-48D3-4554-8EC7-73D4659C5407}" type="datetime1">
              <a:rPr lang="ru-RU" smtClean="0"/>
              <a:pPr rtl="0"/>
              <a:t>31.10.2017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pPr rtl="0"/>
            <a:fld id="{BD266BE7-899D-4075-917F-DBDE33B6B69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2452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типа объекто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80160" y="2194560"/>
            <a:ext cx="4489704" cy="3986784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415368" y="2194560"/>
            <a:ext cx="4493424" cy="3986784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55AA998-4B36-404A-8DEA-DA5BB2816D86}" type="datetime1">
              <a:rPr lang="ru-RU" smtClean="0"/>
              <a:pPr rtl="0"/>
              <a:t>31.10.2017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D266BE7-899D-4075-917F-DBDE33B6B69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0104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80160" y="1828456"/>
            <a:ext cx="4489704" cy="830695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80160" y="2743194"/>
            <a:ext cx="4489704" cy="3433769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419088" y="1828456"/>
            <a:ext cx="4489704" cy="830695"/>
          </a:xfrm>
        </p:spPr>
        <p:txBody>
          <a:bodyPr rtlCol="0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419088" y="2743194"/>
            <a:ext cx="4489704" cy="3433769"/>
          </a:xfrm>
        </p:spPr>
        <p:txBody>
          <a:bodyPr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63059E1-7810-4134-BA30-CD168ACA1ED0}" type="datetime1">
              <a:rPr lang="ru-RU" smtClean="0"/>
              <a:pPr rtl="0"/>
              <a:t>31.10.2017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D266BE7-899D-4075-917F-DBDE33B6B69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1286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C8DD942-3932-490C-965E-CE019573200E}" type="datetime1">
              <a:rPr lang="ru-RU" smtClean="0"/>
              <a:pPr rtl="0"/>
              <a:t>31.10.2017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D266BE7-899D-4075-917F-DBDE33B6B69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41611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F23EE73-29DE-4D32-853F-71E261A37FAC}" type="datetime1">
              <a:rPr lang="ru-RU" smtClean="0"/>
              <a:pPr rtl="0"/>
              <a:t>31.10.2017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D266BE7-899D-4075-917F-DBDE33B6B69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3029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ctr">
            <a:normAutofit/>
          </a:bodyPr>
          <a:lstStyle>
            <a:lvl1pPr>
              <a:defRPr sz="30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Текст 2"/>
          <p:cNvSpPr>
            <a:spLocks noGrp="1"/>
          </p:cNvSpPr>
          <p:nvPr>
            <p:ph type="body" sz="half" idx="2"/>
          </p:nvPr>
        </p:nvSpPr>
        <p:spPr>
          <a:xfrm>
            <a:off x="1291818" y="2465294"/>
            <a:ext cx="3834874" cy="3711669"/>
          </a:xfrm>
        </p:spPr>
        <p:txBody>
          <a:bodyPr rtlCol="0">
            <a:normAutofit/>
          </a:bodyPr>
          <a:lstStyle>
            <a:lvl1pPr marL="0" indent="0" rtl="0">
              <a:spcBef>
                <a:spcPts val="1500"/>
              </a:spcBef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Объект 3"/>
          <p:cNvSpPr>
            <a:spLocks noGrp="1"/>
          </p:cNvSpPr>
          <p:nvPr>
            <p:ph idx="1"/>
          </p:nvPr>
        </p:nvSpPr>
        <p:spPr>
          <a:xfrm>
            <a:off x="5518897" y="2465294"/>
            <a:ext cx="5174504" cy="3711669"/>
          </a:xfrm>
        </p:spPr>
        <p:txBody>
          <a:bodyPr rtlCol="0">
            <a:normAutofit/>
          </a:bodyPr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C3AA2DE-E044-4C5E-88E8-826FD672C224}" type="datetime1">
              <a:rPr lang="ru-RU" smtClean="0"/>
              <a:pPr rtl="0"/>
              <a:t>31.10.2017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D266BE7-899D-4075-917F-DBDE33B6B69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14742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 anchor="ctr">
            <a:normAutofit/>
          </a:bodyPr>
          <a:lstStyle>
            <a:lvl1pPr>
              <a:defRPr sz="3000"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291819" y="2465293"/>
            <a:ext cx="3834874" cy="3711669"/>
          </a:xfrm>
        </p:spPr>
        <p:txBody>
          <a:bodyPr rtlCol="0">
            <a:normAutofit/>
          </a:bodyPr>
          <a:lstStyle>
            <a:lvl1pPr marL="0" indent="0">
              <a:buNone/>
              <a:defRPr sz="22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smtClean="0"/>
              <a:t>Образец текста</a:t>
            </a:r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5518896" y="1828456"/>
            <a:ext cx="5389895" cy="5029544"/>
          </a:xfrm>
        </p:spPr>
        <p:txBody>
          <a:bodyPr tIns="1371600" rtlCol="0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smtClean="0"/>
              <a:t>Вставка рисунка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689F6FF-325E-4839-A110-B16E8C0199BE}" type="datetime1">
              <a:rPr lang="ru-RU" smtClean="0"/>
              <a:pPr rtl="0"/>
              <a:t>31.10.2017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D266BE7-899D-4075-917F-DBDE33B6B69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61366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 rtl="0">
              <a:defRPr/>
            </a:lvl1pPr>
          </a:lstStyle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489B750-52B5-4380-A24A-7530EE5DCF6F}" type="datetime1">
              <a:rPr lang="ru-RU" smtClean="0"/>
              <a:pPr rtl="0"/>
              <a:t>31.10.2017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BD266BE7-899D-4075-917F-DBDE33B6B69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64405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 rot="5400000">
            <a:off x="8267671" y="3370131"/>
            <a:ext cx="6858000" cy="1188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pic>
        <p:nvPicPr>
          <p:cNvPr id="7" name="Рисунок 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 rot="5400000">
            <a:off x="7523375" y="2743540"/>
            <a:ext cx="6857433" cy="1371487"/>
          </a:xfrm>
          <a:prstGeom prst="rect">
            <a:avLst/>
          </a:prstGeom>
        </p:spPr>
      </p:pic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0266348" y="462249"/>
            <a:ext cx="1370886" cy="5714714"/>
          </a:xfrm>
        </p:spPr>
        <p:txBody>
          <a:bodyPr vert="eaVert" rtlCol="0"/>
          <a:lstStyle/>
          <a:p>
            <a:pPr rtl="0"/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78199" y="462249"/>
            <a:ext cx="9693088" cy="5714714"/>
          </a:xfrm>
        </p:spPr>
        <p:txBody>
          <a:bodyPr vert="eaVert" rtlCol="0"/>
          <a:lstStyle/>
          <a:p>
            <a:pPr lvl="0" rtl="0"/>
            <a:r>
              <a:rPr lang="ru-RU" smtClean="0"/>
              <a:t>Образец текста</a:t>
            </a:r>
          </a:p>
          <a:p>
            <a:pPr lvl="1" rtl="0"/>
            <a:r>
              <a:rPr lang="ru-RU" smtClean="0"/>
              <a:t>Второй уровень</a:t>
            </a:r>
          </a:p>
          <a:p>
            <a:pPr lvl="2" rtl="0"/>
            <a:r>
              <a:rPr lang="ru-RU" smtClean="0"/>
              <a:t>Третий уровень</a:t>
            </a:r>
          </a:p>
          <a:p>
            <a:pPr lvl="3" rtl="0"/>
            <a:r>
              <a:rPr lang="ru-RU" smtClean="0"/>
              <a:t>Четвертый уровень</a:t>
            </a:r>
          </a:p>
          <a:p>
            <a:pPr lvl="4" rtl="0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378199" y="6356350"/>
            <a:ext cx="1971947" cy="365125"/>
          </a:xfrm>
        </p:spPr>
        <p:txBody>
          <a:bodyPr rtlCol="0"/>
          <a:lstStyle/>
          <a:p>
            <a:pPr rtl="0"/>
            <a:fld id="{ADF49962-1D0D-4F31-AB9F-D72B431EE16F}" type="datetime1">
              <a:rPr lang="ru-RU" smtClean="0"/>
              <a:pPr rtl="0"/>
              <a:t>31.10.2017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382374" y="6356350"/>
            <a:ext cx="5687786" cy="365125"/>
          </a:xfrm>
        </p:spPr>
        <p:txBody>
          <a:bodyPr rtlCol="0"/>
          <a:lstStyle/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102389" y="6356350"/>
            <a:ext cx="1968898" cy="365125"/>
          </a:xfrm>
        </p:spPr>
        <p:txBody>
          <a:bodyPr rtlCol="0"/>
          <a:lstStyle/>
          <a:p>
            <a:pPr rtl="0"/>
            <a:fld id="{BD266BE7-899D-4075-917F-DBDE33B6B69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9411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 8"/>
          <p:cNvSpPr/>
          <p:nvPr/>
        </p:nvSpPr>
        <p:spPr>
          <a:xfrm>
            <a:off x="0" y="347472"/>
            <a:ext cx="12188952" cy="11887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invGray">
          <a:xfrm>
            <a:off x="0" y="457200"/>
            <a:ext cx="12188952" cy="137125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black">
          <a:xfrm>
            <a:off x="1280160" y="466343"/>
            <a:ext cx="9628632" cy="13621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Замещающий текст 2"/>
          <p:cNvSpPr>
            <a:spLocks noGrp="1"/>
          </p:cNvSpPr>
          <p:nvPr>
            <p:ph type="body" idx="1"/>
          </p:nvPr>
        </p:nvSpPr>
        <p:spPr>
          <a:xfrm>
            <a:off x="1280160" y="2190749"/>
            <a:ext cx="9628632" cy="39862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dirty="0" smtClean="0"/>
              <a:t>Образец текста</a:t>
            </a:r>
          </a:p>
          <a:p>
            <a:pPr lvl="1" rtl="0"/>
            <a:r>
              <a:rPr lang="ru-RU" dirty="0" smtClean="0"/>
              <a:t>Второй уровень</a:t>
            </a:r>
          </a:p>
          <a:p>
            <a:pPr lvl="2" rtl="0"/>
            <a:r>
              <a:rPr lang="ru-RU" dirty="0" smtClean="0"/>
              <a:t>Третий уровень</a:t>
            </a:r>
          </a:p>
          <a:p>
            <a:pPr lvl="3" rtl="0"/>
            <a:r>
              <a:rPr lang="ru-RU" dirty="0" smtClean="0"/>
              <a:t>Четвертый уровень</a:t>
            </a:r>
          </a:p>
          <a:p>
            <a:pPr lvl="4" rtl="0"/>
            <a:r>
              <a:rPr lang="ru-RU" dirty="0" smtClean="0"/>
              <a:t>Пятый уровень</a:t>
            </a:r>
          </a:p>
          <a:p>
            <a:pPr lvl="5" rtl="0"/>
            <a:r>
              <a:rPr lang="ru-RU" dirty="0" smtClean="0"/>
              <a:t>Шестой</a:t>
            </a:r>
          </a:p>
          <a:p>
            <a:pPr lvl="6" rtl="0"/>
            <a:r>
              <a:rPr lang="ru-RU" dirty="0" smtClean="0"/>
              <a:t>Седьмой</a:t>
            </a:r>
          </a:p>
          <a:p>
            <a:pPr lvl="7" rtl="0"/>
            <a:r>
              <a:rPr lang="ru-RU" dirty="0" smtClean="0"/>
              <a:t>Восьмой</a:t>
            </a:r>
          </a:p>
          <a:p>
            <a:pPr lvl="8" rtl="0"/>
            <a:r>
              <a:rPr lang="ru-RU" dirty="0" smtClean="0"/>
              <a:t>Девятый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280160" y="6356350"/>
            <a:ext cx="197194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1"/>
                </a:solidFill>
              </a:defRPr>
            </a:lvl1pPr>
          </a:lstStyle>
          <a:p>
            <a:fld id="{38ABFFF7-E2BC-4B90-8333-1B79B63513B3}" type="datetime1">
              <a:rPr lang="ru-RU" smtClean="0"/>
              <a:pPr/>
              <a:t>31.10.2017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252107" y="6356350"/>
            <a:ext cx="568778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aseline="0">
                <a:solidFill>
                  <a:schemeClr val="tx1"/>
                </a:solidFill>
              </a:defRPr>
            </a:lvl1pPr>
          </a:lstStyle>
          <a:p>
            <a:pPr rtl="0"/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939894" y="6356350"/>
            <a:ext cx="196889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1"/>
                </a:solidFill>
              </a:defRPr>
            </a:lvl1pPr>
          </a:lstStyle>
          <a:p>
            <a:pPr rtl="0"/>
            <a:fld id="{BD266BE7-899D-4075-917F-DBDE33B6B692}" type="slidenum">
              <a:rPr lang="ru-RU" smtClean="0"/>
              <a:pPr rtl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71921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5000"/>
        </a:lnSpc>
        <a:spcBef>
          <a:spcPct val="0"/>
        </a:spcBef>
        <a:buNone/>
        <a:defRPr sz="30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500"/>
        </a:spcBef>
        <a:buFont typeface="Wingdings" panose="05000000000000000000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300"/>
        </a:spcBef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300"/>
        </a:spcBef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ts val="0"/>
        </a:spcBef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 rtlCol="0"/>
          <a:lstStyle/>
          <a:p>
            <a:pPr rtl="0"/>
            <a:r>
              <a:rPr lang="ru-RU" dirty="0" smtClean="0"/>
              <a:t>Поведенческий аудит безопасности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 rtlCol="0"/>
          <a:lstStyle/>
          <a:p>
            <a:pPr rtl="0"/>
            <a:r>
              <a:rPr lang="ru-RU" dirty="0" smtClean="0"/>
              <a:t>Что это?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32698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/>
            <a:r>
              <a:rPr lang="ru-RU" b="1" i="1" dirty="0" smtClean="0"/>
              <a:t>Почему не всегда работает?</a:t>
            </a:r>
            <a:endParaRPr lang="ru-RU" dirty="0"/>
          </a:p>
        </p:txBody>
      </p:sp>
      <p:sp>
        <p:nvSpPr>
          <p:cNvPr id="14" name="Объект 2"/>
          <p:cNvSpPr>
            <a:spLocks noGrp="1"/>
          </p:cNvSpPr>
          <p:nvPr>
            <p:ph idx="1"/>
          </p:nvPr>
        </p:nvSpPr>
        <p:spPr>
          <a:xfrm>
            <a:off x="273131" y="2095747"/>
            <a:ext cx="8265227" cy="3986213"/>
          </a:xfrm>
        </p:spPr>
        <p:txBody>
          <a:bodyPr rtlCol="0"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4400" b="1" i="1" dirty="0" smtClean="0"/>
              <a:t>Стереотип – наказать</a:t>
            </a:r>
          </a:p>
          <a:p>
            <a:pPr>
              <a:buNone/>
            </a:pPr>
            <a:endParaRPr lang="ru-RU" sz="4400" b="1" i="1" u="sng" dirty="0" smtClean="0"/>
          </a:p>
          <a:p>
            <a:pPr>
              <a:buFont typeface="Wingdings" pitchFamily="2" charset="2"/>
              <a:buChar char="ü"/>
            </a:pPr>
            <a:r>
              <a:rPr lang="ru-RU" sz="4400" b="1" i="1" dirty="0" smtClean="0"/>
              <a:t>Обычно это внешнее требование, а не внутренняя потребность</a:t>
            </a:r>
            <a:endParaRPr lang="ru-RU" sz="4400" b="1" i="1" dirty="0"/>
          </a:p>
        </p:txBody>
      </p:sp>
      <p:pic>
        <p:nvPicPr>
          <p:cNvPr id="36866" name="Picture 2" descr="http://mos.news/upload/resize_cache/iblock/941/300_0_1/94104db4a57cbcabdc80875ebebcdd8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50326" y="1855711"/>
            <a:ext cx="3241674" cy="2161116"/>
          </a:xfrm>
          <a:prstGeom prst="rect">
            <a:avLst/>
          </a:prstGeom>
          <a:noFill/>
        </p:spPr>
      </p:pic>
      <p:pic>
        <p:nvPicPr>
          <p:cNvPr id="36868" name="Picture 4" descr="http://www.wms.com.bd/wp-content/uploads/2013/12/OHSAS-18001-200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289631" y="4189248"/>
            <a:ext cx="1902369" cy="2668752"/>
          </a:xfrm>
          <a:prstGeom prst="rect">
            <a:avLst/>
          </a:prstGeom>
          <a:noFill/>
        </p:spPr>
      </p:pic>
      <p:pic>
        <p:nvPicPr>
          <p:cNvPr id="36870" name="Picture 6" descr="https://megafon-corp.nethouse.ru/static/img/0000/0001/3403/13403211.jqpurcn6vr.150x120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71351" y="4441372"/>
            <a:ext cx="2178092" cy="20559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lang="ru-RU" b="1" i="1" dirty="0" smtClean="0"/>
              <a:t>Аудит </a:t>
            </a:r>
            <a:endParaRPr lang="ru-RU" dirty="0"/>
          </a:p>
        </p:txBody>
      </p:sp>
      <p:sp>
        <p:nvSpPr>
          <p:cNvPr id="14" name="Объект 2"/>
          <p:cNvSpPr>
            <a:spLocks noGrp="1"/>
          </p:cNvSpPr>
          <p:nvPr>
            <p:ph idx="1"/>
          </p:nvPr>
        </p:nvSpPr>
        <p:spPr>
          <a:xfrm>
            <a:off x="0" y="2178874"/>
            <a:ext cx="3885606" cy="3986213"/>
          </a:xfrm>
        </p:spPr>
        <p:txBody>
          <a:bodyPr rtlCol="0">
            <a:normAutofit/>
          </a:bodyPr>
          <a:lstStyle/>
          <a:p>
            <a:pPr>
              <a:buNone/>
            </a:pPr>
            <a:r>
              <a:rPr lang="ru-RU" sz="4400" b="1" i="1" dirty="0" smtClean="0"/>
              <a:t>Аудит – от латинского  </a:t>
            </a:r>
            <a:r>
              <a:rPr lang="en-US" sz="4400" b="1" i="1" dirty="0" err="1" smtClean="0"/>
              <a:t>audi</a:t>
            </a:r>
            <a:r>
              <a:rPr lang="ru-RU" sz="4400" b="1" i="1" dirty="0" smtClean="0"/>
              <a:t>, т.е. </a:t>
            </a:r>
            <a:r>
              <a:rPr lang="ru-RU" sz="4400" b="1" i="1" u="sng" dirty="0" smtClean="0"/>
              <a:t>слушать!</a:t>
            </a:r>
            <a:endParaRPr lang="ru-RU" sz="4400" b="1" i="1" u="sng" dirty="0"/>
          </a:p>
        </p:txBody>
      </p:sp>
      <p:pic>
        <p:nvPicPr>
          <p:cNvPr id="19458" name="Picture 2" descr="http://dou155.ru/sites/default/files/field/image/govori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419224"/>
            <a:ext cx="7620000" cy="54387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ru-RU" dirty="0" smtClean="0"/>
              <a:t>Поведенческий аудит</a:t>
            </a:r>
            <a:endParaRPr lang="ru-RU" dirty="0"/>
          </a:p>
        </p:txBody>
      </p:sp>
      <p:sp>
        <p:nvSpPr>
          <p:cNvPr id="14" name="Объект 2"/>
          <p:cNvSpPr>
            <a:spLocks noGrp="1"/>
          </p:cNvSpPr>
          <p:nvPr>
            <p:ph idx="1"/>
          </p:nvPr>
        </p:nvSpPr>
        <p:spPr>
          <a:xfrm>
            <a:off x="7540831" y="2185059"/>
            <a:ext cx="4365488" cy="3113129"/>
          </a:xfrm>
        </p:spPr>
        <p:txBody>
          <a:bodyPr rtlCol="0">
            <a:normAutofit/>
          </a:bodyPr>
          <a:lstStyle/>
          <a:p>
            <a:pPr algn="ctr">
              <a:buNone/>
            </a:pPr>
            <a:r>
              <a:rPr lang="ru-RU" sz="2800" b="1" i="1" dirty="0" smtClean="0"/>
              <a:t>Т.е. человек, проводящий поведенческий аудит, должен уметь анализировать поведение и уметь слушать!</a:t>
            </a:r>
            <a:endParaRPr lang="ru-RU" sz="2800" b="1" i="1" dirty="0"/>
          </a:p>
        </p:txBody>
      </p:sp>
      <p:pic>
        <p:nvPicPr>
          <p:cNvPr id="17410" name="Picture 2" descr="https://ainteres.ru/wp-content/uploads/2017/03/secret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949268"/>
            <a:ext cx="7266214" cy="49087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13006795"/>
              </p:ext>
            </p:extLst>
          </p:nvPr>
        </p:nvGraphicFramePr>
        <p:xfrm>
          <a:off x="100379" y="333740"/>
          <a:ext cx="11698898" cy="62429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5417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ru-RU" dirty="0" smtClean="0"/>
              <a:t>Это НЕ аудитор!</a:t>
            </a:r>
            <a:endParaRPr lang="ru-RU" dirty="0"/>
          </a:p>
        </p:txBody>
      </p:sp>
      <p:pic>
        <p:nvPicPr>
          <p:cNvPr id="15362" name="Picture 2" descr="http://fb.ru/misc/i/gallery/15236/134788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05195" y="3440694"/>
            <a:ext cx="6086805" cy="3417306"/>
          </a:xfrm>
          <a:prstGeom prst="rect">
            <a:avLst/>
          </a:prstGeom>
          <a:noFill/>
        </p:spPr>
      </p:pic>
      <p:pic>
        <p:nvPicPr>
          <p:cNvPr id="15364" name="Picture 4" descr="https://vrachirf.ru/storage/a3/36/7c/84/b5/ea/10/bd/4ba4-bdd97f-55dc3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695243"/>
            <a:ext cx="5715000" cy="3629025"/>
          </a:xfrm>
          <a:prstGeom prst="rect">
            <a:avLst/>
          </a:prstGeom>
          <a:noFill/>
        </p:spPr>
      </p:pic>
      <p:pic>
        <p:nvPicPr>
          <p:cNvPr id="15366" name="Picture 6" descr="http://img.ereality.ru/qavat/iavat/watcher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98878" y="1903021"/>
            <a:ext cx="1428750" cy="142875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/>
            <a:r>
              <a:rPr lang="ru-RU" dirty="0" smtClean="0"/>
              <a:t>Основные принципы ПАБ</a:t>
            </a:r>
            <a:endParaRPr lang="ru-RU" dirty="0"/>
          </a:p>
        </p:txBody>
      </p:sp>
      <p:sp>
        <p:nvSpPr>
          <p:cNvPr id="14" name="Объект 2"/>
          <p:cNvSpPr>
            <a:spLocks noGrp="1"/>
          </p:cNvSpPr>
          <p:nvPr>
            <p:ph idx="1"/>
          </p:nvPr>
        </p:nvSpPr>
        <p:spPr>
          <a:xfrm>
            <a:off x="0" y="1858240"/>
            <a:ext cx="8395855" cy="3986213"/>
          </a:xfrm>
        </p:spPr>
        <p:txBody>
          <a:bodyPr rtlCol="0">
            <a:no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ru-RU" sz="3200" dirty="0" smtClean="0"/>
              <a:t>Человек должен быть готов выполнять функции аудитора</a:t>
            </a:r>
          </a:p>
          <a:p>
            <a:pPr algn="just">
              <a:buFont typeface="Wingdings" pitchFamily="2" charset="2"/>
              <a:buChar char="ü"/>
            </a:pPr>
            <a:r>
              <a:rPr lang="ru-RU" sz="3200" dirty="0" smtClean="0"/>
              <a:t>Человек должен пройти обучение навыкам </a:t>
            </a:r>
            <a:r>
              <a:rPr lang="ru-RU" sz="3200" dirty="0" err="1" smtClean="0"/>
              <a:t>конфликтологии</a:t>
            </a:r>
            <a:r>
              <a:rPr lang="ru-RU" sz="3200" dirty="0" smtClean="0"/>
              <a:t>, коммуникации, манипулирования</a:t>
            </a:r>
          </a:p>
          <a:p>
            <a:pPr algn="just">
              <a:buFont typeface="Wingdings" pitchFamily="2" charset="2"/>
              <a:buChar char="ü"/>
            </a:pPr>
            <a:r>
              <a:rPr lang="ru-RU" sz="3200" dirty="0" smtClean="0"/>
              <a:t>Человек не должен воспринимать себя инспектором Роструда или  Роспотребнадзора</a:t>
            </a:r>
          </a:p>
          <a:p>
            <a:pPr algn="just">
              <a:buNone/>
            </a:pP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     </a:t>
            </a:r>
            <a:endParaRPr lang="ru-RU" sz="3200" b="1" i="1" dirty="0"/>
          </a:p>
        </p:txBody>
      </p:sp>
      <p:pic>
        <p:nvPicPr>
          <p:cNvPr id="13314" name="Picture 2" descr="https://econet.ru/uploads/pictures/82946/content_1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609610" y="1837845"/>
            <a:ext cx="1932914" cy="1287805"/>
          </a:xfrm>
          <a:prstGeom prst="rect">
            <a:avLst/>
          </a:prstGeom>
          <a:noFill/>
        </p:spPr>
      </p:pic>
      <p:pic>
        <p:nvPicPr>
          <p:cNvPr id="13316" name="Picture 4" descr="http://voindao.ru/media/posts/2015/01/27/abb1e7963d584fddb2eedfc2b1df493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565352" y="3241961"/>
            <a:ext cx="2626648" cy="1553833"/>
          </a:xfrm>
          <a:prstGeom prst="rect">
            <a:avLst/>
          </a:prstGeom>
          <a:noFill/>
        </p:spPr>
      </p:pic>
      <p:pic>
        <p:nvPicPr>
          <p:cNvPr id="13318" name="Picture 6" descr="http://techconnection.ru/static/site/assets/img/related-services/1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417127" y="4738253"/>
            <a:ext cx="1779654" cy="194233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/>
            <a:r>
              <a:rPr lang="ru-RU" dirty="0" smtClean="0"/>
              <a:t>Методические рекомендации по процессу поведенческих аудитов безопасности (ПАБ) ОАО РЖД </a:t>
            </a:r>
            <a:br>
              <a:rPr lang="ru-RU" dirty="0" smtClean="0"/>
            </a:br>
            <a:r>
              <a:rPr lang="ru-RU" dirty="0" smtClean="0"/>
              <a:t>от 11.01.2011 г.</a:t>
            </a:r>
            <a:endParaRPr lang="ru-RU" dirty="0"/>
          </a:p>
        </p:txBody>
      </p:sp>
      <p:sp>
        <p:nvSpPr>
          <p:cNvPr id="14" name="Объект 2"/>
          <p:cNvSpPr>
            <a:spLocks noGrp="1"/>
          </p:cNvSpPr>
          <p:nvPr>
            <p:ph idx="1"/>
          </p:nvPr>
        </p:nvSpPr>
        <p:spPr>
          <a:xfrm>
            <a:off x="3796145" y="2149753"/>
            <a:ext cx="8395855" cy="2286344"/>
          </a:xfrm>
        </p:spPr>
        <p:txBody>
          <a:bodyPr rtlCol="0">
            <a:noAutofit/>
          </a:bodyPr>
          <a:lstStyle/>
          <a:p>
            <a:pPr algn="just">
              <a:buNone/>
            </a:pPr>
            <a:r>
              <a:rPr lang="ru-RU" sz="1600" b="1" dirty="0" smtClean="0"/>
              <a:t>П. 5 Обучение</a:t>
            </a:r>
          </a:p>
          <a:p>
            <a:pPr algn="just">
              <a:buNone/>
            </a:pPr>
            <a:r>
              <a:rPr lang="ru-RU" sz="1600" b="1" dirty="0"/>
              <a:t>Перед проведением ПАБ на рабочих участках руководителям всех уровней управления и специалистам необходимо пройти обучение методике проведения ПАБ, которая предусматривает освоение навыков наблюдения и общения. Руководство Компании должно обеспечить обучение этим навыкам всех руководителей и специалистов Компании. Полученные навыки должны периодически контролироваться. Обучение проводится специально подготовленными внутренними тренерами Компании («Типовое Временное Положение о региональных группах внутренних тренеров ОАО «РЖД»). </a:t>
            </a:r>
            <a:endParaRPr lang="ru-RU" sz="1600" b="1" dirty="0" smtClean="0"/>
          </a:p>
          <a:p>
            <a:pPr algn="just">
              <a:buNone/>
            </a:pPr>
            <a:r>
              <a:rPr lang="ru-RU" sz="1600" b="1" dirty="0" smtClean="0"/>
              <a:t/>
            </a:r>
            <a:br>
              <a:rPr lang="ru-RU" sz="1600" b="1" dirty="0" smtClean="0"/>
            </a:br>
            <a:r>
              <a:rPr lang="ru-RU" sz="1600" b="1" dirty="0" smtClean="0"/>
              <a:t>     </a:t>
            </a:r>
            <a:endParaRPr lang="ru-RU" sz="1600" b="1" i="1" dirty="0"/>
          </a:p>
        </p:txBody>
      </p:sp>
      <p:pic>
        <p:nvPicPr>
          <p:cNvPr id="4098" name="Picture 2" descr="http://positime.ru/wp-content/uploads/2015/02/biznes-centr-29-1-800x5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28456"/>
            <a:ext cx="3640123" cy="2435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s://www.trendingus.com/wp-content/uploads/2015/11/behavio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0" y="4757394"/>
            <a:ext cx="4000500" cy="2114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92122" y="4958311"/>
            <a:ext cx="700443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b="1" dirty="0"/>
              <a:t>П. 6.1.4</a:t>
            </a:r>
          </a:p>
          <a:p>
            <a:pPr algn="just">
              <a:buNone/>
            </a:pPr>
            <a:r>
              <a:rPr lang="ru-RU" b="1" dirty="0"/>
              <a:t>Поведенческий аудит должен концентрироваться на поведении людей, а не на проверке оборудования. </a:t>
            </a:r>
          </a:p>
        </p:txBody>
      </p:sp>
    </p:spTree>
    <p:extLst>
      <p:ext uri="{BB962C8B-B14F-4D97-AF65-F5344CB8AC3E}">
        <p14:creationId xmlns:p14="http://schemas.microsoft.com/office/powerpoint/2010/main" val="3551587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algn="ctr"/>
            <a:r>
              <a:rPr lang="ru-RU" dirty="0" smtClean="0"/>
              <a:t>Методические рекомендации по процессу поведенческих аудитов безопасности (ПАБ) ОАО РЖД </a:t>
            </a:r>
            <a:br>
              <a:rPr lang="ru-RU" dirty="0" smtClean="0"/>
            </a:br>
            <a:r>
              <a:rPr lang="ru-RU" dirty="0" smtClean="0"/>
              <a:t>от 11.01.2011 г.</a:t>
            </a:r>
            <a:endParaRPr lang="ru-RU" dirty="0"/>
          </a:p>
        </p:txBody>
      </p:sp>
      <p:sp>
        <p:nvSpPr>
          <p:cNvPr id="14" name="Объект 2"/>
          <p:cNvSpPr>
            <a:spLocks noGrp="1"/>
          </p:cNvSpPr>
          <p:nvPr>
            <p:ph idx="1"/>
          </p:nvPr>
        </p:nvSpPr>
        <p:spPr>
          <a:xfrm>
            <a:off x="0" y="1858240"/>
            <a:ext cx="8395855" cy="3986213"/>
          </a:xfrm>
        </p:spPr>
        <p:txBody>
          <a:bodyPr rtlCol="0">
            <a:noAutofit/>
          </a:bodyPr>
          <a:lstStyle/>
          <a:p>
            <a:pPr algn="just">
              <a:buNone/>
            </a:pPr>
            <a:r>
              <a:rPr lang="ru-RU" sz="1600" b="1" dirty="0" smtClean="0"/>
              <a:t>П. 6.1.4</a:t>
            </a:r>
          </a:p>
          <a:p>
            <a:pPr algn="just">
              <a:buNone/>
            </a:pPr>
            <a:r>
              <a:rPr lang="ru-RU" sz="1600" b="1" dirty="0"/>
              <a:t>Опасное поведение/действие работников свидетельствует о невнимательном отношении к безопасности и/или недостаточном обучении, а также: </a:t>
            </a:r>
            <a:endParaRPr lang="ru-RU" sz="1600" b="1" dirty="0" smtClean="0"/>
          </a:p>
          <a:p>
            <a:pPr algn="just">
              <a:buNone/>
            </a:pPr>
            <a:r>
              <a:rPr lang="ru-RU" sz="1600" b="1" dirty="0" smtClean="0"/>
              <a:t>СОЗДАЕТ </a:t>
            </a:r>
            <a:r>
              <a:rPr lang="ru-RU" sz="1600" b="1" dirty="0"/>
              <a:t>ВОЗМОЖНОСТЬ ПОЛУЧЕНИЯ ТРАВМЫ СОВЕРШАЮЩИМ ЕГО РАБОТНИКОМ И ДРУГИМИ РАБОТНИКАМИ; </a:t>
            </a:r>
            <a:endParaRPr lang="ru-RU" sz="1600" b="1" dirty="0" smtClean="0"/>
          </a:p>
          <a:p>
            <a:pPr algn="just">
              <a:buNone/>
            </a:pPr>
            <a:r>
              <a:rPr lang="ru-RU" sz="1600" b="1" dirty="0" smtClean="0"/>
              <a:t>МОЖЕТ </a:t>
            </a:r>
            <a:r>
              <a:rPr lang="ru-RU" sz="1600" b="1" dirty="0"/>
              <a:t>БЫТЬ НАРУШЕНИЕМ УСТАНОВЛЕННЫХ ПРАВИЛ/ИНСТРУКЦИЙ ПО ОХРАНЕ ТРУДА ИЛИ НЕПИСАНЫХ ПРАВИЛ ЗДРАВОГО СМЫСЛА; </a:t>
            </a:r>
            <a:endParaRPr lang="ru-RU" sz="1600" b="1" dirty="0" smtClean="0"/>
          </a:p>
          <a:p>
            <a:pPr algn="just">
              <a:buNone/>
            </a:pPr>
            <a:r>
              <a:rPr lang="ru-RU" sz="1600" b="1" dirty="0" smtClean="0"/>
              <a:t>НЕ </a:t>
            </a:r>
            <a:r>
              <a:rPr lang="ru-RU" sz="1600" b="1" dirty="0"/>
              <a:t>ОБЯЗАТЕЛЬНО ОТНОСИТСЯ ТОЛЬКО К ОПРЕДЕЛЕННОМУ ВЫПОЛНЯЕМОМУ ВИДУ РАБОТ</a:t>
            </a:r>
            <a:r>
              <a:rPr lang="ru-RU" sz="1600" b="1" dirty="0" smtClean="0"/>
              <a:t>;</a:t>
            </a:r>
          </a:p>
          <a:p>
            <a:pPr algn="just">
              <a:buNone/>
            </a:pPr>
            <a:r>
              <a:rPr lang="ru-RU" sz="1600" b="1" dirty="0" smtClean="0"/>
              <a:t> </a:t>
            </a:r>
            <a:r>
              <a:rPr lang="ru-RU" sz="1600" b="1" dirty="0"/>
              <a:t>МОЖЕТ БЫТЬ КАК ДЕЙСТВИЕМ, ТАК И БЕЗДЕЙСТВИЕМ РАБОТНИКА, ГРУППЫ РАБОТНИКОВ ИЛИ РУКОВОДИТЕЛЯ, КОТОРЫЕ МОГУТ ПРИВЕСТИ К ПРОИСШЕСТВИЮ ИЛИ НЕСЧАСТНОМУ СЛУЧАЮ, ЕСЛИ НЕ ИСПРАВЛЕНЫ ВОВРЕМЯ. </a:t>
            </a:r>
            <a:r>
              <a:rPr lang="ru-RU" sz="1600" b="1" dirty="0" smtClean="0"/>
              <a:t>  </a:t>
            </a:r>
            <a:endParaRPr lang="ru-RU" sz="1600" b="1" i="1" dirty="0"/>
          </a:p>
        </p:txBody>
      </p:sp>
      <p:pic>
        <p:nvPicPr>
          <p:cNvPr id="5122" name="Picture 2" descr="http://storage.surfingbird.ru/l/13/11/18/22/r2_www.catsmob.com_cm_20120613_01040_001_74119a1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5855" y="1858240"/>
            <a:ext cx="3135923" cy="235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specocenka.org/wp-content/plugins/wp-o-matic/cache/ae8e94496a_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3345" y="4511509"/>
            <a:ext cx="3128655" cy="2346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191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2"/>
          <p:cNvSpPr>
            <a:spLocks noGrp="1"/>
          </p:cNvSpPr>
          <p:nvPr>
            <p:ph idx="1"/>
          </p:nvPr>
        </p:nvSpPr>
        <p:spPr>
          <a:xfrm>
            <a:off x="3835731" y="1733798"/>
            <a:ext cx="7868709" cy="3600017"/>
          </a:xfrm>
        </p:spPr>
        <p:txBody>
          <a:bodyPr rtlCol="0">
            <a:noAutofit/>
          </a:bodyPr>
          <a:lstStyle/>
          <a:p>
            <a:pPr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000" dirty="0" smtClean="0"/>
              <a:t>Основная цель ПАБ – </a:t>
            </a:r>
          </a:p>
          <a:p>
            <a:pPr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000" b="1" i="1" dirty="0" smtClean="0"/>
              <a:t>выявление  </a:t>
            </a:r>
            <a:r>
              <a:rPr lang="ru-RU" sz="4000" b="1" i="1" u="sng" dirty="0" smtClean="0">
                <a:solidFill>
                  <a:srgbClr val="C00000"/>
                </a:solidFill>
              </a:rPr>
              <a:t>КОРНЕВОЙ ПРИЧИНЫ </a:t>
            </a:r>
            <a:r>
              <a:rPr lang="ru-RU" sz="4000" b="1" i="1" dirty="0" smtClean="0"/>
              <a:t>небезопасного поведения работников,</a:t>
            </a:r>
          </a:p>
          <a:p>
            <a:pPr algn="r">
              <a:lnSpc>
                <a:spcPct val="120000"/>
              </a:lnSpc>
              <a:spcBef>
                <a:spcPts val="0"/>
              </a:spcBef>
              <a:buNone/>
            </a:pPr>
            <a:r>
              <a:rPr lang="ru-RU" sz="4000" b="1" i="1" dirty="0" smtClean="0"/>
              <a:t>а не наказание, и даже не поощрение</a:t>
            </a:r>
            <a:endParaRPr lang="ru-RU" sz="4000" b="1" i="1" dirty="0"/>
          </a:p>
        </p:txBody>
      </p:sp>
      <p:pic>
        <p:nvPicPr>
          <p:cNvPr id="11266" name="Picture 2" descr="https://thumbs.dreamstime.com/z/root-cause-analysis-chart-keywords-icons-534602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258616"/>
            <a:ext cx="4281060" cy="35993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/>
        </p:nvGraphicFramePr>
        <p:xfrm>
          <a:off x="589085" y="395654"/>
          <a:ext cx="11254153" cy="618099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94970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9994145"/>
              </p:ext>
            </p:extLst>
          </p:nvPr>
        </p:nvGraphicFramePr>
        <p:xfrm>
          <a:off x="334109" y="288314"/>
          <a:ext cx="11342076" cy="619161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926329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algn="ctr" rtl="0"/>
            <a:r>
              <a:rPr lang="ru-RU" dirty="0" smtClean="0"/>
              <a:t>Ступенчатый контроль и ПАБ</a:t>
            </a:r>
            <a:endParaRPr lang="ru-RU" dirty="0"/>
          </a:p>
        </p:txBody>
      </p:sp>
      <p:sp>
        <p:nvSpPr>
          <p:cNvPr id="14" name="Объект 2"/>
          <p:cNvSpPr>
            <a:spLocks noGrp="1"/>
          </p:cNvSpPr>
          <p:nvPr>
            <p:ph idx="1"/>
          </p:nvPr>
        </p:nvSpPr>
        <p:spPr>
          <a:xfrm>
            <a:off x="6056416" y="2291938"/>
            <a:ext cx="6135584" cy="3065627"/>
          </a:xfrm>
        </p:spPr>
        <p:txBody>
          <a:bodyPr rtlCol="0"/>
          <a:lstStyle/>
          <a:p>
            <a:pPr algn="ctr">
              <a:buNone/>
            </a:pPr>
            <a:r>
              <a:rPr lang="ru-RU" b="1" i="1" dirty="0" smtClean="0"/>
              <a:t>ПАБ – выделенный из привычного ступенчатого производственного контроля «человеческий фактор», преподносимый отдельно от остальных факторов производственного процесса.</a:t>
            </a:r>
          </a:p>
          <a:p>
            <a:pPr algn="ctr">
              <a:buNone/>
            </a:pPr>
            <a:r>
              <a:rPr lang="ru-RU" b="1" i="1" dirty="0" smtClean="0"/>
              <a:t>ПАБ наиболее эффективен как подготовительный этап проведения третьей и выше ступеней контроля.</a:t>
            </a:r>
            <a:endParaRPr lang="ru-RU" b="1" i="1" dirty="0"/>
          </a:p>
        </p:txBody>
      </p:sp>
      <p:pic>
        <p:nvPicPr>
          <p:cNvPr id="9218" name="Picture 2" descr="http://beltrud.ru/wp-content/uploads/2016/12/Treh-stupenchatiy-kontrol-po-ohrane-truda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924299"/>
            <a:ext cx="5857875" cy="2933701"/>
          </a:xfrm>
          <a:prstGeom prst="rect">
            <a:avLst/>
          </a:prstGeom>
          <a:noFill/>
        </p:spPr>
      </p:pic>
      <p:pic>
        <p:nvPicPr>
          <p:cNvPr id="9220" name="Picture 4" descr="https://avon50.ru/wp-content/uploads/2017/03/Man-With-Question-01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318695" y="0"/>
            <a:ext cx="3919598" cy="39195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2"/>
          <p:cNvSpPr>
            <a:spLocks noGrp="1"/>
          </p:cNvSpPr>
          <p:nvPr>
            <p:ph idx="1"/>
          </p:nvPr>
        </p:nvSpPr>
        <p:spPr>
          <a:xfrm>
            <a:off x="123093" y="2327107"/>
            <a:ext cx="8510953" cy="3065627"/>
          </a:xfrm>
        </p:spPr>
        <p:txBody>
          <a:bodyPr rtlCol="0">
            <a:normAutofit fontScale="92500"/>
          </a:bodyPr>
          <a:lstStyle/>
          <a:p>
            <a:pPr algn="ctr">
              <a:buNone/>
            </a:pPr>
            <a:r>
              <a:rPr lang="ru-RU" b="1" i="1" dirty="0" smtClean="0"/>
              <a:t>Постановление Исполкома ФНПР от 26 сентября 2007 года № 4-6 «О Методических рекомендациях по организации наблюдения (контроля) за состоянием условий труда на рабочих местах уполномоченными (доверенными) лицами профессиональных союзов»</a:t>
            </a:r>
          </a:p>
          <a:p>
            <a:pPr algn="ctr">
              <a:buNone/>
            </a:pPr>
            <a:endParaRPr lang="ru-RU" b="1" i="1" dirty="0"/>
          </a:p>
          <a:p>
            <a:pPr algn="just">
              <a:buNone/>
            </a:pPr>
            <a:r>
              <a:rPr lang="ru-RU" b="1" i="1" dirty="0" smtClean="0"/>
              <a:t>П. 1.2. Наблюдение может являться составной частью трехступенчатого контроля за состоянием условий и охраны труда на рабочем месте </a:t>
            </a:r>
            <a:endParaRPr lang="ru-RU" b="1" i="1" dirty="0"/>
          </a:p>
        </p:txBody>
      </p:sp>
      <p:pic>
        <p:nvPicPr>
          <p:cNvPr id="2050" name="Picture 2" descr="http://ivanovo.ac.ru/upload/iblock/411/profsoyuz-zashita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4046" y="1848554"/>
            <a:ext cx="3541835" cy="500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280160" y="466343"/>
            <a:ext cx="9628632" cy="1362113"/>
          </a:xfrm>
        </p:spPr>
        <p:txBody>
          <a:bodyPr rtlCol="0"/>
          <a:lstStyle/>
          <a:p>
            <a:pPr algn="ctr" rtl="0"/>
            <a:r>
              <a:rPr lang="ru-RU" dirty="0" smtClean="0"/>
              <a:t>Ступенчатый контроль и ПАБ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951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25987079"/>
              </p:ext>
            </p:extLst>
          </p:nvPr>
        </p:nvGraphicFramePr>
        <p:xfrm>
          <a:off x="-641837" y="0"/>
          <a:ext cx="12833838" cy="6858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84587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2"/>
          <p:cNvSpPr>
            <a:spLocks noGrp="1"/>
          </p:cNvSpPr>
          <p:nvPr>
            <p:ph idx="1"/>
          </p:nvPr>
        </p:nvSpPr>
        <p:spPr>
          <a:xfrm>
            <a:off x="-1" y="1855302"/>
            <a:ext cx="8141677" cy="808767"/>
          </a:xfrm>
        </p:spPr>
        <p:txBody>
          <a:bodyPr rtlCol="0">
            <a:noAutofit/>
          </a:bodyPr>
          <a:lstStyle/>
          <a:p>
            <a:pPr algn="ctr">
              <a:buNone/>
            </a:pPr>
            <a:r>
              <a:rPr lang="ru-RU" sz="3200" b="1" i="1" dirty="0" smtClean="0"/>
              <a:t>Нужен ли ПАБ среднему и малому бизнесу?</a:t>
            </a:r>
          </a:p>
        </p:txBody>
      </p:sp>
      <p:pic>
        <p:nvPicPr>
          <p:cNvPr id="1026" name="Picture 2" descr="https://i.kapital.kz/c/56adcc6b38f59f315664698da95e2d5a/n/1280/960/7/d/f/c/5/d7236acfa65b4d762292434948c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014" y="2512401"/>
            <a:ext cx="3859823" cy="28948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ttps://kazanfirst.ru/wp-content/uploads/2017/04/photo_16_v011-1024x57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0433" y="4365244"/>
            <a:ext cx="4431567" cy="249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4994031" y="2737485"/>
            <a:ext cx="6616211" cy="176417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ru-RU" sz="3200" b="1" i="1" dirty="0" smtClean="0"/>
              <a:t>Нужен ли ПАБ организациям, не осуществляющим опасное производство?</a:t>
            </a:r>
            <a:endParaRPr lang="ru-RU" sz="3200" b="1" i="1" dirty="0"/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>
          <a:xfrm>
            <a:off x="1280160" y="466343"/>
            <a:ext cx="9628632" cy="1362113"/>
          </a:xfrm>
        </p:spPr>
        <p:txBody>
          <a:bodyPr rtlCol="0"/>
          <a:lstStyle/>
          <a:p>
            <a:pPr algn="ctr" rtl="0"/>
            <a:r>
              <a:rPr lang="ru-RU" dirty="0" smtClean="0"/>
              <a:t>Всем ли нужен ПАБ?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40355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Объект 2"/>
          <p:cNvSpPr txBox="1">
            <a:spLocks/>
          </p:cNvSpPr>
          <p:nvPr/>
        </p:nvSpPr>
        <p:spPr>
          <a:xfrm>
            <a:off x="5996353" y="2113231"/>
            <a:ext cx="5666643" cy="4507377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1500"/>
              </a:spcBef>
              <a:buFont typeface="Wingdings" panose="05000000000000000000" pitchFamily="2" charset="2"/>
              <a:buChar char="§"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Wingdings" panose="05000000000000000000" pitchFamily="2" charset="2"/>
              <a:buChar char="§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Wingdings" panose="05000000000000000000" pitchFamily="2" charset="2"/>
              <a:buChar char="§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Wingdings" panose="05000000000000000000" pitchFamily="2" charset="2"/>
              <a:buNone/>
            </a:pPr>
            <a:r>
              <a:rPr lang="ru-RU" sz="2800" b="1" i="1" dirty="0" smtClean="0">
                <a:latin typeface="+mj-lt"/>
              </a:rPr>
              <a:t>Программа «Поведенческий аудит безопасности» </a:t>
            </a:r>
          </a:p>
          <a:p>
            <a:pPr lvl="0" algn="ctr">
              <a:buNone/>
            </a:pPr>
            <a:r>
              <a:rPr lang="ru-RU" sz="2800" b="1" i="1" dirty="0" smtClean="0">
                <a:latin typeface="+mj-lt"/>
              </a:rPr>
              <a:t>Муниципального бюджетного дошкольного образовательного учреждения «Детский сад «Солнышко» </a:t>
            </a:r>
          </a:p>
          <a:p>
            <a:pPr lvl="0" algn="ctr">
              <a:buNone/>
            </a:pPr>
            <a:r>
              <a:rPr lang="ru-RU" altLang="ru-RU" sz="2800" b="1" dirty="0" smtClean="0">
                <a:solidFill>
                  <a:srgbClr val="333333"/>
                </a:solidFill>
                <a:latin typeface="+mj-lt"/>
                <a:cs typeface="Arial" panose="020B0604020202020204" pitchFamily="34" charset="0"/>
              </a:rPr>
              <a:t>посёлок </a:t>
            </a:r>
            <a:r>
              <a:rPr lang="ru-RU" altLang="ru-RU" sz="2800" b="1" dirty="0" err="1" smtClean="0">
                <a:solidFill>
                  <a:srgbClr val="333333"/>
                </a:solidFill>
                <a:latin typeface="+mj-lt"/>
                <a:cs typeface="Arial" panose="020B0604020202020204" pitchFamily="34" charset="0"/>
              </a:rPr>
              <a:t>Ханымей</a:t>
            </a:r>
            <a:r>
              <a:rPr lang="ru-RU" altLang="ru-RU" sz="2800" b="1" dirty="0">
                <a:solidFill>
                  <a:srgbClr val="333333"/>
                </a:solidFill>
                <a:latin typeface="+mj-lt"/>
                <a:cs typeface="Arial" panose="020B0604020202020204" pitchFamily="34" charset="0"/>
              </a:rPr>
              <a:t> </a:t>
            </a:r>
            <a:r>
              <a:rPr lang="ru-RU" altLang="ru-RU" sz="2800" b="1" dirty="0" err="1" smtClean="0">
                <a:solidFill>
                  <a:srgbClr val="333333"/>
                </a:solidFill>
                <a:latin typeface="+mj-lt"/>
                <a:cs typeface="Arial" panose="020B0604020202020204" pitchFamily="34" charset="0"/>
              </a:rPr>
              <a:t>Пуровского</a:t>
            </a:r>
            <a:r>
              <a:rPr lang="ru-RU" altLang="ru-RU" sz="2800" b="1" dirty="0" smtClean="0">
                <a:solidFill>
                  <a:srgbClr val="333333"/>
                </a:solidFill>
                <a:latin typeface="+mj-lt"/>
                <a:cs typeface="Arial" panose="020B0604020202020204" pitchFamily="34" charset="0"/>
              </a:rPr>
              <a:t> района </a:t>
            </a:r>
            <a:r>
              <a:rPr lang="ru-RU" altLang="ru-RU" sz="2800" b="1" dirty="0">
                <a:solidFill>
                  <a:srgbClr val="333333"/>
                </a:solidFill>
                <a:latin typeface="+mj-lt"/>
                <a:cs typeface="Arial" panose="020B0604020202020204" pitchFamily="34" charset="0"/>
              </a:rPr>
              <a:t>Ямало-Ненецкого автономного округа</a:t>
            </a:r>
            <a:r>
              <a:rPr lang="ru-RU" altLang="ru-RU" sz="2800" b="1" dirty="0">
                <a:latin typeface="+mj-lt"/>
              </a:rPr>
              <a:t> </a:t>
            </a:r>
          </a:p>
          <a:p>
            <a:pPr algn="ctr">
              <a:buFont typeface="Wingdings" panose="05000000000000000000" pitchFamily="2" charset="2"/>
              <a:buNone/>
            </a:pPr>
            <a:endParaRPr lang="ru-RU" sz="2800" b="1" i="1" dirty="0">
              <a:latin typeface="+mj-lt"/>
            </a:endParaRPr>
          </a:p>
        </p:txBody>
      </p:sp>
      <p:pic>
        <p:nvPicPr>
          <p:cNvPr id="3077" name="Picture 5" descr="http://ugranow.ru/wp-content/uploads/2015/12/large_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976" y="3004806"/>
            <a:ext cx="5996354" cy="3615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Прямоугольник 9"/>
          <p:cNvSpPr/>
          <p:nvPr/>
        </p:nvSpPr>
        <p:spPr>
          <a:xfrm>
            <a:off x="254976" y="734089"/>
            <a:ext cx="114080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solidFill>
                  <a:schemeClr val="bg2"/>
                </a:solidFill>
              </a:rPr>
              <a:t>http://sunny-han.ucoz.ru/_tbkp/OT/programma_povedencheskij_audit_bezopasnosti_truda_.pdf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1169378" y="2103745"/>
            <a:ext cx="26992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31 марта 2017 года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56344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71500" y="5432450"/>
            <a:ext cx="1003202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Продолжительность </a:t>
            </a:r>
            <a:r>
              <a:rPr lang="ru-RU" b="1" dirty="0"/>
              <a:t>аудита должна быть примерно 30-40 минут, в </a:t>
            </a:r>
            <a:r>
              <a:rPr lang="ru-RU" b="1" dirty="0" smtClean="0"/>
              <a:t>зависимости </a:t>
            </a:r>
            <a:r>
              <a:rPr lang="ru-RU" b="1" dirty="0"/>
              <a:t>от характера выполняемых работ, количества работников на </a:t>
            </a:r>
            <a:r>
              <a:rPr lang="ru-RU" b="1" dirty="0" smtClean="0"/>
              <a:t>рабочем </a:t>
            </a:r>
            <a:r>
              <a:rPr lang="ru-RU" b="1" dirty="0"/>
              <a:t>месте. </a:t>
            </a:r>
          </a:p>
        </p:txBody>
      </p:sp>
      <p:sp>
        <p:nvSpPr>
          <p:cNvPr id="10" name="Объект 2"/>
          <p:cNvSpPr>
            <a:spLocks noGrp="1"/>
          </p:cNvSpPr>
          <p:nvPr>
            <p:ph idx="1"/>
          </p:nvPr>
        </p:nvSpPr>
        <p:spPr>
          <a:xfrm>
            <a:off x="131885" y="747472"/>
            <a:ext cx="11684976" cy="808767"/>
          </a:xfrm>
        </p:spPr>
        <p:txBody>
          <a:bodyPr rtlCol="0">
            <a:noAutofit/>
          </a:bodyPr>
          <a:lstStyle/>
          <a:p>
            <a:pPr marL="0" indent="0" algn="ctr">
              <a:buNone/>
            </a:pPr>
            <a:r>
              <a:rPr lang="ru-RU" sz="3200" b="1" dirty="0">
                <a:solidFill>
                  <a:schemeClr val="bg2"/>
                </a:solidFill>
              </a:rPr>
              <a:t>Рекомендуемые требования по частоте аудиторских посещений и участию в них 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8824323"/>
              </p:ext>
            </p:extLst>
          </p:nvPr>
        </p:nvGraphicFramePr>
        <p:xfrm>
          <a:off x="814998" y="1947007"/>
          <a:ext cx="10087463" cy="3195955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7071701">
                  <a:extLst>
                    <a:ext uri="{9D8B030D-6E8A-4147-A177-3AD203B41FA5}">
                      <a16:colId xmlns="" xmlns:a16="http://schemas.microsoft.com/office/drawing/2014/main" val="3974391870"/>
                    </a:ext>
                  </a:extLst>
                </a:gridCol>
                <a:gridCol w="3015762">
                  <a:extLst>
                    <a:ext uri="{9D8B030D-6E8A-4147-A177-3AD203B41FA5}">
                      <a16:colId xmlns="" xmlns:a16="http://schemas.microsoft.com/office/drawing/2014/main" val="815236688"/>
                    </a:ext>
                  </a:extLst>
                </a:gridCol>
              </a:tblGrid>
              <a:tr h="3750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Пищеблок, прачечная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1 раз в месяц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661072220"/>
                  </a:ext>
                </a:extLst>
              </a:tr>
              <a:tr h="7674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Группы, приемные, спальные, моечные, музыкаль- ный зал, спортивный зал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1 раз в квартал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805211132"/>
                  </a:ext>
                </a:extLst>
              </a:tr>
              <a:tr h="3750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Кабинеты, склады, территория 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1 раз в полугодие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2004315214"/>
                  </a:ext>
                </a:extLst>
              </a:tr>
              <a:tr h="76748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Заведующий, заместители заведующего по АХР, ВМР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1 раз в квартал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3580670820"/>
                  </a:ext>
                </a:extLst>
              </a:tr>
              <a:tr h="37506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>
                          <a:effectLst/>
                        </a:rPr>
                        <a:t>Комиссия по ОТ 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1 раз в месяц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="" xmlns:a16="http://schemas.microsoft.com/office/drawing/2014/main" val="40974842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32402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f03462902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_10525619_TF03462902_TF03462902.potx" id="{BAC63EC1-72D2-48C1-B41B-534A4895C3B1}" vid="{6FF2C71A-6631-4AB1-81A9-F18F0A42702E}"/>
    </a:ext>
  </a:extLst>
</a:theme>
</file>

<file path=ppt/theme/theme2.xml><?xml version="1.0" encoding="utf-8"?>
<a:theme xmlns:a="http://schemas.openxmlformats.org/drawingml/2006/main" name="Тема Offic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Education">
      <a:dk1>
        <a:srgbClr val="3C4743"/>
      </a:dk1>
      <a:lt1>
        <a:srgbClr val="E5E6DA"/>
      </a:lt1>
      <a:dk2>
        <a:srgbClr val="000000"/>
      </a:dk2>
      <a:lt2>
        <a:srgbClr val="FFFFFF"/>
      </a:lt2>
      <a:accent1>
        <a:srgbClr val="DDC237"/>
      </a:accent1>
      <a:accent2>
        <a:srgbClr val="94A43E"/>
      </a:accent2>
      <a:accent3>
        <a:srgbClr val="6488A3"/>
      </a:accent3>
      <a:accent4>
        <a:srgbClr val="926E8F"/>
      </a:accent4>
      <a:accent5>
        <a:srgbClr val="96A1AA"/>
      </a:accent5>
      <a:accent6>
        <a:srgbClr val="A99E8A"/>
      </a:accent6>
      <a:hlink>
        <a:srgbClr val="6488A3"/>
      </a:hlink>
      <a:folHlink>
        <a:srgbClr val="926E8F"/>
      </a:folHlink>
    </a:clrScheme>
    <a:fontScheme name="Calibri">
      <a:maj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tf03462902</Template>
  <TotalTime>186</TotalTime>
  <Words>592</Words>
  <Application>Microsoft Office PowerPoint</Application>
  <PresentationFormat>Произвольный</PresentationFormat>
  <Paragraphs>77</Paragraphs>
  <Slides>18</Slides>
  <Notes>14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tf03462902</vt:lpstr>
      <vt:lpstr>Поведенческий аудит безопасности</vt:lpstr>
      <vt:lpstr>Почему не всегда работает?</vt:lpstr>
      <vt:lpstr>Аудит </vt:lpstr>
      <vt:lpstr>Поведенческий аудит</vt:lpstr>
      <vt:lpstr>Презентация PowerPoint</vt:lpstr>
      <vt:lpstr>Это НЕ аудитор!</vt:lpstr>
      <vt:lpstr>Основные принципы ПАБ</vt:lpstr>
      <vt:lpstr>Методические рекомендации по процессу поведенческих аудитов безопасности (ПАБ) ОАО РЖД  от 11.01.2011 г.</vt:lpstr>
      <vt:lpstr>Методические рекомендации по процессу поведенческих аудитов безопасности (ПАБ) ОАО РЖД  от 11.01.2011 г.</vt:lpstr>
      <vt:lpstr>Презентация PowerPoint</vt:lpstr>
      <vt:lpstr>Презентация PowerPoint</vt:lpstr>
      <vt:lpstr>Презентация PowerPoint</vt:lpstr>
      <vt:lpstr>Ступенчатый контроль и ПАБ</vt:lpstr>
      <vt:lpstr>Ступенчатый контроль и ПАБ</vt:lpstr>
      <vt:lpstr>Презентация PowerPoint</vt:lpstr>
      <vt:lpstr>Всем ли нужен ПАБ?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Поведенческий аудит безопасности</dc:title>
  <dc:creator>kuznetcova</dc:creator>
  <cp:lastModifiedBy>Денисова Татьяна Николаевна</cp:lastModifiedBy>
  <cp:revision>21</cp:revision>
  <dcterms:created xsi:type="dcterms:W3CDTF">2017-10-25T12:09:54Z</dcterms:created>
  <dcterms:modified xsi:type="dcterms:W3CDTF">2017-10-31T02:56:32Z</dcterms:modified>
</cp:coreProperties>
</file>