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  <p:sldMasterId id="2147483673" r:id="rId3"/>
  </p:sldMasterIdLst>
  <p:notesMasterIdLst>
    <p:notesMasterId r:id="rId23"/>
  </p:notesMasterIdLst>
  <p:sldIdLst>
    <p:sldId id="1199" r:id="rId4"/>
    <p:sldId id="2080" r:id="rId5"/>
    <p:sldId id="1462" r:id="rId6"/>
    <p:sldId id="1463" r:id="rId7"/>
    <p:sldId id="2082" r:id="rId8"/>
    <p:sldId id="2083" r:id="rId9"/>
    <p:sldId id="2084" r:id="rId10"/>
    <p:sldId id="2085" r:id="rId11"/>
    <p:sldId id="2086" r:id="rId12"/>
    <p:sldId id="1464" r:id="rId13"/>
    <p:sldId id="1165" r:id="rId14"/>
    <p:sldId id="1465" r:id="rId15"/>
    <p:sldId id="1456" r:id="rId16"/>
    <p:sldId id="1466" r:id="rId17"/>
    <p:sldId id="1468" r:id="rId18"/>
    <p:sldId id="1467" r:id="rId19"/>
    <p:sldId id="1471" r:id="rId20"/>
    <p:sldId id="1472" r:id="rId21"/>
    <p:sldId id="1613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453BB0-356A-4CCE-AE14-EBFE9E97E0D8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C895E-E472-49D7-8EA8-7C35284860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304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FDE6AB-3C9D-418A-9581-3C05A7B0136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99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Same Side Corner Rectangle 2"/>
          <p:cNvSpPr/>
          <p:nvPr userDrawn="1"/>
        </p:nvSpPr>
        <p:spPr>
          <a:xfrm rot="5400000">
            <a:off x="2152609" y="1117791"/>
            <a:ext cx="2462856" cy="6768075"/>
          </a:xfrm>
          <a:prstGeom prst="round2Same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623392" y="5060583"/>
            <a:ext cx="5760640" cy="384043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60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89F8A4B7-E6C8-4208-8AC6-ED1D61D10B7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3392" y="3621021"/>
            <a:ext cx="5760640" cy="1440160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FREE</a:t>
            </a:r>
          </a:p>
          <a:p>
            <a:pPr lvl="0"/>
            <a:r>
              <a:rPr lang="en-US" altLang="ko-KR" dirty="0"/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2202950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2668876" y="4543638"/>
            <a:ext cx="6864085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Thank you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668876" y="5253203"/>
            <a:ext cx="686408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73025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4F0D44-20EC-4693-9AAA-2F57F6FA2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EA3705-E697-4656-978A-B2C6EAE77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34ACA0-41A0-49A8-BD97-6AF755DC0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B03E-3D16-4EAE-A9D1-231287829A2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92A57C-69D6-44A5-9663-E1C931AFA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CB7706-EFF7-45A2-90A7-833A881F7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970A-D693-4483-81D3-801177105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9937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867" baseline="0">
                <a:latin typeface="Arial" pitchFamily="34" charset="0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3" name="Text Placeholder 9"/>
          <p:cNvSpPr txBox="1">
            <a:spLocks/>
          </p:cNvSpPr>
          <p:nvPr userDrawn="1"/>
        </p:nvSpPr>
        <p:spPr>
          <a:xfrm>
            <a:off x="5327915" y="4389107"/>
            <a:ext cx="6864085" cy="768085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b="0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SECTION BREAK</a:t>
            </a:r>
          </a:p>
        </p:txBody>
      </p:sp>
      <p:sp>
        <p:nvSpPr>
          <p:cNvPr id="4" name="Text Placeholder 9"/>
          <p:cNvSpPr txBox="1">
            <a:spLocks/>
          </p:cNvSpPr>
          <p:nvPr userDrawn="1"/>
        </p:nvSpPr>
        <p:spPr>
          <a:xfrm>
            <a:off x="5327915" y="5157192"/>
            <a:ext cx="6864085" cy="384043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137788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720000" y="3427942"/>
            <a:ext cx="10752000" cy="9611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20000" y="1556723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096000" y="4389107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7664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40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5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6618000"/>
            <a:ext cx="12192000" cy="2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5" name="Rectangle 4"/>
          <p:cNvSpPr/>
          <p:nvPr userDrawn="1"/>
        </p:nvSpPr>
        <p:spPr>
          <a:xfrm>
            <a:off x="0" y="0"/>
            <a:ext cx="12192000" cy="9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532311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738665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81180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60261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5360" y="0"/>
            <a:ext cx="1185664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1172765"/>
            <a:ext cx="12192000" cy="1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057437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2E541B56-E562-45F7-AF65-DC212716E3B3}"/>
              </a:ext>
            </a:extLst>
          </p:cNvPr>
          <p:cNvSpPr/>
          <p:nvPr userDrawn="1"/>
        </p:nvSpPr>
        <p:spPr>
          <a:xfrm>
            <a:off x="0" y="863125"/>
            <a:ext cx="6546079" cy="513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id="{1D487A8B-D75C-45FC-8BC1-0D4AF5ACE0C7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6096000" y="2959216"/>
            <a:ext cx="6096000" cy="27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48590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127754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738665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53354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5360" y="0"/>
            <a:ext cx="1185664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1172765"/>
            <a:ext cx="12192000" cy="1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0448003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4581128"/>
            <a:ext cx="12192000" cy="22768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7" name="Rectangle 6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8" name="Isosceles Triangle 7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009517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40000" anchor="t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462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67680" y="202116"/>
            <a:ext cx="11856640" cy="645376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90824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74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736247" y="1706997"/>
            <a:ext cx="2592000" cy="292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  <p:sp>
        <p:nvSpPr>
          <p:cNvPr id="18" name="Rectangle 17"/>
          <p:cNvSpPr/>
          <p:nvPr userDrawn="1"/>
        </p:nvSpPr>
        <p:spPr>
          <a:xfrm>
            <a:off x="3442847" y="1706997"/>
            <a:ext cx="2592000" cy="292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0" name="Rectangle 19"/>
          <p:cNvSpPr/>
          <p:nvPr userDrawn="1"/>
        </p:nvSpPr>
        <p:spPr>
          <a:xfrm>
            <a:off x="6149447" y="1706997"/>
            <a:ext cx="2592000" cy="292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8856045" y="1706997"/>
            <a:ext cx="2592000" cy="292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5" name="그림 개체 틀 24">
            <a:extLst>
              <a:ext uri="{FF2B5EF4-FFF2-40B4-BE49-F238E27FC236}">
                <a16:creationId xmlns:a16="http://schemas.microsoft.com/office/drawing/2014/main" id="{BB44E593-372B-413A-8040-FDB1E70931B5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8998204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6" name="그림 개체 틀 25">
            <a:extLst>
              <a:ext uri="{FF2B5EF4-FFF2-40B4-BE49-F238E27FC236}">
                <a16:creationId xmlns:a16="http://schemas.microsoft.com/office/drawing/2014/main" id="{1D2964A4-4427-44D0-BD50-F1BFC9524811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291032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7" name="그림 개체 틀 26">
            <a:extLst>
              <a:ext uri="{FF2B5EF4-FFF2-40B4-BE49-F238E27FC236}">
                <a16:creationId xmlns:a16="http://schemas.microsoft.com/office/drawing/2014/main" id="{57B5A4E7-0D2A-4557-B263-5CA93A4351A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583860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8" name="그림 개체 틀 27">
            <a:extLst>
              <a:ext uri="{FF2B5EF4-FFF2-40B4-BE49-F238E27FC236}">
                <a16:creationId xmlns:a16="http://schemas.microsoft.com/office/drawing/2014/main" id="{B132F25B-77D1-4C5A-B77A-647542047EAB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876688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922873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  <p:sp>
        <p:nvSpPr>
          <p:cNvPr id="12" name="Rectangle 11"/>
          <p:cNvSpPr/>
          <p:nvPr userDrawn="1"/>
        </p:nvSpPr>
        <p:spPr>
          <a:xfrm>
            <a:off x="703908" y="1664857"/>
            <a:ext cx="1344000" cy="13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047908" y="1664857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720043" y="3634284"/>
            <a:ext cx="1344000" cy="134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2064043" y="3634284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6271929" y="1664857"/>
            <a:ext cx="1344000" cy="134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7615929" y="1664857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6291267" y="3634284"/>
            <a:ext cx="1344000" cy="134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635267" y="3634284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797871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28733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0822" y="1124744"/>
            <a:ext cx="10770357" cy="28803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867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277226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9403" y="1931533"/>
            <a:ext cx="6240693" cy="43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719403" y="635535"/>
            <a:ext cx="6240096" cy="1296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959499" y="634087"/>
            <a:ext cx="4512000" cy="129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885338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9403" y="1443535"/>
            <a:ext cx="2592288" cy="481058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3399017" y="1453287"/>
            <a:ext cx="2592288" cy="3207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6078632" y="1453287"/>
            <a:ext cx="2592288" cy="206197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8758247" y="1453287"/>
            <a:ext cx="2592288" cy="48008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3399017" y="4730496"/>
            <a:ext cx="2592000" cy="152362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6078632" y="3569818"/>
            <a:ext cx="2592000" cy="2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7439946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pic>
        <p:nvPicPr>
          <p:cNvPr id="9" name="Picture 2" descr="D:\KBM-정애\014-Fullppt\PNG이미지\노트북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704" y="3278389"/>
            <a:ext cx="6336704" cy="322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492282" y="3687520"/>
            <a:ext cx="3007799" cy="22445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pic>
        <p:nvPicPr>
          <p:cNvPr id="12" name="Picture 2" descr="D:\KBM-정애\014-Fullppt\PNG이미지\노트북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8272" y="1382118"/>
            <a:ext cx="6336704" cy="322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7831258" y="1780182"/>
            <a:ext cx="3007799" cy="22556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26192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그림 개체 틀 10">
            <a:extLst>
              <a:ext uri="{FF2B5EF4-FFF2-40B4-BE49-F238E27FC236}">
                <a16:creationId xmlns:a16="http://schemas.microsoft.com/office/drawing/2014/main" id="{081DBF75-458C-441B-A489-6D6FCA166165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530781" y="0"/>
            <a:ext cx="5661220" cy="2660915"/>
          </a:xfrm>
          <a:custGeom>
            <a:avLst/>
            <a:gdLst>
              <a:gd name="connsiteX0" fmla="*/ 970059 w 4245915"/>
              <a:gd name="connsiteY0" fmla="*/ 0 h 1995686"/>
              <a:gd name="connsiteX1" fmla="*/ 4245915 w 4245915"/>
              <a:gd name="connsiteY1" fmla="*/ 0 h 1995686"/>
              <a:gd name="connsiteX2" fmla="*/ 4245915 w 4245915"/>
              <a:gd name="connsiteY2" fmla="*/ 1995686 h 1995686"/>
              <a:gd name="connsiteX3" fmla="*/ 0 w 4245915"/>
              <a:gd name="connsiteY3" fmla="*/ 1987734 h 1995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5915" h="1995686">
                <a:moveTo>
                  <a:pt x="970059" y="0"/>
                </a:moveTo>
                <a:lnTo>
                  <a:pt x="4245915" y="0"/>
                </a:lnTo>
                <a:lnTo>
                  <a:pt x="4245915" y="1995686"/>
                </a:lnTo>
                <a:lnTo>
                  <a:pt x="0" y="198773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그림 개체 틀 11">
            <a:extLst>
              <a:ext uri="{FF2B5EF4-FFF2-40B4-BE49-F238E27FC236}">
                <a16:creationId xmlns:a16="http://schemas.microsoft.com/office/drawing/2014/main" id="{0659651E-89BE-4ED6-8279-2A076B50460A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0" y="0"/>
            <a:ext cx="7649539" cy="6858000"/>
          </a:xfrm>
          <a:custGeom>
            <a:avLst/>
            <a:gdLst>
              <a:gd name="connsiteX0" fmla="*/ 0 w 5737154"/>
              <a:gd name="connsiteY0" fmla="*/ 0 h 5143500"/>
              <a:gd name="connsiteX1" fmla="*/ 5737154 w 5737154"/>
              <a:gd name="connsiteY1" fmla="*/ 0 h 5143500"/>
              <a:gd name="connsiteX2" fmla="*/ 3168882 w 5737154"/>
              <a:gd name="connsiteY2" fmla="*/ 5143500 h 5143500"/>
              <a:gd name="connsiteX3" fmla="*/ 0 w 5737154"/>
              <a:gd name="connsiteY3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37154" h="5143500">
                <a:moveTo>
                  <a:pt x="0" y="0"/>
                </a:moveTo>
                <a:lnTo>
                  <a:pt x="5737154" y="0"/>
                </a:lnTo>
                <a:lnTo>
                  <a:pt x="3168882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4431528" y="2788258"/>
            <a:ext cx="7760472" cy="4069743"/>
          </a:xfrm>
          <a:custGeom>
            <a:avLst/>
            <a:gdLst>
              <a:gd name="connsiteX0" fmla="*/ 0 w 4261899"/>
              <a:gd name="connsiteY0" fmla="*/ 0 h 3052307"/>
              <a:gd name="connsiteX1" fmla="*/ 4261899 w 4261899"/>
              <a:gd name="connsiteY1" fmla="*/ 0 h 3052307"/>
              <a:gd name="connsiteX2" fmla="*/ 4261899 w 4261899"/>
              <a:gd name="connsiteY2" fmla="*/ 3052307 h 3052307"/>
              <a:gd name="connsiteX3" fmla="*/ 0 w 4261899"/>
              <a:gd name="connsiteY3" fmla="*/ 3052307 h 3052307"/>
              <a:gd name="connsiteX4" fmla="*/ 0 w 4261899"/>
              <a:gd name="connsiteY4" fmla="*/ 0 h 3052307"/>
              <a:gd name="connsiteX0" fmla="*/ 1558455 w 5820354"/>
              <a:gd name="connsiteY0" fmla="*/ 0 h 3052307"/>
              <a:gd name="connsiteX1" fmla="*/ 5820354 w 5820354"/>
              <a:gd name="connsiteY1" fmla="*/ 0 h 3052307"/>
              <a:gd name="connsiteX2" fmla="*/ 5820354 w 5820354"/>
              <a:gd name="connsiteY2" fmla="*/ 3052307 h 3052307"/>
              <a:gd name="connsiteX3" fmla="*/ 0 w 5820354"/>
              <a:gd name="connsiteY3" fmla="*/ 3052307 h 3052307"/>
              <a:gd name="connsiteX4" fmla="*/ 1558455 w 5820354"/>
              <a:gd name="connsiteY4" fmla="*/ 0 h 3052307"/>
              <a:gd name="connsiteX0" fmla="*/ 1518698 w 5820354"/>
              <a:gd name="connsiteY0" fmla="*/ 7952 h 3052307"/>
              <a:gd name="connsiteX1" fmla="*/ 5820354 w 5820354"/>
              <a:gd name="connsiteY1" fmla="*/ 0 h 3052307"/>
              <a:gd name="connsiteX2" fmla="*/ 5820354 w 5820354"/>
              <a:gd name="connsiteY2" fmla="*/ 3052307 h 3052307"/>
              <a:gd name="connsiteX3" fmla="*/ 0 w 5820354"/>
              <a:gd name="connsiteY3" fmla="*/ 3052307 h 3052307"/>
              <a:gd name="connsiteX4" fmla="*/ 1518698 w 5820354"/>
              <a:gd name="connsiteY4" fmla="*/ 7952 h 3052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20354" h="3052307">
                <a:moveTo>
                  <a:pt x="1518698" y="7952"/>
                </a:moveTo>
                <a:lnTo>
                  <a:pt x="5820354" y="0"/>
                </a:lnTo>
                <a:lnTo>
                  <a:pt x="5820354" y="3052307"/>
                </a:lnTo>
                <a:lnTo>
                  <a:pt x="0" y="3052307"/>
                </a:lnTo>
                <a:lnTo>
                  <a:pt x="1518698" y="79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1382075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0992000" y="0"/>
            <a:ext cx="1200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749211" y="0"/>
            <a:ext cx="326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3303460" y="0"/>
            <a:ext cx="326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0" y="0"/>
            <a:ext cx="3311691" cy="477314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6555024" y="0"/>
            <a:ext cx="1200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7913067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9999" y="3798792"/>
            <a:ext cx="6240693" cy="24257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719999" y="624001"/>
            <a:ext cx="6240693" cy="31048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209087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720000" y="3427942"/>
            <a:ext cx="10752000" cy="9611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20000" y="1556723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096000" y="4389107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206090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33" b="0" strike="noStrike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2" name="Rounded Rectangle 11"/>
          <p:cNvSpPr/>
          <p:nvPr userDrawn="1"/>
        </p:nvSpPr>
        <p:spPr>
          <a:xfrm>
            <a:off x="472011" y="1508786"/>
            <a:ext cx="3799787" cy="4865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latin typeface="+mn-lt"/>
            </a:endParaRPr>
          </a:p>
        </p:txBody>
      </p:sp>
      <p:sp>
        <p:nvSpPr>
          <p:cNvPr id="15" name="Rounded Rectangle 14"/>
          <p:cNvSpPr/>
          <p:nvPr userDrawn="1"/>
        </p:nvSpPr>
        <p:spPr>
          <a:xfrm>
            <a:off x="709243" y="1796667"/>
            <a:ext cx="144693" cy="4320631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6" name="Half Frame 15"/>
          <p:cNvSpPr/>
          <p:nvPr userDrawn="1"/>
        </p:nvSpPr>
        <p:spPr>
          <a:xfrm rot="5400000">
            <a:off x="3456857" y="1650935"/>
            <a:ext cx="669775" cy="669775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51486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dirty="0"/>
              <a:pPr/>
              <a:t>12/15/2021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7126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990600"/>
            <a:ext cx="3887755" cy="58674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4079776" y="0"/>
            <a:ext cx="8112224" cy="36210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834624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s and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11516" y="216000"/>
            <a:ext cx="5228944" cy="642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2000"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589C8AA-2D4C-4994-980A-55755859B752}"/>
              </a:ext>
            </a:extLst>
          </p:cNvPr>
          <p:cNvSpPr/>
          <p:nvPr userDrawn="1"/>
        </p:nvSpPr>
        <p:spPr>
          <a:xfrm>
            <a:off x="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449903D-1884-4F36-ADC7-5E445863E767}"/>
              </a:ext>
            </a:extLst>
          </p:cNvPr>
          <p:cNvSpPr/>
          <p:nvPr userDrawn="1"/>
        </p:nvSpPr>
        <p:spPr>
          <a:xfrm>
            <a:off x="1197600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3353408-014E-40E6-91DD-CB316B4EA769}"/>
              </a:ext>
            </a:extLst>
          </p:cNvPr>
          <p:cNvSpPr/>
          <p:nvPr userDrawn="1"/>
        </p:nvSpPr>
        <p:spPr>
          <a:xfrm>
            <a:off x="0" y="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3769F56-512B-47D6-9A36-7436DFABFE7B}"/>
              </a:ext>
            </a:extLst>
          </p:cNvPr>
          <p:cNvSpPr/>
          <p:nvPr userDrawn="1"/>
        </p:nvSpPr>
        <p:spPr>
          <a:xfrm>
            <a:off x="0" y="664200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9552904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Министерство здравоохранения и социального развития Российской Федерации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11072A-CA81-44E8-B12A-0240C5CC507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2973495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9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4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baseline="0">
                <a:solidFill>
                  <a:schemeClr val="accent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0" y="4485117"/>
            <a:ext cx="12192000" cy="2400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34860509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:\002-KIMS BUSINESS\007-02-Googleslidesppt\02-GSppt-Contents-Kim\20170429\07-\item0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81" y="2170883"/>
            <a:ext cx="3370352" cy="337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1015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>
            <a:extLst>
              <a:ext uri="{FF2B5EF4-FFF2-40B4-BE49-F238E27FC236}">
                <a16:creationId xmlns:a16="http://schemas.microsoft.com/office/drawing/2014/main" id="{001BC926-532D-4A29-930A-236814050938}"/>
              </a:ext>
            </a:extLst>
          </p:cNvPr>
          <p:cNvSpPr>
            <a:spLocks noChangeAspect="1"/>
          </p:cNvSpPr>
          <p:nvPr userDrawn="1"/>
        </p:nvSpPr>
        <p:spPr>
          <a:xfrm>
            <a:off x="7119315" y="5067541"/>
            <a:ext cx="4297680" cy="43533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99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3E906F-6E18-4B03-BE88-75566ECC92F8}"/>
              </a:ext>
            </a:extLst>
          </p:cNvPr>
          <p:cNvSpPr/>
          <p:nvPr userDrawn="1"/>
        </p:nvSpPr>
        <p:spPr>
          <a:xfrm>
            <a:off x="1" y="1988840"/>
            <a:ext cx="12192000" cy="28803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9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5EBDAAFC-71A9-4BA2-A27E-C4F1F4BA22EC}"/>
              </a:ext>
            </a:extLst>
          </p:cNvPr>
          <p:cNvGrpSpPr/>
          <p:nvPr userDrawn="1"/>
        </p:nvGrpSpPr>
        <p:grpSpPr>
          <a:xfrm>
            <a:off x="6867308" y="1360227"/>
            <a:ext cx="4999344" cy="3932069"/>
            <a:chOff x="2444748" y="555045"/>
            <a:chExt cx="7282048" cy="5727454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16173859-0352-4FD9-B3BD-10167F74D9C0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945F6B7-E4A6-48B1-9406-9E425F295FFF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7CA7AAB-8778-4F88-BE73-6CB5FA0E0E6A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9BD4C418-0F80-4101-A919-833900A7CEFD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B2511B1-DF8F-4023-8CEE-586AEE878B8D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BDA56B7-7F45-4702-8E59-4222CE520868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FA1173E-505A-4DD9-BBC4-17F19752B615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ED9CBC3-5115-4FA9-AC8A-A42FC5D3EE68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 dirty="0"/>
            </a:p>
          </p:txBody>
        </p:sp>
      </p:grp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B9825C8-5D1C-4169-9149-8B4CB0E262B1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7103893" y="1624179"/>
            <a:ext cx="4580043" cy="25889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075" indent="0">
              <a:buNone/>
              <a:defRPr sz="2799"/>
            </a:lvl2pPr>
            <a:lvl3pPr marL="914149" indent="0">
              <a:buNone/>
              <a:defRPr sz="2399"/>
            </a:lvl3pPr>
            <a:lvl4pPr marL="1371223" indent="0">
              <a:buNone/>
              <a:defRPr sz="1999"/>
            </a:lvl4pPr>
            <a:lvl5pPr marL="1828297" indent="0">
              <a:buNone/>
              <a:defRPr sz="1999"/>
            </a:lvl5pPr>
            <a:lvl6pPr marL="2285371" indent="0">
              <a:buNone/>
              <a:defRPr sz="1999"/>
            </a:lvl6pPr>
            <a:lvl7pPr marL="2742446" indent="0">
              <a:buNone/>
              <a:defRPr sz="1999"/>
            </a:lvl7pPr>
            <a:lvl8pPr marL="3199520" indent="0">
              <a:buNone/>
              <a:defRPr sz="1999"/>
            </a:lvl8pPr>
            <a:lvl9pPr marL="3656595" indent="0">
              <a:buNone/>
              <a:defRPr sz="1999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CD05948B-F459-46FB-B9E4-88B7F7FCBE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1" y="339513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99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3421924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9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1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4" y="6459788"/>
            <a:ext cx="2618511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Министерство здравоохранения и социального развития Российской Федерации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FC17FB5-990C-4134-8117-C7BACC47DF7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12023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09652" y="480058"/>
            <a:ext cx="4224469" cy="41970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5126140" y="480060"/>
            <a:ext cx="6336704" cy="22961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5126141" y="2948948"/>
            <a:ext cx="1968001" cy="17281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9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7310493" y="2948948"/>
            <a:ext cx="1968001" cy="17281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9494845" y="2948948"/>
            <a:ext cx="1968001" cy="17281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52747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Styl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B5DC2D75-DE02-4638-98F1-B47C5CD2DD3B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1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075" indent="0">
              <a:buNone/>
              <a:defRPr sz="2799"/>
            </a:lvl2pPr>
            <a:lvl3pPr marL="914149" indent="0">
              <a:buNone/>
              <a:defRPr sz="2399"/>
            </a:lvl3pPr>
            <a:lvl4pPr marL="1371223" indent="0">
              <a:buNone/>
              <a:defRPr sz="1999"/>
            </a:lvl4pPr>
            <a:lvl5pPr marL="1828297" indent="0">
              <a:buNone/>
              <a:defRPr sz="1999"/>
            </a:lvl5pPr>
            <a:lvl6pPr marL="2285371" indent="0">
              <a:buNone/>
              <a:defRPr sz="1999"/>
            </a:lvl6pPr>
            <a:lvl7pPr marL="2742446" indent="0">
              <a:buNone/>
              <a:defRPr sz="1999"/>
            </a:lvl7pPr>
            <a:lvl8pPr marL="3199520" indent="0">
              <a:buNone/>
              <a:defRPr sz="1999"/>
            </a:lvl8pPr>
            <a:lvl9pPr marL="3656595" indent="0">
              <a:buNone/>
              <a:defRPr sz="1999"/>
            </a:lvl9pPr>
          </a:lstStyle>
          <a:p>
            <a:r>
              <a:rPr lang="en-US" altLang="ko-KR" dirty="0"/>
              <a:t>Your Picture Here &amp;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12946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s and Contents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8592277" y="356659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8592277" y="3621021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5314951" y="356659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5314951" y="3621021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3440382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2" y="5949280"/>
            <a:ext cx="11459897" cy="7920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5415" y="6021289"/>
            <a:ext cx="10561173" cy="64807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AND CONTENTS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37265" y="188640"/>
            <a:ext cx="5800824" cy="23762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6158509" y="188640"/>
            <a:ext cx="5832243" cy="23762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37267" y="302186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158510" y="302186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262665" y="2708920"/>
            <a:ext cx="6929337" cy="3168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779221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1013496"/>
            <a:ext cx="3887755" cy="35676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8304245" y="0"/>
            <a:ext cx="3887755" cy="45811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0" y="4773149"/>
            <a:ext cx="6096000" cy="20848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884644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557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945323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28.xml"/><Relationship Id="rId26" Type="http://schemas.openxmlformats.org/officeDocument/2006/relationships/slideLayout" Target="../slideLayouts/slideLayout36.xml"/><Relationship Id="rId3" Type="http://schemas.openxmlformats.org/officeDocument/2006/relationships/slideLayout" Target="../slideLayouts/slideLayout13.xml"/><Relationship Id="rId21" Type="http://schemas.openxmlformats.org/officeDocument/2006/relationships/slideLayout" Target="../slideLayouts/slideLayout31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7.xml"/><Relationship Id="rId25" Type="http://schemas.openxmlformats.org/officeDocument/2006/relationships/slideLayout" Target="../slideLayouts/slideLayout35.xml"/><Relationship Id="rId33" Type="http://schemas.openxmlformats.org/officeDocument/2006/relationships/theme" Target="../theme/theme3.xml"/><Relationship Id="rId2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26.xml"/><Relationship Id="rId20" Type="http://schemas.openxmlformats.org/officeDocument/2006/relationships/slideLayout" Target="../slideLayouts/slideLayout30.xml"/><Relationship Id="rId29" Type="http://schemas.openxmlformats.org/officeDocument/2006/relationships/slideLayout" Target="../slideLayouts/slideLayout39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34.xml"/><Relationship Id="rId32" Type="http://schemas.openxmlformats.org/officeDocument/2006/relationships/slideLayout" Target="../slideLayouts/slideLayout42.xml"/><Relationship Id="rId5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5.xml"/><Relationship Id="rId23" Type="http://schemas.openxmlformats.org/officeDocument/2006/relationships/slideLayout" Target="../slideLayouts/slideLayout33.xml"/><Relationship Id="rId28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20.xml"/><Relationship Id="rId19" Type="http://schemas.openxmlformats.org/officeDocument/2006/relationships/slideLayout" Target="../slideLayouts/slideLayout29.xml"/><Relationship Id="rId31" Type="http://schemas.openxmlformats.org/officeDocument/2006/relationships/slideLayout" Target="../slideLayouts/slideLayout41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Relationship Id="rId22" Type="http://schemas.openxmlformats.org/officeDocument/2006/relationships/slideLayout" Target="../slideLayouts/slideLayout32.xml"/><Relationship Id="rId27" Type="http://schemas.openxmlformats.org/officeDocument/2006/relationships/slideLayout" Target="../slideLayouts/slideLayout37.xml"/><Relationship Id="rId30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2017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7892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706" r:id="rId7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4011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90" r:id="rId17"/>
    <p:sldLayoutId id="2147483691" r:id="rId18"/>
    <p:sldLayoutId id="2147483692" r:id="rId19"/>
    <p:sldLayoutId id="2147483693" r:id="rId20"/>
    <p:sldLayoutId id="2147483694" r:id="rId21"/>
    <p:sldLayoutId id="2147483695" r:id="rId22"/>
    <p:sldLayoutId id="2147483696" r:id="rId23"/>
    <p:sldLayoutId id="2147483697" r:id="rId24"/>
    <p:sldLayoutId id="2147483698" r:id="rId25"/>
    <p:sldLayoutId id="2147483699" r:id="rId26"/>
    <p:sldLayoutId id="2147483700" r:id="rId27"/>
    <p:sldLayoutId id="2147483701" r:id="rId28"/>
    <p:sldLayoutId id="2147483702" r:id="rId29"/>
    <p:sldLayoutId id="2147483703" r:id="rId30"/>
    <p:sldLayoutId id="2147483704" r:id="rId31"/>
    <p:sldLayoutId id="2147483705" r:id="rId32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FB0CF524-033F-4347-91D3-CAC81C28494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39350" y="3801783"/>
            <a:ext cx="6072735" cy="1536171"/>
          </a:xfrm>
        </p:spPr>
        <p:txBody>
          <a:bodyPr/>
          <a:lstStyle/>
          <a:p>
            <a:r>
              <a:rPr lang="ru-RU" sz="2800" b="1" dirty="0"/>
              <a:t>Эволюция профессии специалиста по охране труда: новый профессиональный стандарт в реалиях современного общества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64163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1">
            <a:extLst>
              <a:ext uri="{FF2B5EF4-FFF2-40B4-BE49-F238E27FC236}">
                <a16:creationId xmlns:a16="http://schemas.microsoft.com/office/drawing/2014/main" id="{BCF314AC-9302-406E-B52B-8B5D551932EE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pic>
        <p:nvPicPr>
          <p:cNvPr id="3" name="история охраны труда">
            <a:hlinkClick r:id="" action="ppaction://media"/>
            <a:extLst>
              <a:ext uri="{FF2B5EF4-FFF2-40B4-BE49-F238E27FC236}">
                <a16:creationId xmlns:a16="http://schemas.microsoft.com/office/drawing/2014/main" id="{441BB7C6-3946-4B65-8D59-E5FEDBBCE8D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31878" y="-18506"/>
            <a:ext cx="9180512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543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1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E9DD34-F1F3-478B-9E8F-877E8EC81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38666"/>
            <a:ext cx="12192000" cy="652561"/>
          </a:xfrm>
        </p:spPr>
        <p:txBody>
          <a:bodyPr anchor="ctr"/>
          <a:lstStyle/>
          <a:p>
            <a:pPr algn="ctr"/>
            <a:r>
              <a:rPr lang="ru-RU" sz="2667" dirty="0">
                <a:solidFill>
                  <a:srgbClr val="C00000"/>
                </a:solidFill>
              </a:rPr>
              <a:t>Немного истории. Охрана труда до 1933 года</a:t>
            </a:r>
          </a:p>
        </p:txBody>
      </p:sp>
      <p:pic>
        <p:nvPicPr>
          <p:cNvPr id="6" name="Picture 2" descr="http://mypresentation.ru/documents/0b323e3212830b70e936b123133a20b0/026.jpg">
            <a:extLst>
              <a:ext uri="{FF2B5EF4-FFF2-40B4-BE49-F238E27FC236}">
                <a16:creationId xmlns:a16="http://schemas.microsoft.com/office/drawing/2014/main" id="{F9647BDB-F404-47CE-950E-CF6CA5F9B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07701" y="1335874"/>
            <a:ext cx="6377947" cy="47834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44387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465B58-14E1-4600-8D27-E03CE93C2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38666"/>
            <a:ext cx="12192000" cy="674111"/>
          </a:xfrm>
        </p:spPr>
        <p:txBody>
          <a:bodyPr anchor="ctr"/>
          <a:lstStyle/>
          <a:p>
            <a:pPr algn="ctr"/>
            <a:r>
              <a:rPr lang="ru-RU" sz="2667" dirty="0">
                <a:solidFill>
                  <a:srgbClr val="C00000"/>
                </a:solidFill>
              </a:rPr>
              <a:t>Немного истории. Охрана труда после 1933 года</a:t>
            </a:r>
          </a:p>
        </p:txBody>
      </p:sp>
      <p:pic>
        <p:nvPicPr>
          <p:cNvPr id="6" name="Picture 2" descr="https://img-fotki.yandex.ru/get/27579/141128800.33b/0_13c4ea_9e82efc7_orig.jpg">
            <a:extLst>
              <a:ext uri="{FF2B5EF4-FFF2-40B4-BE49-F238E27FC236}">
                <a16:creationId xmlns:a16="http://schemas.microsoft.com/office/drawing/2014/main" id="{CCF04745-975D-444C-81BF-C39EBFE1F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9883" y="1362675"/>
            <a:ext cx="6984776" cy="4713360"/>
          </a:xfrm>
          <a:prstGeom prst="rect">
            <a:avLst/>
          </a:prstGeom>
          <a:noFill/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22A3982B-DAB9-4EE6-B257-1DD795A88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892830"/>
            <a:ext cx="4999484" cy="333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647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текст, транспорт, самолет, воздушное судно&#10;&#10;Автоматически созданное описание">
            <a:extLst>
              <a:ext uri="{FF2B5EF4-FFF2-40B4-BE49-F238E27FC236}">
                <a16:creationId xmlns:a16="http://schemas.microsoft.com/office/drawing/2014/main" id="{7746CD4F-40E1-4B21-8DA1-DFCF3CBB49D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96051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4EAA9727-7195-4F6F-8D74-48B46B983A1B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31371" y="1028734"/>
            <a:ext cx="10753195" cy="4555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2400" dirty="0">
                <a:solidFill>
                  <a:srgbClr val="585858"/>
                </a:solidFill>
                <a:latin typeface="Arial"/>
                <a:ea typeface="Arial Unicode MS"/>
                <a:cs typeface="Tahoma" panose="020B0604030504040204" pitchFamily="34" charset="0"/>
              </a:rPr>
              <a:t>С 1962 г. подобные системы начали внедряться в ГДР, ПНР, а также в США, ФРГ, Японии, других странах.</a:t>
            </a:r>
          </a:p>
          <a:p>
            <a:pPr defTabSz="1219170"/>
            <a:br>
              <a:rPr lang="ru-RU" altLang="ru-RU" sz="2400" dirty="0">
                <a:solidFill>
                  <a:prstClr val="black"/>
                </a:solidFill>
                <a:latin typeface="Arial"/>
                <a:ea typeface="Arial Unicode MS"/>
              </a:rPr>
            </a:br>
            <a:r>
              <a:rPr lang="ru-RU" altLang="ru-RU" sz="2400" dirty="0">
                <a:solidFill>
                  <a:srgbClr val="585858"/>
                </a:solidFill>
                <a:latin typeface="Arial"/>
                <a:ea typeface="Arial Unicode MS"/>
                <a:cs typeface="Tahoma" panose="020B0604030504040204" pitchFamily="34" charset="0"/>
              </a:rPr>
              <a:t>Однако саратовская система при всех достоинствах имела и ряд недостатков. </a:t>
            </a:r>
          </a:p>
          <a:p>
            <a:pPr marL="380990" indent="-380990" defTabSz="1219170">
              <a:buFont typeface="Wingdings" panose="05000000000000000000" pitchFamily="2" charset="2"/>
              <a:buChar char="ü"/>
            </a:pPr>
            <a:r>
              <a:rPr lang="ru-RU" altLang="ru-RU" sz="2400" dirty="0">
                <a:solidFill>
                  <a:srgbClr val="585858"/>
                </a:solidFill>
                <a:latin typeface="Arial"/>
                <a:ea typeface="Arial Unicode MS"/>
                <a:cs typeface="Tahoma" panose="020B0604030504040204" pitchFamily="34" charset="0"/>
              </a:rPr>
              <a:t>Система не позволяла контролировать и управлять уровнем разработок и проектирования изделий, не охватывала другие стадии их жизненного цикла - реализацию и эксплуатацию. </a:t>
            </a:r>
          </a:p>
          <a:p>
            <a:pPr marL="380990" indent="-380990" defTabSz="1219170">
              <a:buFont typeface="Wingdings" panose="05000000000000000000" pitchFamily="2" charset="2"/>
              <a:buChar char="ü"/>
            </a:pPr>
            <a:r>
              <a:rPr lang="ru-RU" altLang="ru-RU" sz="2400" dirty="0">
                <a:solidFill>
                  <a:srgbClr val="585858"/>
                </a:solidFill>
                <a:latin typeface="Arial"/>
                <a:ea typeface="Arial Unicode MS"/>
                <a:cs typeface="Tahoma" panose="020B0604030504040204" pitchFamily="34" charset="0"/>
              </a:rPr>
              <a:t>Относительно ограничена была сфера применения системы. </a:t>
            </a:r>
          </a:p>
          <a:p>
            <a:pPr marL="380990" indent="-380990" defTabSz="1219170">
              <a:buFont typeface="Wingdings" panose="05000000000000000000" pitchFamily="2" charset="2"/>
              <a:buChar char="ü"/>
            </a:pPr>
            <a:r>
              <a:rPr lang="ru-RU" altLang="ru-RU" sz="2400" dirty="0">
                <a:solidFill>
                  <a:srgbClr val="585858"/>
                </a:solidFill>
                <a:latin typeface="Arial"/>
                <a:ea typeface="Arial Unicode MS"/>
                <a:cs typeface="Tahoma" panose="020B0604030504040204" pitchFamily="34" charset="0"/>
              </a:rPr>
              <a:t>Но эффективность ее положительных элементов подтолкнула другие предприятия на поиск новых форм и методов управления качеством продукции.</a:t>
            </a:r>
            <a:r>
              <a:rPr lang="ru-RU" altLang="ru-RU" sz="2400" dirty="0">
                <a:solidFill>
                  <a:prstClr val="black"/>
                </a:solidFill>
                <a:latin typeface="Arial"/>
                <a:ea typeface="Arial Unicode M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115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8050D7-FA77-4544-A166-5A6680529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28" y="740701"/>
            <a:ext cx="12192000" cy="384043"/>
          </a:xfrm>
        </p:spPr>
        <p:txBody>
          <a:bodyPr/>
          <a:lstStyle/>
          <a:p>
            <a:pPr algn="ctr"/>
            <a:r>
              <a:rPr lang="ru-RU" sz="2400" dirty="0"/>
              <a:t>Система СБТ (система бездефектного труда)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AF44A2-18CB-4ADB-BC99-A7ACF7C31C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27427"/>
            <a:ext cx="3791744" cy="40584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0E61C5B-B990-4D9A-95EA-5944A5CA5BCB}"/>
              </a:ext>
            </a:extLst>
          </p:cNvPr>
          <p:cNvSpPr/>
          <p:nvPr/>
        </p:nvSpPr>
        <p:spPr>
          <a:xfrm>
            <a:off x="191344" y="1169543"/>
            <a:ext cx="11377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latinLnBrk="1"/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Львовский вариант саратовской системы - система бездефектного труда (СБТ) впервые разработана и внедрена на         Львовском заводе телеграфной аппаратуры и некоторых других предприятиях г. Львова в начале 60-х годов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A7246856-1405-4003-89A3-31CCD1C0EC57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3791744" y="2487584"/>
            <a:ext cx="8256917" cy="2831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Основным критерием, характеризующим качество труда и определяющим размер материального поощрения, являлся </a:t>
            </a:r>
            <a:r>
              <a:rPr lang="ru-RU" altLang="ru-RU" sz="1600" b="1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коэффициент качества труда</a:t>
            </a:r>
            <a:r>
              <a:rPr lang="ru-RU" alt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, который вычисляется для каждого работника предприятия, каждого коллектива за установленный промежуток времени (неделя, месяц, квартал) </a:t>
            </a:r>
            <a:r>
              <a:rPr lang="ru-RU" altLang="ru-RU" sz="1600" b="1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путем учета количества и значимости допущенных производственных нарушений</a:t>
            </a:r>
            <a:r>
              <a:rPr lang="ru-RU" alt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. </a:t>
            </a:r>
          </a:p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В системе устанавливается </a:t>
            </a:r>
            <a:r>
              <a:rPr lang="ru-RU" altLang="ru-RU" sz="1600" b="1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классификатор основных видов производственных нарушений</a:t>
            </a:r>
            <a:r>
              <a:rPr lang="ru-RU" alt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: </a:t>
            </a:r>
            <a:r>
              <a:rPr lang="ru-RU" altLang="ru-RU" sz="1600" i="1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каждому дефекту соответствует определенный коэффициент снижения</a:t>
            </a:r>
            <a:r>
              <a:rPr lang="ru-RU" alt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. </a:t>
            </a:r>
          </a:p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Максимальная оценка качества труда и максимальный размер премии устанавливаются тем работникам и коллективам, которые за отчетный период не имели ни одного нарушения</a:t>
            </a:r>
            <a:r>
              <a:rPr lang="ru-RU" altLang="ru-RU" sz="1600" dirty="0">
                <a:solidFill>
                  <a:prstClr val="black"/>
                </a:solidFill>
                <a:latin typeface="Arial"/>
                <a:ea typeface="Arial Unicode M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9307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9AF703-25B7-4B6D-96EC-62D441DCA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38666"/>
            <a:ext cx="12192000" cy="482089"/>
          </a:xfrm>
        </p:spPr>
        <p:txBody>
          <a:bodyPr/>
          <a:lstStyle/>
          <a:p>
            <a:r>
              <a:rPr lang="ru-RU" sz="2400" dirty="0"/>
              <a:t> Система КАНАРСПИ (качество, надежность, ресурс с первых изделий)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D23EDE2-62F9-4D4F-A8FF-CEA83D708E33}"/>
              </a:ext>
            </a:extLst>
          </p:cNvPr>
          <p:cNvSpPr/>
          <p:nvPr/>
        </p:nvSpPr>
        <p:spPr>
          <a:xfrm>
            <a:off x="5970262" y="1643897"/>
            <a:ext cx="6201228" cy="3540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latinLnBrk="1"/>
            <a:r>
              <a:rPr lang="ru-RU" sz="1867" dirty="0">
                <a:solidFill>
                  <a:prstClr val="black"/>
                </a:solidFill>
                <a:latin typeface="Arial"/>
                <a:ea typeface="Arial Unicode MS"/>
              </a:rPr>
              <a:t>Горьковская система КАНАРСПИ, что означает </a:t>
            </a:r>
          </a:p>
          <a:p>
            <a:pPr defTabSz="1219170" latinLnBrk="1"/>
            <a:r>
              <a:rPr lang="ru-RU" sz="1867" dirty="0">
                <a:solidFill>
                  <a:prstClr val="black"/>
                </a:solidFill>
                <a:latin typeface="Arial"/>
                <a:ea typeface="Arial Unicode MS"/>
              </a:rPr>
              <a:t>«качество, надежность, ресурс с первых изделий», </a:t>
            </a:r>
          </a:p>
          <a:p>
            <a:pPr defTabSz="1219170" latinLnBrk="1"/>
            <a:r>
              <a:rPr lang="ru-RU" sz="1867" dirty="0">
                <a:solidFill>
                  <a:prstClr val="black"/>
                </a:solidFill>
                <a:latin typeface="Arial"/>
                <a:ea typeface="Arial Unicode MS"/>
              </a:rPr>
              <a:t>разработанная и внедренная на предприятиях </a:t>
            </a:r>
          </a:p>
          <a:p>
            <a:pPr defTabSz="1219170" latinLnBrk="1"/>
            <a:r>
              <a:rPr lang="ru-RU" sz="1867" dirty="0">
                <a:solidFill>
                  <a:prstClr val="black"/>
                </a:solidFill>
                <a:latin typeface="Arial"/>
                <a:ea typeface="Arial Unicode MS"/>
              </a:rPr>
              <a:t>Горьковской области, предусматривала </a:t>
            </a:r>
            <a:r>
              <a:rPr lang="ru-RU" sz="1867" b="1" dirty="0">
                <a:solidFill>
                  <a:prstClr val="black"/>
                </a:solidFill>
                <a:latin typeface="Arial"/>
                <a:ea typeface="Arial Unicode MS"/>
              </a:rPr>
              <a:t>устойчивое взаимодействие разработчика продукции с ее </a:t>
            </a:r>
          </a:p>
          <a:p>
            <a:pPr defTabSz="1219170" latinLnBrk="1"/>
            <a:r>
              <a:rPr lang="ru-RU" sz="1867" b="1" dirty="0">
                <a:solidFill>
                  <a:prstClr val="black"/>
                </a:solidFill>
                <a:latin typeface="Arial"/>
                <a:ea typeface="Arial Unicode MS"/>
              </a:rPr>
              <a:t>заводом - изготовителем</a:t>
            </a:r>
            <a:r>
              <a:rPr lang="ru-RU" sz="1867" dirty="0">
                <a:solidFill>
                  <a:prstClr val="black"/>
                </a:solidFill>
                <a:latin typeface="Arial"/>
                <a:ea typeface="Arial Unicode MS"/>
              </a:rPr>
              <a:t>. </a:t>
            </a:r>
          </a:p>
          <a:p>
            <a:pPr defTabSz="1219170" latinLnBrk="1"/>
            <a:r>
              <a:rPr lang="ru-RU" sz="1867" dirty="0">
                <a:solidFill>
                  <a:prstClr val="black"/>
                </a:solidFill>
                <a:latin typeface="Arial"/>
                <a:ea typeface="Arial Unicode MS"/>
              </a:rPr>
              <a:t>Повышение надежности изделий обеспечивалось </a:t>
            </a:r>
          </a:p>
          <a:p>
            <a:pPr defTabSz="1219170" latinLnBrk="1"/>
            <a:r>
              <a:rPr lang="ru-RU" sz="1867" dirty="0">
                <a:solidFill>
                  <a:prstClr val="black"/>
                </a:solidFill>
                <a:latin typeface="Arial"/>
                <a:ea typeface="Arial Unicode MS"/>
              </a:rPr>
              <a:t>за счет усиления внимания к отработке как </a:t>
            </a:r>
          </a:p>
          <a:p>
            <a:pPr defTabSz="1219170" latinLnBrk="1"/>
            <a:r>
              <a:rPr lang="ru-RU" sz="1867" dirty="0">
                <a:solidFill>
                  <a:prstClr val="black"/>
                </a:solidFill>
                <a:latin typeface="Arial"/>
                <a:ea typeface="Arial Unicode MS"/>
              </a:rPr>
              <a:t>конструкторской, так и технологической </a:t>
            </a:r>
            <a:r>
              <a:rPr lang="ru-RU" sz="1867" dirty="0" err="1">
                <a:solidFill>
                  <a:prstClr val="black"/>
                </a:solidFill>
                <a:latin typeface="Arial"/>
                <a:ea typeface="Arial Unicode MS"/>
              </a:rPr>
              <a:t>докумен</a:t>
            </a:r>
            <a:r>
              <a:rPr lang="ru-RU" sz="1867" dirty="0">
                <a:solidFill>
                  <a:prstClr val="black"/>
                </a:solidFill>
                <a:latin typeface="Arial"/>
                <a:ea typeface="Arial Unicode MS"/>
              </a:rPr>
              <a:t>-</a:t>
            </a:r>
          </a:p>
          <a:p>
            <a:pPr defTabSz="1219170" latinLnBrk="1"/>
            <a:r>
              <a:rPr lang="ru-RU" sz="1867" dirty="0" err="1">
                <a:solidFill>
                  <a:prstClr val="black"/>
                </a:solidFill>
                <a:latin typeface="Arial"/>
                <a:ea typeface="Arial Unicode MS"/>
              </a:rPr>
              <a:t>тации</a:t>
            </a:r>
            <a:r>
              <a:rPr lang="ru-RU" sz="1867" dirty="0">
                <a:solidFill>
                  <a:prstClr val="black"/>
                </a:solidFill>
                <a:latin typeface="Arial"/>
                <a:ea typeface="Arial Unicode MS"/>
              </a:rPr>
              <a:t>. В системе было предусмотрено </a:t>
            </a:r>
            <a:r>
              <a:rPr lang="ru-RU" sz="1867" b="1" dirty="0">
                <a:solidFill>
                  <a:prstClr val="black"/>
                </a:solidFill>
                <a:latin typeface="Arial"/>
                <a:ea typeface="Arial Unicode MS"/>
              </a:rPr>
              <a:t>создание</a:t>
            </a:r>
          </a:p>
          <a:p>
            <a:pPr defTabSz="1219170" latinLnBrk="1"/>
            <a:r>
              <a:rPr lang="ru-RU" sz="1867" b="1" dirty="0">
                <a:solidFill>
                  <a:prstClr val="black"/>
                </a:solidFill>
                <a:latin typeface="Arial"/>
                <a:ea typeface="Arial Unicode MS"/>
              </a:rPr>
              <a:t>опытных образцов продукции и их испытания </a:t>
            </a:r>
            <a:r>
              <a:rPr lang="ru-RU" sz="1867" dirty="0">
                <a:solidFill>
                  <a:prstClr val="black"/>
                </a:solidFill>
                <a:latin typeface="Arial"/>
                <a:ea typeface="Arial Unicode MS"/>
              </a:rPr>
              <a:t>в </a:t>
            </a:r>
          </a:p>
          <a:p>
            <a:pPr defTabSz="1219170" latinLnBrk="1"/>
            <a:r>
              <a:rPr lang="ru-RU" sz="1867" dirty="0">
                <a:solidFill>
                  <a:prstClr val="black"/>
                </a:solidFill>
                <a:latin typeface="Arial"/>
                <a:ea typeface="Arial Unicode MS"/>
              </a:rPr>
              <a:t>специальных лабораториях. 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25B7EC18-E04B-4E92-9268-98964FB10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" y="1589835"/>
            <a:ext cx="5927493" cy="452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873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A86A68-E591-47F8-9DD8-DE51BB654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38666"/>
            <a:ext cx="12192000" cy="386079"/>
          </a:xfrm>
        </p:spPr>
        <p:txBody>
          <a:bodyPr/>
          <a:lstStyle/>
          <a:p>
            <a:r>
              <a:rPr lang="ru-RU" sz="2400" dirty="0"/>
              <a:t>Система КС УКП (комплексная система управления качеством продукции)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B883F822-64B2-4F2D-B1E5-1D43A0E022BC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143339" y="1412219"/>
            <a:ext cx="11905323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1219170"/>
            <a:r>
              <a:rPr lang="ru-RU" alt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Третий этап советского периода создания системных методов управления качеством начался с разработки в 1975 году на предприятиях Львовской области комплексной системы управления качеством продукции (КС УКП), которая вобрала в себя все лучшее, что было разработано в Советском Союзе по обеспечению и управлению качеством, и была поддержана Госстандартом СССР путем разработки и утверждения в 1978 году основных принципов «Единой системы государственного управления качеством продукции» (ЕСГУКП).</a:t>
            </a:r>
            <a:r>
              <a:rPr lang="ru-RU" altLang="ru-RU" sz="1600" dirty="0">
                <a:solidFill>
                  <a:prstClr val="black"/>
                </a:solidFill>
                <a:latin typeface="Arial"/>
                <a:ea typeface="Arial Unicode MS"/>
              </a:rPr>
              <a:t>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04577B1-CDB3-4ABF-9BAB-42615E3CD674}"/>
              </a:ext>
            </a:extLst>
          </p:cNvPr>
          <p:cNvSpPr/>
          <p:nvPr/>
        </p:nvSpPr>
        <p:spPr>
          <a:xfrm>
            <a:off x="3983765" y="2706649"/>
            <a:ext cx="8208235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При функционировании КС УКП решались следующие задачи:</a:t>
            </a:r>
            <a:br>
              <a:rPr 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</a:br>
            <a:endParaRPr lang="ru-RU" sz="1600" dirty="0">
              <a:solidFill>
                <a:prstClr val="black"/>
              </a:solidFill>
              <a:latin typeface="Arial"/>
              <a:ea typeface="Arial Unicode MS"/>
              <a:cs typeface="Tahoma" panose="020B0604030504040204" pitchFamily="34" charset="0"/>
            </a:endParaRPr>
          </a:p>
          <a:p>
            <a:pPr marL="228594" indent="-228594" defTabSz="121917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создание и освоение новых видов высококачественной продукции, соответствующих лучшим мировым образцам;</a:t>
            </a:r>
          </a:p>
          <a:p>
            <a:pPr marL="228594" indent="-228594" defTabSz="121917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повышение удельного веса продукции высшей категории в общем объеме производства;</a:t>
            </a:r>
          </a:p>
          <a:p>
            <a:pPr marL="228594" indent="-228594" defTabSz="121917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улучшение показателей качества выпускаемой продукции и перевод ее в более высокую категорию качества;</a:t>
            </a:r>
          </a:p>
          <a:p>
            <a:pPr marL="228594" indent="-228594" defTabSz="121917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своевременное снятие, замена или модернизация продукции второй категории;</a:t>
            </a:r>
          </a:p>
          <a:p>
            <a:pPr marL="228594" indent="-228594" defTabSz="121917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планомерное повышение качества работы коллективов и исполнителей;</a:t>
            </a:r>
          </a:p>
          <a:p>
            <a:pPr marL="228594" indent="-228594" defTabSz="121917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  <a:cs typeface="Tahoma" panose="020B0604030504040204" pitchFamily="34" charset="0"/>
              </a:rPr>
              <a:t>обеспечение выпуска продукции в строгом соответствии с требованиями нормативно-технической документации, т.е. запланированного, заданного уровня качества.</a:t>
            </a:r>
          </a:p>
        </p:txBody>
      </p:sp>
      <p:pic>
        <p:nvPicPr>
          <p:cNvPr id="4099" name="Picture 3">
            <a:extLst>
              <a:ext uri="{FF2B5EF4-FFF2-40B4-BE49-F238E27FC236}">
                <a16:creationId xmlns:a16="http://schemas.microsoft.com/office/drawing/2014/main" id="{256EFF38-3DF4-4404-8E62-2FB3E206E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3073128"/>
            <a:ext cx="2897451" cy="286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334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9B900D-7BA1-46BF-BC71-874141ECF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40702"/>
            <a:ext cx="12192000" cy="674111"/>
          </a:xfrm>
        </p:spPr>
        <p:txBody>
          <a:bodyPr anchor="ctr"/>
          <a:lstStyle/>
          <a:p>
            <a:pPr algn="ctr"/>
            <a:r>
              <a:rPr lang="ru-RU" sz="2667" dirty="0">
                <a:solidFill>
                  <a:srgbClr val="C00000"/>
                </a:solidFill>
              </a:rPr>
              <a:t>Немного истории. Охрана труда в 80-е годы</a:t>
            </a:r>
          </a:p>
        </p:txBody>
      </p:sp>
      <p:pic>
        <p:nvPicPr>
          <p:cNvPr id="4" name="Picture 2" descr="http://www.diclib.com/Russian_BSE/0251695246.jpg">
            <a:extLst>
              <a:ext uri="{FF2B5EF4-FFF2-40B4-BE49-F238E27FC236}">
                <a16:creationId xmlns:a16="http://schemas.microsoft.com/office/drawing/2014/main" id="{930C992D-2700-4C4D-AF9E-8E05A28C9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7595" y="1414812"/>
            <a:ext cx="7387096" cy="46834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502229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C67CE67-6166-42F1-8249-77ED0B491273}"/>
              </a:ext>
            </a:extLst>
          </p:cNvPr>
          <p:cNvSpPr/>
          <p:nvPr/>
        </p:nvSpPr>
        <p:spPr>
          <a:xfrm>
            <a:off x="2063552" y="180921"/>
            <a:ext cx="87094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77">
              <a:defRPr/>
            </a:pPr>
            <a:r>
              <a:rPr lang="ru-RU" sz="3200" b="1" dirty="0">
                <a:solidFill>
                  <a:srgbClr val="C00000"/>
                </a:solidFill>
                <a:latin typeface="Tahoma" pitchFamily="34" charset="0"/>
                <a:ea typeface="Arial Unicode MS"/>
                <a:cs typeface="Tahoma" pitchFamily="34" charset="0"/>
              </a:rPr>
              <a:t>Все новое – это хорошо забытое старое</a:t>
            </a:r>
            <a:endParaRPr lang="ru-RU" sz="3200" b="1" dirty="0">
              <a:solidFill>
                <a:srgbClr val="C00000"/>
              </a:solidFill>
              <a:latin typeface="Calibri" panose="020F0502020204030204"/>
              <a:ea typeface="Arial Unicode M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0A83ED-6BA9-4AAD-ACA0-0434DEE57499}"/>
              </a:ext>
            </a:extLst>
          </p:cNvPr>
          <p:cNvSpPr txBox="1"/>
          <p:nvPr/>
        </p:nvSpPr>
        <p:spPr>
          <a:xfrm>
            <a:off x="5783223" y="1316766"/>
            <a:ext cx="586332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44" indent="-285744" algn="just" defTabSz="914377">
              <a:buClr>
                <a:srgbClr val="A5A5A5"/>
              </a:buClr>
              <a:buFont typeface="Wingdings" pitchFamily="2" charset="2"/>
              <a:buChar char="ü"/>
              <a:defRPr/>
            </a:pPr>
            <a:r>
              <a:rPr lang="ru-RU" sz="1400" b="1" dirty="0">
                <a:solidFill>
                  <a:srgbClr val="002060"/>
                </a:solidFill>
                <a:latin typeface="Calibri" panose="020F0502020204030204"/>
                <a:ea typeface="Arial Unicode MS"/>
              </a:rPr>
              <a:t>Основные положения системы управления охраной труда на железнодорожном транспорте</a:t>
            </a:r>
          </a:p>
          <a:p>
            <a:pPr algn="just" defTabSz="914377">
              <a:buClr>
                <a:srgbClr val="A5A5A5"/>
              </a:buClr>
              <a:defRPr/>
            </a:pPr>
            <a:r>
              <a:rPr lang="ru-RU" sz="1400" i="1" dirty="0">
                <a:solidFill>
                  <a:prstClr val="black"/>
                </a:solidFill>
                <a:latin typeface="Calibri" panose="020F0502020204030204"/>
                <a:ea typeface="Arial Unicode MS"/>
              </a:rPr>
              <a:t>Утверждены МПС СССР </a:t>
            </a:r>
            <a:r>
              <a:rPr lang="ru-RU" sz="1400" b="1" i="1" dirty="0">
                <a:solidFill>
                  <a:prstClr val="black"/>
                </a:solidFill>
                <a:latin typeface="Calibri" panose="020F0502020204030204"/>
                <a:ea typeface="Arial Unicode MS"/>
              </a:rPr>
              <a:t>14 декабря 1990 </a:t>
            </a:r>
            <a:r>
              <a:rPr lang="ru-RU" sz="1400" i="1" dirty="0">
                <a:solidFill>
                  <a:prstClr val="black"/>
                </a:solidFill>
                <a:latin typeface="Calibri" panose="020F0502020204030204"/>
                <a:ea typeface="Arial Unicode MS"/>
              </a:rPr>
              <a:t>г. N ЦЭУ/4826</a:t>
            </a:r>
            <a:endParaRPr lang="ru-RU" sz="1400" b="1" dirty="0">
              <a:solidFill>
                <a:srgbClr val="002060"/>
              </a:solidFill>
              <a:latin typeface="Calibri" panose="020F0502020204030204"/>
              <a:ea typeface="Arial Unicode M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3D05E0-469B-4708-A8C6-2411FAA03DAF}"/>
              </a:ext>
            </a:extLst>
          </p:cNvPr>
          <p:cNvSpPr txBox="1"/>
          <p:nvPr/>
        </p:nvSpPr>
        <p:spPr>
          <a:xfrm>
            <a:off x="243282" y="2943263"/>
            <a:ext cx="610129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285750" indent="-285750" algn="just">
              <a:buClr>
                <a:schemeClr val="accent3"/>
              </a:buClr>
              <a:buFont typeface="Wingdings" pitchFamily="2" charset="2"/>
              <a:buChar char="ü"/>
              <a:defRPr sz="1400" b="1">
                <a:solidFill>
                  <a:srgbClr val="002060"/>
                </a:solidFill>
              </a:defRPr>
            </a:lvl1pPr>
          </a:lstStyle>
          <a:p>
            <a:pPr marL="285744" indent="-285744" defTabSz="914377">
              <a:buClr>
                <a:srgbClr val="A5A5A5"/>
              </a:buClr>
              <a:defRPr/>
            </a:pPr>
            <a:r>
              <a:rPr lang="ru-RU" dirty="0">
                <a:latin typeface="Calibri" panose="020F0502020204030204"/>
                <a:ea typeface="Arial Unicode MS"/>
              </a:rPr>
              <a:t>Типовое положение о системе управления охраной труда в лесном хозяйстве</a:t>
            </a:r>
          </a:p>
          <a:p>
            <a:pPr marL="0" indent="0" defTabSz="914377">
              <a:buClr>
                <a:srgbClr val="A5A5A5"/>
              </a:buClr>
              <a:buNone/>
              <a:defRPr/>
            </a:pPr>
            <a:r>
              <a:rPr lang="ru-RU" b="0" i="1" dirty="0">
                <a:solidFill>
                  <a:prstClr val="black"/>
                </a:solidFill>
                <a:latin typeface="Calibri" panose="020F0502020204030204"/>
                <a:ea typeface="Arial Unicode MS"/>
              </a:rPr>
              <a:t>Утверждено Заместителем Председателя Государственного комитета СССР по лесному хозяйству 21 октября 1987 г.</a:t>
            </a:r>
          </a:p>
          <a:p>
            <a:pPr marL="0" indent="0" defTabSz="914377">
              <a:buClr>
                <a:srgbClr val="A5A5A5"/>
              </a:buClr>
              <a:buNone/>
              <a:defRPr/>
            </a:pPr>
            <a:endParaRPr lang="ru-RU" dirty="0">
              <a:latin typeface="Calibri" panose="020F0502020204030204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2DE4F9-6FCE-4E0C-83E4-1518EDE450B7}"/>
              </a:ext>
            </a:extLst>
          </p:cNvPr>
          <p:cNvSpPr txBox="1"/>
          <p:nvPr/>
        </p:nvSpPr>
        <p:spPr>
          <a:xfrm>
            <a:off x="5592909" y="4844202"/>
            <a:ext cx="62439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44" indent="-285744" algn="just" defTabSz="914377">
              <a:buClr>
                <a:srgbClr val="A5A5A5"/>
              </a:buClr>
              <a:buFont typeface="Wingdings" pitchFamily="2" charset="2"/>
              <a:buChar char="ü"/>
              <a:defRPr/>
            </a:pPr>
            <a:r>
              <a:rPr lang="ru-RU" sz="1400" b="1" dirty="0">
                <a:solidFill>
                  <a:srgbClr val="002060"/>
                </a:solidFill>
                <a:latin typeface="Calibri" panose="020F0502020204030204"/>
                <a:ea typeface="Arial Unicode MS"/>
              </a:rPr>
              <a:t>Положение о системе управления охраной труда и техникой безопасности в Минэнерго СССР. РД 34.03.101</a:t>
            </a:r>
          </a:p>
          <a:p>
            <a:pPr algn="just" defTabSz="914377">
              <a:buClr>
                <a:srgbClr val="A5A5A5"/>
              </a:buClr>
              <a:defRPr/>
            </a:pPr>
            <a:r>
              <a:rPr lang="ru-RU" sz="1400" i="1" dirty="0">
                <a:solidFill>
                  <a:prstClr val="black"/>
                </a:solidFill>
                <a:latin typeface="Calibri" panose="020F0502020204030204"/>
                <a:ea typeface="Arial Unicode MS"/>
              </a:rPr>
              <a:t>Утверждено Министерством энергетики и электрификации СССР </a:t>
            </a:r>
            <a:r>
              <a:rPr lang="ru-RU" sz="1400" b="1" i="1" dirty="0">
                <a:solidFill>
                  <a:prstClr val="black"/>
                </a:solidFill>
                <a:latin typeface="Calibri" panose="020F0502020204030204"/>
                <a:ea typeface="Arial Unicode MS"/>
              </a:rPr>
              <a:t>26 июня 1984 года </a:t>
            </a:r>
          </a:p>
          <a:p>
            <a:pPr marL="285744" indent="-285744" algn="just" defTabSz="914377">
              <a:buClr>
                <a:srgbClr val="A5A5A5"/>
              </a:buClr>
              <a:buFont typeface="Wingdings" pitchFamily="2" charset="2"/>
              <a:buChar char="ü"/>
              <a:defRPr/>
            </a:pPr>
            <a:endParaRPr lang="ru-RU" sz="1400" b="1" dirty="0">
              <a:solidFill>
                <a:srgbClr val="002060"/>
              </a:solidFill>
              <a:latin typeface="Calibri" panose="020F0502020204030204"/>
              <a:ea typeface="Arial Unicode MS"/>
            </a:endParaRPr>
          </a:p>
        </p:txBody>
      </p:sp>
      <p:pic>
        <p:nvPicPr>
          <p:cNvPr id="11" name="Рисунок 10" descr="Изображение выглядит как поезд, трек, внешний, город&#10;&#10;Автоматически созданное описание">
            <a:extLst>
              <a:ext uri="{FF2B5EF4-FFF2-40B4-BE49-F238E27FC236}">
                <a16:creationId xmlns:a16="http://schemas.microsoft.com/office/drawing/2014/main" id="{5F825652-7294-46A2-8C88-0ACF8338F51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04" y="814382"/>
            <a:ext cx="4873505" cy="2010540"/>
          </a:xfrm>
          <a:prstGeom prst="rect">
            <a:avLst/>
          </a:prstGeom>
        </p:spPr>
      </p:pic>
      <p:pic>
        <p:nvPicPr>
          <p:cNvPr id="13" name="Рисунок 12" descr="Изображение выглядит как дерево, трава, внешний, растение&#10;&#10;Автоматически созданное описание">
            <a:extLst>
              <a:ext uri="{FF2B5EF4-FFF2-40B4-BE49-F238E27FC236}">
                <a16:creationId xmlns:a16="http://schemas.microsoft.com/office/drawing/2014/main" id="{B8AAC2DD-032E-481A-8DD9-E35D7C2F43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095" y="2181584"/>
            <a:ext cx="4463819" cy="2510899"/>
          </a:xfrm>
          <a:prstGeom prst="rect">
            <a:avLst/>
          </a:prstGeom>
        </p:spPr>
      </p:pic>
      <p:pic>
        <p:nvPicPr>
          <p:cNvPr id="15" name="Рисунок 14" descr="Изображение выглядит как небо, внешний, столб, наружный объект&#10;&#10;Автоматически созданное описание">
            <a:extLst>
              <a:ext uri="{FF2B5EF4-FFF2-40B4-BE49-F238E27FC236}">
                <a16:creationId xmlns:a16="http://schemas.microsoft.com/office/drawing/2014/main" id="{75591025-CCEC-42CC-8048-2B10A6EF55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73" y="3917498"/>
            <a:ext cx="4374220" cy="2126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876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268E5D-43BA-41BD-B30A-257F5D9A9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046" y="633107"/>
            <a:ext cx="9603911" cy="584775"/>
          </a:xfrm>
        </p:spPr>
        <p:txBody>
          <a:bodyPr wrap="none">
            <a:spAutoFit/>
          </a:bodyPr>
          <a:lstStyle/>
          <a:p>
            <a:pPr algn="ctr" defTabSz="914377" latinLnBrk="0"/>
            <a:r>
              <a:rPr lang="ru-RU" sz="3200" dirty="0">
                <a:solidFill>
                  <a:srgbClr val="C00000"/>
                </a:solidFill>
                <a:latin typeface="Tahoma" pitchFamily="34" charset="0"/>
                <a:ea typeface="+mn-ea"/>
                <a:cs typeface="Tahoma" pitchFamily="34" charset="0"/>
              </a:rPr>
              <a:t>Кто сейчас является владельцем процесса?</a:t>
            </a:r>
          </a:p>
        </p:txBody>
      </p:sp>
      <p:pic>
        <p:nvPicPr>
          <p:cNvPr id="4" name="Picture 2" descr="20 крупнейших промышленных предприятий Украины. Предприятия промышленного сектора дают работу десяткам тысяч украинцев">
            <a:extLst>
              <a:ext uri="{FF2B5EF4-FFF2-40B4-BE49-F238E27FC236}">
                <a16:creationId xmlns:a16="http://schemas.microsoft.com/office/drawing/2014/main" id="{B29765B9-6AED-419B-918B-966CA0EA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5594" y="1233271"/>
            <a:ext cx="7320813" cy="48840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907760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C0F89E-EA68-4706-8F7E-7C0E120AB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Основные понятия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EFEBC24-8610-4CBF-967C-C6C387696947}"/>
              </a:ext>
            </a:extLst>
          </p:cNvPr>
          <p:cNvSpPr txBox="1">
            <a:spLocks noChangeArrowheads="1"/>
          </p:cNvSpPr>
          <p:nvPr/>
        </p:nvSpPr>
        <p:spPr>
          <a:xfrm>
            <a:off x="335360" y="2180861"/>
            <a:ext cx="11856640" cy="3429024"/>
          </a:xfr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219170">
              <a:lnSpc>
                <a:spcPct val="90000"/>
              </a:lnSpc>
              <a:buNone/>
              <a:defRPr/>
            </a:pPr>
            <a:r>
              <a:rPr lang="ru-RU" sz="2800" dirty="0">
                <a:solidFill>
                  <a:prstClr val="black"/>
                </a:solidFill>
                <a:latin typeface="Arial"/>
                <a:ea typeface="Arial Unicode MS"/>
              </a:rPr>
              <a:t>Охрана труда - </a:t>
            </a:r>
          </a:p>
          <a:p>
            <a:pPr marL="0" indent="0" algn="just" defTabSz="1219170">
              <a:lnSpc>
                <a:spcPct val="90000"/>
              </a:lnSpc>
              <a:buNone/>
              <a:defRPr/>
            </a:pPr>
            <a:r>
              <a:rPr lang="ru-RU" sz="2800" dirty="0">
                <a:solidFill>
                  <a:srgbClr val="CC3300"/>
                </a:solidFill>
                <a:latin typeface="Arial"/>
                <a:ea typeface="Arial Unicode MS"/>
              </a:rPr>
              <a:t>система</a:t>
            </a:r>
            <a:r>
              <a:rPr lang="ru-RU" sz="2800" dirty="0">
                <a:solidFill>
                  <a:prstClr val="black"/>
                </a:solidFill>
                <a:latin typeface="Arial"/>
                <a:ea typeface="Arial Unicode MS"/>
              </a:rPr>
              <a:t> </a:t>
            </a:r>
            <a:r>
              <a:rPr lang="ru-RU" sz="2000" i="1" dirty="0">
                <a:solidFill>
                  <a:prstClr val="black"/>
                </a:solidFill>
                <a:latin typeface="Arial"/>
                <a:ea typeface="Arial Unicode MS"/>
              </a:rPr>
              <a:t>сохранения жизни и здоровья  работников в процессе трудовой деятельности,     </a:t>
            </a:r>
            <a:r>
              <a:rPr lang="ru-RU" sz="2800" dirty="0">
                <a:solidFill>
                  <a:srgbClr val="CC3300"/>
                </a:solidFill>
                <a:latin typeface="Arial"/>
                <a:ea typeface="Arial Unicode MS"/>
              </a:rPr>
              <a:t>включающая</a:t>
            </a:r>
            <a:r>
              <a:rPr lang="ru-RU" sz="2800" dirty="0">
                <a:solidFill>
                  <a:prstClr val="black"/>
                </a:solidFill>
                <a:latin typeface="Arial"/>
                <a:ea typeface="Arial Unicode MS"/>
              </a:rPr>
              <a:t> </a:t>
            </a:r>
            <a:r>
              <a:rPr lang="ru-RU" sz="2800" dirty="0">
                <a:solidFill>
                  <a:srgbClr val="CC3300"/>
                </a:solidFill>
                <a:latin typeface="Arial"/>
                <a:ea typeface="Arial Unicode MS"/>
              </a:rPr>
              <a:t>в себя </a:t>
            </a:r>
            <a:r>
              <a:rPr lang="ru-RU" sz="2000" i="1" dirty="0">
                <a:solidFill>
                  <a:prstClr val="black"/>
                </a:solidFill>
                <a:latin typeface="Arial"/>
                <a:ea typeface="Arial Unicode MS"/>
              </a:rPr>
              <a:t>правовые, социально-экономические, организационно-технические, санитарно-гигиенические, лечебно-профилактические, реабилитационные и иные                   </a:t>
            </a:r>
            <a:r>
              <a:rPr lang="ru-RU" sz="2800" dirty="0">
                <a:solidFill>
                  <a:srgbClr val="CC3300"/>
                </a:solidFill>
                <a:latin typeface="Arial"/>
                <a:ea typeface="Arial Unicode MS"/>
              </a:rPr>
              <a:t>мероприятия</a:t>
            </a:r>
            <a:r>
              <a:rPr lang="ru-RU" sz="2800" dirty="0">
                <a:solidFill>
                  <a:prstClr val="black"/>
                </a:solidFill>
                <a:latin typeface="Arial"/>
                <a:ea typeface="Arial Unicode MS"/>
              </a:rPr>
              <a:t>. </a:t>
            </a:r>
          </a:p>
          <a:p>
            <a:pPr marL="0" indent="0" defTabSz="1219170">
              <a:lnSpc>
                <a:spcPct val="90000"/>
              </a:lnSpc>
              <a:buNone/>
              <a:defRPr/>
            </a:pPr>
            <a:r>
              <a:rPr lang="ru-RU" sz="4267" dirty="0">
                <a:solidFill>
                  <a:prstClr val="black"/>
                </a:solidFill>
                <a:latin typeface="Arial"/>
                <a:ea typeface="Arial Unicode MS"/>
              </a:rPr>
              <a:t>						</a:t>
            </a:r>
            <a:r>
              <a:rPr lang="ru-RU" sz="2000" i="1" dirty="0">
                <a:solidFill>
                  <a:prstClr val="black"/>
                </a:solidFill>
                <a:latin typeface="Arial"/>
                <a:ea typeface="Arial Unicode MS"/>
              </a:rPr>
              <a:t>(Трудовой кодекс РФ, ст. 209).</a:t>
            </a:r>
          </a:p>
        </p:txBody>
      </p:sp>
    </p:spTree>
    <p:extLst>
      <p:ext uri="{BB962C8B-B14F-4D97-AF65-F5344CB8AC3E}">
        <p14:creationId xmlns:p14="http://schemas.microsoft.com/office/powerpoint/2010/main" val="668972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92C6E6A-C3F3-4AB8-8771-BB42E0DF6B69}"/>
              </a:ext>
            </a:extLst>
          </p:cNvPr>
          <p:cNvSpPr txBox="1">
            <a:spLocks/>
          </p:cNvSpPr>
          <p:nvPr/>
        </p:nvSpPr>
        <p:spPr bwMode="auto">
          <a:xfrm>
            <a:off x="2194883" y="668596"/>
            <a:ext cx="6053259" cy="584775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algn="ctr" defTabSz="685800" latinLnBrk="0">
              <a:spcBef>
                <a:spcPct val="0"/>
              </a:spcBef>
              <a:buNone/>
              <a:defRPr sz="2400" b="1">
                <a:solidFill>
                  <a:srgbClr val="C00000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 defTabSz="914377"/>
            <a:r>
              <a:rPr lang="ru-RU" sz="3200" dirty="0">
                <a:ea typeface="Arial Unicode MS"/>
              </a:rPr>
              <a:t>Что такое «охрана труда»?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98BEC8C-3B3D-4AC3-9F09-60A6D7FA1F50}"/>
              </a:ext>
            </a:extLst>
          </p:cNvPr>
          <p:cNvSpPr/>
          <p:nvPr/>
        </p:nvSpPr>
        <p:spPr>
          <a:xfrm>
            <a:off x="815413" y="1604797"/>
            <a:ext cx="10945216" cy="4118707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«Охрана труда» - это </a:t>
            </a:r>
            <a:r>
              <a:rPr lang="ru-RU" b="1" i="1" dirty="0">
                <a:solidFill>
                  <a:prstClr val="black"/>
                </a:solidFill>
                <a:latin typeface="Arial"/>
                <a:ea typeface="Arial Unicode MS"/>
              </a:rPr>
              <a:t>система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 установленных </a:t>
            </a:r>
            <a:r>
              <a:rPr lang="ru-RU" b="1" i="1" dirty="0">
                <a:solidFill>
                  <a:prstClr val="black"/>
                </a:solidFill>
                <a:latin typeface="Arial"/>
                <a:ea typeface="Arial Unicode MS"/>
              </a:rPr>
              <a:t>государством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 минимально необходимых,     общедоступных </a:t>
            </a:r>
            <a:r>
              <a:rPr lang="ru-RU" b="1" i="1" dirty="0">
                <a:solidFill>
                  <a:prstClr val="black"/>
                </a:solidFill>
                <a:latin typeface="Arial"/>
                <a:ea typeface="Arial Unicode MS"/>
              </a:rPr>
              <a:t>мероприятий,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 направленных на сохранение жизни и здоровья работников в процессе трудовой деятельности на минимальном общественно-приемлемом уровне </a:t>
            </a:r>
          </a:p>
          <a:p>
            <a:pPr defTabSz="1219170" latinLnBrk="1"/>
            <a:endParaRPr lang="ru-RU" b="1" dirty="0">
              <a:solidFill>
                <a:prstClr val="black"/>
              </a:solidFill>
              <a:latin typeface="Arial"/>
              <a:ea typeface="Arial Unicode MS"/>
            </a:endParaRPr>
          </a:p>
          <a:p>
            <a:pPr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Выполнение государственных нормативных требований охраны труда - это </a:t>
            </a:r>
            <a:r>
              <a:rPr lang="ru-RU" b="1" i="1" dirty="0">
                <a:solidFill>
                  <a:prstClr val="black"/>
                </a:solidFill>
                <a:latin typeface="Arial"/>
                <a:ea typeface="Arial Unicode MS"/>
              </a:rPr>
              <a:t>минимально      допустимый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государством уровень </a:t>
            </a:r>
            <a:r>
              <a:rPr lang="ru-RU" b="1" i="1" dirty="0">
                <a:solidFill>
                  <a:prstClr val="black"/>
                </a:solidFill>
                <a:latin typeface="Arial"/>
                <a:ea typeface="Arial Unicode MS"/>
              </a:rPr>
              <a:t>состояния безопасности труда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 в организации. </a:t>
            </a:r>
          </a:p>
          <a:p>
            <a:pPr defTabSz="1219170" latinLnBrk="1"/>
            <a:endParaRPr lang="ru-RU" b="1" dirty="0">
              <a:solidFill>
                <a:prstClr val="black"/>
              </a:solidFill>
              <a:latin typeface="Arial"/>
              <a:ea typeface="Arial Unicode MS"/>
            </a:endParaRPr>
          </a:p>
          <a:p>
            <a:pPr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Соблюдение требований «охраны труда» обеспечивает решение задачи сохранения жизни и здоровья работника </a:t>
            </a:r>
            <a:r>
              <a:rPr lang="ru-RU" b="1" i="1" dirty="0">
                <a:solidFill>
                  <a:prstClr val="black"/>
                </a:solidFill>
                <a:latin typeface="Arial"/>
                <a:ea typeface="Arial Unicode MS"/>
              </a:rPr>
              <a:t>на минимально приемлемом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обществом (государством) уровне, но совершенно </a:t>
            </a:r>
            <a:r>
              <a:rPr lang="ru-RU" b="1" i="1" dirty="0">
                <a:solidFill>
                  <a:prstClr val="black"/>
                </a:solidFill>
                <a:latin typeface="Arial"/>
                <a:ea typeface="Arial Unicode MS"/>
              </a:rPr>
              <a:t>не стимулирует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деятельность по повышению уровня безопасности, улучшению     условий труда</a:t>
            </a:r>
            <a:endParaRPr lang="ru-RU" b="1" i="1" dirty="0">
              <a:solidFill>
                <a:prstClr val="black"/>
              </a:solidFill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1393233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C18D826-E3DD-4799-9839-48EF48113DD5}"/>
              </a:ext>
            </a:extLst>
          </p:cNvPr>
          <p:cNvSpPr/>
          <p:nvPr/>
        </p:nvSpPr>
        <p:spPr>
          <a:xfrm>
            <a:off x="143339" y="1412775"/>
            <a:ext cx="7968885" cy="2328975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Если во времена СССР, например, при формировании стандартов ССБТ, «охрана труда» рассматривалась как необходимое </a:t>
            </a:r>
            <a:r>
              <a:rPr lang="ru-RU" b="1" dirty="0" err="1">
                <a:solidFill>
                  <a:prstClr val="black"/>
                </a:solidFill>
                <a:latin typeface="Arial"/>
                <a:ea typeface="Arial Unicode MS"/>
              </a:rPr>
              <a:t>социаль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-но-политическое приложение к «безопасности труда», то в </a:t>
            </a:r>
            <a:r>
              <a:rPr lang="ru-RU" b="1" dirty="0" err="1">
                <a:solidFill>
                  <a:prstClr val="black"/>
                </a:solidFill>
                <a:latin typeface="Arial"/>
                <a:ea typeface="Arial Unicode MS"/>
              </a:rPr>
              <a:t>совре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- </a:t>
            </a:r>
            <a:r>
              <a:rPr lang="ru-RU" b="1" dirty="0" err="1">
                <a:solidFill>
                  <a:prstClr val="black"/>
                </a:solidFill>
                <a:latin typeface="Arial"/>
                <a:ea typeface="Arial Unicode MS"/>
              </a:rPr>
              <a:t>менной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 России таким приложением уже к «охране труда» является «безопасность труда» (в прежней терминологии - «техника безо-    </a:t>
            </a:r>
            <a:r>
              <a:rPr lang="ru-RU" b="1" dirty="0" err="1">
                <a:solidFill>
                  <a:prstClr val="black"/>
                </a:solidFill>
                <a:latin typeface="Arial"/>
                <a:ea typeface="Arial Unicode MS"/>
              </a:rPr>
              <a:t>пасности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»).</a:t>
            </a:r>
            <a:endParaRPr lang="ru-RU" b="1" i="1" dirty="0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pic>
        <p:nvPicPr>
          <p:cNvPr id="5" name="Picture 2" descr="http://www.rcs-sert.ru/images/foto/okhrana-truda.jpg">
            <a:extLst>
              <a:ext uri="{FF2B5EF4-FFF2-40B4-BE49-F238E27FC236}">
                <a16:creationId xmlns:a16="http://schemas.microsoft.com/office/drawing/2014/main" id="{AFBAA76F-1D3A-497A-B258-70E535A7C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97264" y="3741751"/>
            <a:ext cx="6194737" cy="2376264"/>
          </a:xfrm>
          <a:prstGeom prst="rect">
            <a:avLst/>
          </a:prstGeom>
          <a:noFill/>
        </p:spPr>
      </p:pic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662283AD-9B7C-4FE8-BABE-8D6319BA84C0}"/>
              </a:ext>
            </a:extLst>
          </p:cNvPr>
          <p:cNvSpPr txBox="1">
            <a:spLocks/>
          </p:cNvSpPr>
          <p:nvPr/>
        </p:nvSpPr>
        <p:spPr bwMode="auto">
          <a:xfrm>
            <a:off x="2194883" y="668596"/>
            <a:ext cx="6053259" cy="584775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algn="ctr" defTabSz="685800" latinLnBrk="0">
              <a:spcBef>
                <a:spcPct val="0"/>
              </a:spcBef>
              <a:buNone/>
              <a:defRPr sz="2400" b="1">
                <a:solidFill>
                  <a:srgbClr val="C00000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 defTabSz="914377"/>
            <a:r>
              <a:rPr lang="ru-RU" sz="3200" dirty="0">
                <a:ea typeface="Arial Unicode MS"/>
              </a:rPr>
              <a:t>Что такое «охрана труда»?</a:t>
            </a:r>
          </a:p>
        </p:txBody>
      </p:sp>
    </p:spTree>
    <p:extLst>
      <p:ext uri="{BB962C8B-B14F-4D97-AF65-F5344CB8AC3E}">
        <p14:creationId xmlns:p14="http://schemas.microsoft.com/office/powerpoint/2010/main" val="1715678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usolie.info/upload/iblock/de9/de9079e63640543f4a7c0856b63562fd.jpg">
            <a:extLst>
              <a:ext uri="{FF2B5EF4-FFF2-40B4-BE49-F238E27FC236}">
                <a16:creationId xmlns:a16="http://schemas.microsoft.com/office/drawing/2014/main" id="{4F447854-77F6-43BF-88F9-CE2CF47DF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9564" y="3236980"/>
            <a:ext cx="3942521" cy="2897753"/>
          </a:xfrm>
          <a:prstGeom prst="rect">
            <a:avLst/>
          </a:prstGeom>
          <a:noFill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DD8AD1C-65A8-4E2E-B199-99BA5C5F91CB}"/>
              </a:ext>
            </a:extLst>
          </p:cNvPr>
          <p:cNvSpPr/>
          <p:nvPr/>
        </p:nvSpPr>
        <p:spPr>
          <a:xfrm>
            <a:off x="32131" y="1124278"/>
            <a:ext cx="3096344" cy="2112701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r>
              <a:rPr lang="en-US" b="1" i="1" dirty="0" err="1">
                <a:solidFill>
                  <a:prstClr val="black"/>
                </a:solidFill>
                <a:latin typeface="Arial"/>
                <a:ea typeface="Arial Unicode MS"/>
              </a:rPr>
              <a:t>Labour</a:t>
            </a:r>
            <a:r>
              <a:rPr lang="en-US" b="1" i="1" dirty="0">
                <a:solidFill>
                  <a:prstClr val="black"/>
                </a:solidFill>
                <a:latin typeface="Arial"/>
                <a:ea typeface="Arial Unicode MS"/>
              </a:rPr>
              <a:t> protection</a:t>
            </a:r>
          </a:p>
          <a:p>
            <a:pPr algn="ctr" defTabSz="1219170" latinLnBrk="1"/>
            <a:r>
              <a:rPr lang="ru-RU" b="1" i="1" dirty="0">
                <a:solidFill>
                  <a:prstClr val="black"/>
                </a:solidFill>
                <a:latin typeface="Arial"/>
                <a:ea typeface="Arial Unicode MS"/>
              </a:rPr>
              <a:t>Защита трудовых прав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E82A22E-CF78-46D0-BE8F-DBC39FA2394B}"/>
              </a:ext>
            </a:extLst>
          </p:cNvPr>
          <p:cNvSpPr/>
          <p:nvPr/>
        </p:nvSpPr>
        <p:spPr>
          <a:xfrm>
            <a:off x="6676335" y="4337721"/>
            <a:ext cx="3957221" cy="1755576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r>
              <a:rPr lang="en-US" b="1" i="1" dirty="0">
                <a:solidFill>
                  <a:prstClr val="black"/>
                </a:solidFill>
                <a:latin typeface="Arial"/>
                <a:ea typeface="Arial Unicode MS"/>
              </a:rPr>
              <a:t>Occupational Health and Safety</a:t>
            </a:r>
            <a:endParaRPr lang="ru-RU" b="1" i="1" dirty="0">
              <a:solidFill>
                <a:prstClr val="black"/>
              </a:solidFill>
              <a:latin typeface="Arial"/>
              <a:ea typeface="Arial Unicode MS"/>
            </a:endParaRPr>
          </a:p>
          <a:p>
            <a:pPr algn="ctr" defTabSz="1219170" latinLnBrk="1"/>
            <a:r>
              <a:rPr lang="ru-RU" b="1" i="1" dirty="0">
                <a:solidFill>
                  <a:prstClr val="black"/>
                </a:solidFill>
                <a:latin typeface="Arial"/>
                <a:ea typeface="Arial Unicode MS"/>
              </a:rPr>
              <a:t>Здоровье и безопасность</a:t>
            </a:r>
          </a:p>
        </p:txBody>
      </p:sp>
      <p:pic>
        <p:nvPicPr>
          <p:cNvPr id="7" name="Picture 4" descr="http://foraenergy.ru/wp-content/uploads/2011/04/tb.jpg">
            <a:extLst>
              <a:ext uri="{FF2B5EF4-FFF2-40B4-BE49-F238E27FC236}">
                <a16:creationId xmlns:a16="http://schemas.microsoft.com/office/drawing/2014/main" id="{B6803655-1316-4B68-987D-E45767E9C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95786" y="755547"/>
            <a:ext cx="2996215" cy="3815492"/>
          </a:xfrm>
          <a:prstGeom prst="rect">
            <a:avLst/>
          </a:prstGeom>
          <a:noFill/>
        </p:spPr>
      </p:pic>
      <p:sp>
        <p:nvSpPr>
          <p:cNvPr id="8" name="Подзаголовок 2">
            <a:extLst>
              <a:ext uri="{FF2B5EF4-FFF2-40B4-BE49-F238E27FC236}">
                <a16:creationId xmlns:a16="http://schemas.microsoft.com/office/drawing/2014/main" id="{5FEC2FC0-A150-40CD-9024-313FF088BF13}"/>
              </a:ext>
            </a:extLst>
          </p:cNvPr>
          <p:cNvSpPr txBox="1">
            <a:spLocks/>
          </p:cNvSpPr>
          <p:nvPr/>
        </p:nvSpPr>
        <p:spPr bwMode="auto">
          <a:xfrm>
            <a:off x="3195547" y="1730109"/>
            <a:ext cx="6053259" cy="584775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algn="ctr" defTabSz="685800" latinLnBrk="0">
              <a:spcBef>
                <a:spcPct val="0"/>
              </a:spcBef>
              <a:buNone/>
              <a:defRPr sz="2400" b="1">
                <a:solidFill>
                  <a:srgbClr val="C00000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 defTabSz="914377"/>
            <a:r>
              <a:rPr lang="ru-RU" sz="3200" dirty="0">
                <a:ea typeface="Arial Unicode MS"/>
              </a:rPr>
              <a:t>Что такое «охрана труда»?</a:t>
            </a:r>
          </a:p>
        </p:txBody>
      </p:sp>
    </p:spTree>
    <p:extLst>
      <p:ext uri="{BB962C8B-B14F-4D97-AF65-F5344CB8AC3E}">
        <p14:creationId xmlns:p14="http://schemas.microsoft.com/office/powerpoint/2010/main" val="15909953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FFDF377-D895-43B9-A4C8-B3247D1A57AF}"/>
              </a:ext>
            </a:extLst>
          </p:cNvPr>
          <p:cNvSpPr/>
          <p:nvPr/>
        </p:nvSpPr>
        <p:spPr>
          <a:xfrm>
            <a:off x="239350" y="1892829"/>
            <a:ext cx="11713301" cy="367240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А поскольку такого термина в «охране труда» нет, то подавляющее большинство организаций         </a:t>
            </a:r>
          </a:p>
          <a:p>
            <a:pPr algn="ctr"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вопросам «техники безопасности» (т.е. «безопасности технологических процессов и производств») внимание совершенно не уделяет, ограничиваясь только выполнением требований нормативной   «охраны труда», т.к. нет никаких нормативных правовых актов, содержащих государственные         нормативные требования в области ОХРАНЫ ТРУДА в отношении процессов, зданий и т.п. </a:t>
            </a:r>
          </a:p>
          <a:p>
            <a:pPr algn="ctr" defTabSz="1219170" latinLnBrk="1"/>
            <a:endParaRPr lang="ru-RU" b="1" dirty="0">
              <a:solidFill>
                <a:prstClr val="black"/>
              </a:solidFill>
              <a:latin typeface="Arial"/>
              <a:ea typeface="Arial Unicode MS"/>
            </a:endParaRPr>
          </a:p>
          <a:p>
            <a:pPr algn="ctr"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Из статьи 212 ТК РФ не очень понятно, какими НПА должен руководствоваться работодатель, т.к.  </a:t>
            </a:r>
          </a:p>
          <a:p>
            <a:pPr algn="ctr"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федеральный закон о техническом регулировании вывел из-под своего действия охрану труда       </a:t>
            </a:r>
          </a:p>
          <a:p>
            <a:pPr algn="ctr"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(статьи 3 и ), а Постановление Правительства РФ от 27.10.2010 г. № 1160 ничего не предлагает          взамен, кроме ПОТ и ТИ.</a:t>
            </a:r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id="{2C02D4C2-0DF2-4F82-ACA8-7D5C088A8C38}"/>
              </a:ext>
            </a:extLst>
          </p:cNvPr>
          <p:cNvSpPr txBox="1">
            <a:spLocks/>
          </p:cNvSpPr>
          <p:nvPr/>
        </p:nvSpPr>
        <p:spPr bwMode="auto">
          <a:xfrm>
            <a:off x="1487489" y="680209"/>
            <a:ext cx="9793087" cy="1077218"/>
          </a:xfrm>
          <a:prstGeom prst="rect">
            <a:avLst/>
          </a:prstGeom>
        </p:spPr>
        <p:txBody>
          <a:bodyPr wrap="square" anchor="ctr">
            <a:spAutoFit/>
          </a:bodyPr>
          <a:lstStyle>
            <a:defPPr>
              <a:defRPr lang="ko-KR"/>
            </a:defPPr>
            <a:lvl1pPr algn="ctr" defTabSz="685800" latinLnBrk="0">
              <a:spcBef>
                <a:spcPct val="0"/>
              </a:spcBef>
              <a:buNone/>
              <a:defRPr sz="2400" b="1">
                <a:solidFill>
                  <a:srgbClr val="C00000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 defTabSz="914377"/>
            <a:r>
              <a:rPr lang="ru-RU" sz="3200" dirty="0">
                <a:ea typeface="Arial Unicode MS"/>
              </a:rPr>
              <a:t>Охрана труда 21 века. </a:t>
            </a:r>
          </a:p>
          <a:p>
            <a:pPr defTabSz="914377"/>
            <a:r>
              <a:rPr lang="ru-RU" sz="3200" dirty="0">
                <a:ea typeface="Arial Unicode MS"/>
              </a:rPr>
              <a:t>ОТ = ТБ?</a:t>
            </a:r>
          </a:p>
        </p:txBody>
      </p:sp>
    </p:spTree>
    <p:extLst>
      <p:ext uri="{BB962C8B-B14F-4D97-AF65-F5344CB8AC3E}">
        <p14:creationId xmlns:p14="http://schemas.microsoft.com/office/powerpoint/2010/main" val="18930185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5DDAFAD-6762-4D15-B646-81702CBCEDA1}"/>
              </a:ext>
            </a:extLst>
          </p:cNvPr>
          <p:cNvSpPr/>
          <p:nvPr/>
        </p:nvSpPr>
        <p:spPr>
          <a:xfrm>
            <a:off x="527381" y="1772816"/>
            <a:ext cx="11329260" cy="3744416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«Охрана труда» включает в себя, прежде всего, </a:t>
            </a:r>
            <a:r>
              <a:rPr lang="ru-RU" b="1" i="1" dirty="0">
                <a:solidFill>
                  <a:prstClr val="black"/>
                </a:solidFill>
                <a:latin typeface="Arial"/>
                <a:ea typeface="Arial Unicode MS"/>
              </a:rPr>
              <a:t>юридические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 вопросы - права и обязанности    </a:t>
            </a:r>
          </a:p>
          <a:p>
            <a:pPr algn="ctr"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работников и работодателей, обеспечивающие соблюдение требований Трудового кодекса. </a:t>
            </a:r>
          </a:p>
          <a:p>
            <a:pPr algn="ctr" defTabSz="1219170" latinLnBrk="1"/>
            <a:endParaRPr lang="ru-RU" b="1" dirty="0">
              <a:solidFill>
                <a:prstClr val="black"/>
              </a:solidFill>
              <a:latin typeface="Arial"/>
              <a:ea typeface="Arial Unicode MS"/>
            </a:endParaRPr>
          </a:p>
          <a:p>
            <a:pPr algn="ctr"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«Техника безопасности», напротив, означает </a:t>
            </a:r>
            <a:r>
              <a:rPr lang="ru-RU" b="1" i="1" dirty="0">
                <a:solidFill>
                  <a:prstClr val="black"/>
                </a:solidFill>
                <a:latin typeface="Arial"/>
                <a:ea typeface="Arial Unicode MS"/>
              </a:rPr>
              <a:t>набор требований к поведению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 работников и       </a:t>
            </a:r>
          </a:p>
          <a:p>
            <a:pPr algn="ctr"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 выполнению ими своей рабочей функции, направленных на </a:t>
            </a:r>
            <a:r>
              <a:rPr lang="ru-RU" b="1" i="1" dirty="0">
                <a:solidFill>
                  <a:prstClr val="black"/>
                </a:solidFill>
                <a:latin typeface="Arial"/>
                <a:ea typeface="Arial Unicode MS"/>
              </a:rPr>
              <a:t>предотвращение опасных              ситуаций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для жизни и здоровья как самих работников, так и их окружения. </a:t>
            </a:r>
          </a:p>
          <a:p>
            <a:pPr algn="ctr" defTabSz="1219170" latinLnBrk="1"/>
            <a:endParaRPr lang="ru-RU" b="1" dirty="0">
              <a:solidFill>
                <a:prstClr val="black"/>
              </a:solidFill>
              <a:latin typeface="Arial"/>
              <a:ea typeface="Arial Unicode MS"/>
            </a:endParaRPr>
          </a:p>
          <a:p>
            <a:pPr algn="ctr"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В терминологии Трудового кодекса РФ аналогом понятия «техника безопасности» является        понятие «безопасные методы и приемы работы». Однако, содержание этого словосочетания в </a:t>
            </a:r>
          </a:p>
          <a:p>
            <a:pPr algn="ctr" defTabSz="1219170" latinLnBrk="1"/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 трудовом законодательстве и иных нормативных правовых актах не раскрыто».</a:t>
            </a:r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id="{0CCB1623-E7CE-4E3B-A5BC-6F847C193D1D}"/>
              </a:ext>
            </a:extLst>
          </p:cNvPr>
          <p:cNvSpPr txBox="1">
            <a:spLocks/>
          </p:cNvSpPr>
          <p:nvPr/>
        </p:nvSpPr>
        <p:spPr bwMode="auto">
          <a:xfrm>
            <a:off x="1487489" y="680209"/>
            <a:ext cx="9793087" cy="1077218"/>
          </a:xfrm>
          <a:prstGeom prst="rect">
            <a:avLst/>
          </a:prstGeom>
        </p:spPr>
        <p:txBody>
          <a:bodyPr wrap="square" anchor="ctr">
            <a:spAutoFit/>
          </a:bodyPr>
          <a:lstStyle>
            <a:defPPr>
              <a:defRPr lang="ko-KR"/>
            </a:defPPr>
            <a:lvl1pPr algn="ctr" defTabSz="685800" latinLnBrk="0">
              <a:spcBef>
                <a:spcPct val="0"/>
              </a:spcBef>
              <a:buNone/>
              <a:defRPr sz="2400" b="1">
                <a:solidFill>
                  <a:srgbClr val="C00000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 defTabSz="914377"/>
            <a:r>
              <a:rPr lang="ru-RU" sz="3200" dirty="0">
                <a:ea typeface="Arial Unicode MS"/>
              </a:rPr>
              <a:t>Охрана труда 21 века. </a:t>
            </a:r>
          </a:p>
          <a:p>
            <a:pPr defTabSz="914377"/>
            <a:r>
              <a:rPr lang="ru-RU" sz="3200" dirty="0">
                <a:ea typeface="Arial Unicode MS"/>
              </a:rPr>
              <a:t>ОТ = ТБ?</a:t>
            </a:r>
          </a:p>
        </p:txBody>
      </p:sp>
    </p:spTree>
    <p:extLst>
      <p:ext uri="{BB962C8B-B14F-4D97-AF65-F5344CB8AC3E}">
        <p14:creationId xmlns:p14="http://schemas.microsoft.com/office/powerpoint/2010/main" val="4236231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2">
            <a:extLst>
              <a:ext uri="{FF2B5EF4-FFF2-40B4-BE49-F238E27FC236}">
                <a16:creationId xmlns:a16="http://schemas.microsoft.com/office/drawing/2014/main" id="{42F95D4A-0E5D-484A-BF86-FA850D9ECDB8}"/>
              </a:ext>
            </a:extLst>
          </p:cNvPr>
          <p:cNvSpPr/>
          <p:nvPr/>
        </p:nvSpPr>
        <p:spPr>
          <a:xfrm>
            <a:off x="301111" y="1198784"/>
            <a:ext cx="59319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Статья 223.	Служба охраны труда у работодателя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Arial Unicode MS"/>
              <a:cs typeface="Arial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595B94-4FF8-4D7F-83B5-6216DFEF2605}"/>
              </a:ext>
            </a:extLst>
          </p:cNvPr>
          <p:cNvSpPr txBox="1"/>
          <p:nvPr/>
        </p:nvSpPr>
        <p:spPr>
          <a:xfrm>
            <a:off x="301111" y="2242896"/>
            <a:ext cx="533950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При отсутствии у работодателя, указанного в части второй настоящей статьи,</a:t>
            </a:r>
            <a:r>
              <a:rPr lang="ru-RU" sz="1800" b="1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службы охраны труда, </a:t>
            </a:r>
            <a:r>
              <a:rPr lang="ru-RU" sz="1800" b="1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специалиста по охране труда, имеющего соответствующее образование</a:t>
            </a:r>
            <a:r>
              <a:rPr lang="ru-RU" sz="1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, их функции осуществляют работодатель - индивидуальный предприниматель (лично), руководитель организации, другой уполномоченный работодателем работник либо организация или индивидуальный предприниматель, оказывающие услуги в области охраны труда, привлекаемые работодателем </a:t>
            </a:r>
            <a:br>
              <a:rPr lang="ru-RU" sz="1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по гражданско-правовому договору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Arial Unicode MS"/>
              <a:cs typeface="+mn-cs"/>
            </a:endParaRPr>
          </a:p>
        </p:txBody>
      </p:sp>
      <p:pic>
        <p:nvPicPr>
          <p:cNvPr id="6" name="Рисунок 5" descr="Изображение выглядит как человек, шляпа, одежда, мальчик&#10;&#10;Автоматически созданное описание">
            <a:extLst>
              <a:ext uri="{FF2B5EF4-FFF2-40B4-BE49-F238E27FC236}">
                <a16:creationId xmlns:a16="http://schemas.microsoft.com/office/drawing/2014/main" id="{69BBF5D6-C3C8-464F-B910-217F99643922}"/>
              </a:ext>
            </a:extLst>
          </p:cNvPr>
          <p:cNvPicPr>
            <a:picLocks noGrp="1" noChangeAspect="1"/>
          </p:cNvPicPr>
          <p:nvPr>
            <p:ph type="pic" sz="quarter" idx="6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03" b="2050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23961870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COLOR-A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2906"/>
      </a:accent1>
      <a:accent2>
        <a:srgbClr val="FD2906"/>
      </a:accent2>
      <a:accent3>
        <a:srgbClr val="FD2906"/>
      </a:accent3>
      <a:accent4>
        <a:srgbClr val="FD2906"/>
      </a:accent4>
      <a:accent5>
        <a:srgbClr val="FD2906"/>
      </a:accent5>
      <a:accent6>
        <a:srgbClr val="FD2906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ection Break Slide Master">
  <a:themeElements>
    <a:clrScheme name="ALLPPT-COLOR-A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2906"/>
      </a:accent1>
      <a:accent2>
        <a:srgbClr val="FD2906"/>
      </a:accent2>
      <a:accent3>
        <a:srgbClr val="FD2906"/>
      </a:accent3>
      <a:accent4>
        <a:srgbClr val="FD2906"/>
      </a:accent4>
      <a:accent5>
        <a:srgbClr val="FD2906"/>
      </a:accent5>
      <a:accent6>
        <a:srgbClr val="FD2906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ontents Slide Master">
  <a:themeElements>
    <a:clrScheme name="ALLPPT-COLOR-A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2906"/>
      </a:accent1>
      <a:accent2>
        <a:srgbClr val="FD2906"/>
      </a:accent2>
      <a:accent3>
        <a:srgbClr val="FD2906"/>
      </a:accent3>
      <a:accent4>
        <a:srgbClr val="FD2906"/>
      </a:accent4>
      <a:accent5>
        <a:srgbClr val="FD2906"/>
      </a:accent5>
      <a:accent6>
        <a:srgbClr val="FD2906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5463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1117</Words>
  <Application>Microsoft Office PowerPoint</Application>
  <PresentationFormat>Широкоэкранный</PresentationFormat>
  <Paragraphs>81</Paragraphs>
  <Slides>19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Tahoma</vt:lpstr>
      <vt:lpstr>Wingdings</vt:lpstr>
      <vt:lpstr>Cover and End Slide Master</vt:lpstr>
      <vt:lpstr>Section Break Slide Master</vt:lpstr>
      <vt:lpstr>Contents Slide Master</vt:lpstr>
      <vt:lpstr>Презентация PowerPoint</vt:lpstr>
      <vt:lpstr>Презентация PowerPoint</vt:lpstr>
      <vt:lpstr>Немного истории. Охрана труда до 1933 года</vt:lpstr>
      <vt:lpstr>Немного истории. Охрана труда после 1933 года</vt:lpstr>
      <vt:lpstr>Презентация PowerPoint</vt:lpstr>
      <vt:lpstr>Презентация PowerPoint</vt:lpstr>
      <vt:lpstr>Система СБТ (система бездефектного труда)</vt:lpstr>
      <vt:lpstr> Система КАНАРСПИ (качество, надежность, ресурс с первых изделий)</vt:lpstr>
      <vt:lpstr>Система КС УКП (комплексная система управления качеством продукции)</vt:lpstr>
      <vt:lpstr>Немного истории. Охрана труда в 80-е годы</vt:lpstr>
      <vt:lpstr>Презентация PowerPoint</vt:lpstr>
      <vt:lpstr>Кто сейчас является владельцем процесса?</vt:lpstr>
      <vt:lpstr>Основные понятия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Анатольевна Кузнецова</dc:creator>
  <cp:lastModifiedBy>Екатерина Анатольевна Кузнецова</cp:lastModifiedBy>
  <cp:revision>3</cp:revision>
  <dcterms:created xsi:type="dcterms:W3CDTF">2021-12-14T10:36:04Z</dcterms:created>
  <dcterms:modified xsi:type="dcterms:W3CDTF">2021-12-14T22:54:57Z</dcterms:modified>
</cp:coreProperties>
</file>