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7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194" autoAdjust="0"/>
  </p:normalViewPr>
  <p:slideViewPr>
    <p:cSldViewPr snapToGrid="0">
      <p:cViewPr>
        <p:scale>
          <a:sx n="78" d="100"/>
          <a:sy n="78" d="100"/>
        </p:scale>
        <p:origin x="-90" y="-5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2DF1ED-8BD9-47B6-93CB-9670C642C1E0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82986F-2396-45BC-88F7-3CEF9D2ACE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9012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82986F-2396-45BC-88F7-3CEF9D2ACEED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63689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82986F-2396-45BC-88F7-3CEF9D2ACEED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10728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82986F-2396-45BC-88F7-3CEF9D2ACEED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06734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82986F-2396-45BC-88F7-3CEF9D2ACEED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49489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0B8F7B84-F5C0-439F-A61C-13D374E7EF5A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21DC0AEA-7C25-48BA-879B-08FE1671C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5562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F7B84-F5C0-439F-A61C-13D374E7EF5A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21DC0AEA-7C25-48BA-879B-08FE1671C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3991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0B8F7B84-F5C0-439F-A61C-13D374E7EF5A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21DC0AEA-7C25-48BA-879B-08FE1671C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2103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F7B84-F5C0-439F-A61C-13D374E7EF5A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DC0AEA-7C25-48BA-879B-08FE1671C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5900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F7B84-F5C0-439F-A61C-13D374E7EF5A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DC0AEA-7C25-48BA-879B-08FE1671C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2041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F7B84-F5C0-439F-A61C-13D374E7EF5A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DC0AEA-7C25-48BA-879B-08FE1671C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6237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F7B84-F5C0-439F-A61C-13D374E7EF5A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DC0AEA-7C25-48BA-879B-08FE1671C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5955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0B8F7B84-F5C0-439F-A61C-13D374E7EF5A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21DC0AEA-7C25-48BA-879B-08FE1671C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1381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F7B84-F5C0-439F-A61C-13D374E7EF5A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DC0AEA-7C25-48BA-879B-08FE1671C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68558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F7B84-F5C0-439F-A61C-13D374E7EF5A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DC0AEA-7C25-48BA-879B-08FE1671C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6697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0B8F7B84-F5C0-439F-A61C-13D374E7EF5A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21DC0AEA-7C25-48BA-879B-08FE1671C4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58834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0B8F7B84-F5C0-439F-A61C-13D374E7EF5A}" type="datetimeFigureOut">
              <a:rPr lang="ru-RU" smtClean="0"/>
              <a:t>31.10.2017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21DC0AEA-7C25-48BA-879B-08FE1671C45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486104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1137" y="1994053"/>
            <a:ext cx="5500135" cy="3867737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4479" y="1147065"/>
            <a:ext cx="9613861" cy="108093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Психологическое притеснение (</a:t>
            </a:r>
            <a:r>
              <a:rPr lang="ru-RU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харассмент</a:t>
            </a:r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 на рабочем месте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6502653" cy="4216864"/>
          </a:xfrm>
        </p:spPr>
        <p:txBody>
          <a:bodyPr>
            <a:normAutofit fontScale="85000" lnSpcReduction="10000"/>
          </a:bodyPr>
          <a:lstStyle/>
          <a:p>
            <a:pPr marL="0" indent="4500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Психологическое притеснение  (</a:t>
            </a:r>
            <a:r>
              <a:rPr lang="ru-RU" sz="20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харассмент</a:t>
            </a: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 на рабочем месте может  встречаться  в  больших  корпорациях, государственных и частных организациях. Удивительно, но притеснениям подвергаются люди различных национальностей, половой  принадлежности, образования во всем мире. </a:t>
            </a:r>
          </a:p>
          <a:p>
            <a:pPr marL="0" indent="4500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Более того, где и когда бы ни происходил </a:t>
            </a:r>
            <a:r>
              <a:rPr lang="ru-RU" sz="20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харассмент</a:t>
            </a: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люди зачастую не имеют представления об этой проблеме. Многие склонны обвинять себя, объяснять произошедшее всеми возможными причинами, но не  расценивать   случившееся как  собственно психологическое притеснение.</a:t>
            </a:r>
            <a:r>
              <a:rPr lang="ru-RU" dirty="0"/>
              <a:t> 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4665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1192" y="740676"/>
            <a:ext cx="11029616" cy="9883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Определение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харассмента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оценка интенсивности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44347" y="1729008"/>
            <a:ext cx="11303307" cy="2580181"/>
          </a:xfrm>
        </p:spPr>
        <p:txBody>
          <a:bodyPr>
            <a:normAutofit fontScale="85000" lnSpcReduction="20000"/>
          </a:bodyPr>
          <a:lstStyle/>
          <a:p>
            <a:pPr marL="0" indent="4320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Психологическим притеснением (</a:t>
            </a:r>
            <a:r>
              <a:rPr lang="ru-RU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харассментом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называется любое несоответствующее и нежелательное поведение, которое способно оскорбить или унизить человека.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Харассмент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может выражаться в  форме слов, жестов или действий, направленных на то,  чтобы вывести  из  себя, унизить, оскорбить, запугать, либо создать непереносимую, унижающую, враждебную  или  оскорбительную  рабочую  среду.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83564" y="4034869"/>
            <a:ext cx="11029617" cy="2159306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интенсивности </a:t>
            </a:r>
            <a:r>
              <a:rPr lang="ru-RU" sz="19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харассмента</a:t>
            </a:r>
            <a:r>
              <a:rPr lang="ru-RU" sz="1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 данным зарубежных исследователей (в %): </a:t>
            </a:r>
          </a:p>
          <a:p>
            <a:pPr marL="0" indent="45000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 Отсутствие </a:t>
            </a:r>
            <a:r>
              <a:rPr lang="ru-RU" sz="1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харассмента</a:t>
            </a:r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или </a:t>
            </a:r>
            <a:r>
              <a:rPr lang="ru-RU" sz="1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незначительный </a:t>
            </a:r>
            <a:r>
              <a:rPr lang="ru-RU" sz="1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харассмент</a:t>
            </a:r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</a:t>
            </a:r>
            <a:r>
              <a:rPr lang="ru-RU" sz="1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 </a:t>
            </a:r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- 29</a:t>
            </a:r>
          </a:p>
          <a:p>
            <a:pPr marL="0" indent="45000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 Очевидный </a:t>
            </a:r>
            <a:r>
              <a:rPr lang="ru-RU" sz="1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харассмент</a:t>
            </a:r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</a:t>
            </a:r>
            <a:r>
              <a:rPr lang="ru-RU" sz="1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		</a:t>
            </a:r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30 </a:t>
            </a:r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- 39</a:t>
            </a:r>
          </a:p>
          <a:p>
            <a:pPr marL="0" indent="45000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 Значительный                                           </a:t>
            </a:r>
            <a:r>
              <a:rPr lang="ru-RU" sz="1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</a:t>
            </a:r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40 - 49</a:t>
            </a:r>
          </a:p>
          <a:p>
            <a:pPr marL="0" indent="45000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 Высокая интенсивность                 </a:t>
            </a:r>
            <a:r>
              <a:rPr lang="ru-RU" sz="1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</a:t>
            </a:r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50 - 59</a:t>
            </a:r>
          </a:p>
          <a:p>
            <a:pPr marL="0" indent="450000" algn="just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 Очень высокая интенсивность     </a:t>
            </a:r>
            <a:r>
              <a:rPr lang="ru-RU" sz="1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60 </a:t>
            </a:r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-100</a:t>
            </a:r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85" y="3783330"/>
            <a:ext cx="3772979" cy="28599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15318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8143" y="484742"/>
            <a:ext cx="11019568" cy="1045961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Признаки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харассмента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его последствия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451691" y="1784732"/>
            <a:ext cx="11270255" cy="3833870"/>
          </a:xfrm>
        </p:spPr>
        <p:txBody>
          <a:bodyPr>
            <a:normAutofit/>
          </a:bodyPr>
          <a:lstStyle/>
          <a:p>
            <a:pPr marL="0" indent="4500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Признаки </a:t>
            </a:r>
            <a:r>
              <a:rPr lang="ru-RU" b="1" u="sng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харассмента</a:t>
            </a:r>
            <a:r>
              <a:rPr lang="ru-RU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могут быть разделены на четыре группы:</a:t>
            </a:r>
          </a:p>
          <a:p>
            <a:pPr marL="0" indent="4500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7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Запугивание:</a:t>
            </a:r>
            <a:r>
              <a:rPr lang="ru-RU" sz="1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Чрезмерная критичность, Агрессивная коммуникация. </a:t>
            </a:r>
            <a:endParaRPr lang="en-US" sz="17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00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7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Блокирование:</a:t>
            </a:r>
            <a:r>
              <a:rPr lang="ru-RU" sz="1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Сверх-контроль</a:t>
            </a:r>
            <a:r>
              <a:rPr lang="ru-RU" sz="1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Ограничение доступа к информации Ограничение доступа к ресурсам, Перегрузка работой, Манипулирование заданиями.</a:t>
            </a:r>
            <a:endParaRPr lang="en-US" sz="17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00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7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Изоляция</a:t>
            </a:r>
            <a:r>
              <a:rPr lang="ru-RU" sz="1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1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Распространение слухов, Сговор, Административные препятствия, Создание помех для связи с другими коллегами  Лишение ресурсов для дальнейшего профессионального </a:t>
            </a:r>
            <a:r>
              <a:rPr lang="ru-RU" sz="1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развития.</a:t>
            </a:r>
          </a:p>
          <a:p>
            <a:pPr marL="0" indent="4500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7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Унижение</a:t>
            </a:r>
            <a:r>
              <a:rPr lang="ru-RU" sz="1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1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Присвоение чужих заслуг, Предоставление заданий ниже уровня квалификации сотрудника, либо превышающих уровень его/ее квалификации непостоянство в обращении, недоступность для взаимодействия с коллегами и администрацией</a:t>
            </a:r>
            <a:endParaRPr lang="ru-RU" sz="1700" dirty="0"/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3"/>
          </p:nvPr>
        </p:nvSpPr>
        <p:spPr>
          <a:xfrm>
            <a:off x="6314413" y="5212468"/>
            <a:ext cx="5699343" cy="529661"/>
          </a:xfrm>
        </p:spPr>
        <p:txBody>
          <a:bodyPr/>
          <a:lstStyle/>
          <a:p>
            <a:pPr indent="4500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  <p:sp>
        <p:nvSpPr>
          <p:cNvPr id="11" name="Объект 10"/>
          <p:cNvSpPr>
            <a:spLocks noGrp="1"/>
          </p:cNvSpPr>
          <p:nvPr>
            <p:ph sz="quarter" idx="4"/>
          </p:nvPr>
        </p:nvSpPr>
        <p:spPr>
          <a:xfrm>
            <a:off x="429658" y="5453348"/>
            <a:ext cx="11589744" cy="1156849"/>
          </a:xfrm>
        </p:spPr>
        <p:txBody>
          <a:bodyPr>
            <a:normAutofit/>
          </a:bodyPr>
          <a:lstStyle/>
          <a:p>
            <a:pPr marL="0" indent="45000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Последствия </a:t>
            </a:r>
            <a:r>
              <a:rPr lang="ru-RU" b="1" u="sng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харассмента</a:t>
            </a:r>
            <a:r>
              <a:rPr lang="ru-RU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для психического здоровья:</a:t>
            </a:r>
            <a:endParaRPr lang="ru-RU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000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Обычно наблюдаются следующие последствия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харассмента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 травматический стресс, выгорание, депрессия, расстройства адаптации, острое стрессовое расстройство, посттравматическое стрессовое расстройство.</a:t>
            </a:r>
          </a:p>
        </p:txBody>
      </p:sp>
    </p:spTree>
    <p:extLst>
      <p:ext uri="{BB962C8B-B14F-4D97-AF65-F5344CB8AC3E}">
        <p14:creationId xmlns:p14="http://schemas.microsoft.com/office/powerpoint/2010/main" val="3695471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препятствия в работе с жертвами притеснений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29659" y="1828800"/>
            <a:ext cx="7590622" cy="5029200"/>
          </a:xfrm>
        </p:spPr>
        <p:txBody>
          <a:bodyPr>
            <a:normAutofit fontScale="40000" lnSpcReduction="20000"/>
          </a:bodyPr>
          <a:lstStyle/>
          <a:p>
            <a:pPr marL="0" indent="45720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9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Можно  выделить  следующие  наиболее существенные препятствия в работе с жертвами притеснений: </a:t>
            </a:r>
            <a:endParaRPr lang="ru-RU" sz="4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Пострадавший сотрудник и близкие ему люди могут проглядеть или намеренно не заметить предупреждающие сигналы о психическом  неблагополучии  близкого  человека  из-за боязни соотнесения  с психическим расстройством  –  данное  явление распространено повсеместно. </a:t>
            </a:r>
          </a:p>
          <a:p>
            <a:pPr marL="0" indent="45720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Последствием этого становятся затруднения для адаптации к среде, особенно к рабочей атмосфере. </a:t>
            </a:r>
          </a:p>
          <a:p>
            <a:pPr marL="0" indent="45720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В тех случаях, когда члены семьи все-таки распознают признаки психического неблагополучия, серьезность проблемы может недооцениваться. </a:t>
            </a:r>
          </a:p>
          <a:p>
            <a:pPr marL="0" indent="45720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4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Психологическое притеснение на рабочем месте может спровоцировать скрытые проблемы психического здоровья или вызвать обострение существующих переживаний.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6109" y="2611515"/>
            <a:ext cx="4406059" cy="3304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86170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9159" y="553388"/>
            <a:ext cx="11029616" cy="988332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признаки при диагностике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318612" y="1985632"/>
            <a:ext cx="7413742" cy="4872368"/>
          </a:xfrm>
        </p:spPr>
        <p:txBody>
          <a:bodyPr>
            <a:normAutofit/>
          </a:bodyPr>
          <a:lstStyle/>
          <a:p>
            <a:pPr marL="0" indent="45000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Наиболее  часто диагностируемыми признаками являются:</a:t>
            </a:r>
          </a:p>
          <a:p>
            <a:pPr marL="0" indent="45000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Хроническая усталость</a:t>
            </a:r>
          </a:p>
          <a:p>
            <a:pPr marL="0" indent="45000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Признаки физического неблагополучия, такие как мышечная  боль, головная боль, тошнота, диарея. </a:t>
            </a:r>
          </a:p>
          <a:p>
            <a:pPr marL="0" indent="45000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Изменения сна и аппетита, пищевых стереотипов</a:t>
            </a:r>
          </a:p>
          <a:p>
            <a:pPr marL="0" indent="45000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 Увеличение потребления алкоголя, табака или  самостоятельный прием медикаментов. </a:t>
            </a:r>
          </a:p>
          <a:p>
            <a:pPr marL="0" indent="45000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 Невозможность сконцентрироваться и  успешно  решать проблемы</a:t>
            </a:r>
          </a:p>
          <a:p>
            <a:pPr marL="0" indent="45000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Недоверие по отношению к коллегам и непосредственным руководителям, ссоры с членами семьи, коллегами и друзьями. </a:t>
            </a:r>
          </a:p>
          <a:p>
            <a:pPr marL="0" indent="45000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Нервозность, раздражительность, депрессия, апатия или реакции гнева. </a:t>
            </a:r>
          </a:p>
          <a:p>
            <a:pPr marL="0" indent="45000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 Пренебрежение  физическими  и  эмоциональными  потребностями</a:t>
            </a:r>
          </a:p>
          <a:p>
            <a:pPr marL="0" indent="45000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 Самобичевание, низкая  самооценка  и пессимистичные установки. </a:t>
            </a:r>
          </a:p>
          <a:p>
            <a:pPr marL="0" indent="45000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Следует отметить, что рабочая среда играет более значимую роль в развитии нарушений, чем собственно ответственность сотрудника.</a:t>
            </a:r>
          </a:p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826" y="2152008"/>
            <a:ext cx="3653642" cy="4215741"/>
          </a:xfrm>
        </p:spPr>
      </p:pic>
    </p:spTree>
    <p:extLst>
      <p:ext uri="{BB962C8B-B14F-4D97-AF65-F5344CB8AC3E}">
        <p14:creationId xmlns:p14="http://schemas.microsoft.com/office/powerpoint/2010/main" val="2698656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Стратегии  предупреждения  психологического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притеснения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29658" y="1806767"/>
            <a:ext cx="11303306" cy="1233888"/>
          </a:xfrm>
        </p:spPr>
        <p:txBody>
          <a:bodyPr>
            <a:normAutofit/>
          </a:bodyPr>
          <a:lstStyle/>
          <a:p>
            <a:pPr marL="0" indent="45720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Стратегии  предупреждения  психологического  притеснения  на рабочем месте могут быть подразделены на три уровня: </a:t>
            </a:r>
            <a:r>
              <a:rPr lang="ru-RU" sz="20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организационный, </a:t>
            </a:r>
            <a:r>
              <a:rPr lang="ru-RU" sz="20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командный и индивидуальный.</a:t>
            </a:r>
            <a:endParaRPr lang="ru-RU" sz="2000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07625" y="2710149"/>
            <a:ext cx="11248221" cy="3933022"/>
          </a:xfrm>
        </p:spPr>
        <p:txBody>
          <a:bodyPr>
            <a:noAutofit/>
          </a:bodyPr>
          <a:lstStyle/>
          <a:p>
            <a:pPr marL="0" indent="45720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i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Организационный уровень стратегических мер включает: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 Разработку политики предотвращения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харассмента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провозглашение  «нулевой  толерантности» к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харассменту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расширение возможностей сотрудников, ликвидацию корней притеснения  и  создание институциональных ограждающих  механизмов против  репрессий. 	 Формирование  институционального  потенциала заключается в  привлечении внимания руководителей и сотрудников к проблеме 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харассмента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 Повышение информированности  и  привлечение внимания к вопросам психологического притеснения. 	 Обеспечение поддержки пострадавшим сотрудникам. Административный надзор над менеджерами также представляется весьма эффективной стратегией в повышении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осознавания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предупреждения и смягчения проблемы психологических притеснений. </a:t>
            </a: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потенциала  сотрудников  организации.    Способность идентифицировать  и обращаться  со  случаями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харассмента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достигается  проведением  тренингов. В  некоторых  организациях практикуется обязательные он-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лайн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тренинги для обучения стратегиям работы со случаями психологического притеснения. </a:t>
            </a:r>
          </a:p>
        </p:txBody>
      </p:sp>
    </p:spTree>
    <p:extLst>
      <p:ext uri="{BB962C8B-B14F-4D97-AF65-F5344CB8AC3E}">
        <p14:creationId xmlns:p14="http://schemas.microsoft.com/office/powerpoint/2010/main" val="725659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60007" y="1035586"/>
            <a:ext cx="5059443" cy="6687238"/>
          </a:xfrm>
        </p:spPr>
        <p:txBody>
          <a:bodyPr>
            <a:normAutofit/>
          </a:bodyPr>
          <a:lstStyle/>
          <a:p>
            <a:pPr marL="0" indent="45720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i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Меры, предпринимаемые на уровне </a:t>
            </a:r>
            <a:r>
              <a:rPr lang="ru-RU" sz="2000" b="1" i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команды:</a:t>
            </a:r>
            <a:endParaRPr lang="ru-RU" sz="2000" b="1" i="1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Прозрачная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коммуникация  в  целях  предотвращения психологического притеснения.  В  команде    поощряется  свободное освещение  всех  сомнений по поводу психологического притеснения для  того, чтобы предотвратить его или смягчить последствия как можно быстрее. Безопасная среда и методы здоровой критики способствуют облегчению распознавания проблемы до ее полного развития. </a:t>
            </a:r>
          </a:p>
          <a:p>
            <a:endParaRPr lang="ru-RU" sz="24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291508" y="1994053"/>
            <a:ext cx="9386372" cy="4863947"/>
          </a:xfrm>
        </p:spPr>
        <p:txBody>
          <a:bodyPr>
            <a:normAutofit/>
          </a:bodyPr>
          <a:lstStyle/>
          <a:p>
            <a:pPr marL="0" indent="45000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3732" y="2405346"/>
            <a:ext cx="6818268" cy="39073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67934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81192" y="1994053"/>
            <a:ext cx="11151771" cy="4384713"/>
          </a:xfrm>
        </p:spPr>
        <p:txBody>
          <a:bodyPr>
            <a:normAutofit/>
          </a:bodyPr>
          <a:lstStyle/>
          <a:p>
            <a:pPr marL="0" indent="45000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i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Вмешательства на индивидуальном уровне:</a:t>
            </a:r>
          </a:p>
          <a:p>
            <a:pPr marL="0" indent="45000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Тщательный анализ ситуации, включающий определение соответствия восприятия произошедшего реальности (Событие, воспринятое как психологическое принуждение, может им и не быть)  </a:t>
            </a:r>
          </a:p>
          <a:p>
            <a:pPr marL="0" indent="45000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Оценка доступных ресурсов, как внутренних, так и внешних. </a:t>
            </a:r>
          </a:p>
          <a:p>
            <a:pPr marL="0" indent="45000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Реструктуризация отношений и ожиданий</a:t>
            </a:r>
          </a:p>
          <a:p>
            <a:pPr marL="0" indent="45000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Анализ психосоциального воздействия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харассмента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последствий для психического здоровья </a:t>
            </a:r>
          </a:p>
          <a:p>
            <a:pPr marL="0" indent="45000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Разработка улучшенных стратегий для решения проблемы</a:t>
            </a:r>
          </a:p>
          <a:p>
            <a:pPr marL="0" indent="45000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Определение эффективности вмешательств</a:t>
            </a:r>
          </a:p>
          <a:p>
            <a:pPr marL="0" indent="45000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Пострадавшим от 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харассмента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может потребоваться  восстановление  от  физических,  эмоциональных  и  когнитивных  последствий,  вызванных  непрерывным  психологическим  притеснением. Эти последствия могут включать головные боли и боли иной локализации,  расстройства желудочно-кишечного тракта, вспышки гнева, тревоги, страха, эпизоды плохого настроения, тоски, растерянности, трудности в принятии решений, проблемы с памятью и вниманием.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45197" y="5684704"/>
            <a:ext cx="5422392" cy="870409"/>
          </a:xfrm>
        </p:spPr>
        <p:txBody>
          <a:bodyPr>
            <a:norm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6671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8991" y="344067"/>
            <a:ext cx="11029616" cy="988332"/>
          </a:xfrm>
        </p:spPr>
        <p:txBody>
          <a:bodyPr>
            <a:normAutofit/>
          </a:bodyPr>
          <a:lstStyle/>
          <a:p>
            <a:pPr algn="ctr"/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1692" y="-374573"/>
            <a:ext cx="11259237" cy="7006727"/>
          </a:xfrm>
        </p:spPr>
        <p:txBody>
          <a:bodyPr/>
          <a:lstStyle/>
          <a:p>
            <a:pPr marL="0" indent="45720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i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Консультация специалистов (психолога, психотерапевта</a:t>
            </a:r>
            <a:r>
              <a:rPr lang="ru-RU" sz="2800" b="1" i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): </a:t>
            </a:r>
            <a:endParaRPr lang="ru-RU" sz="2800" b="1" i="1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 algn="just">
              <a:spcBef>
                <a:spcPts val="0"/>
              </a:spcBef>
              <a:spcAft>
                <a:spcPts val="0"/>
              </a:spcAft>
            </a:pP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психологического консультирования и психотерапии ТГУ – 529-566;</a:t>
            </a:r>
          </a:p>
          <a:p>
            <a:pPr marL="0" indent="457200" algn="just">
              <a:spcBef>
                <a:spcPts val="0"/>
              </a:spcBef>
              <a:spcAft>
                <a:spcPts val="0"/>
              </a:spcAft>
            </a:pP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НИИ психического здоровья – 72-43-19.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6216" y="3187833"/>
            <a:ext cx="4239715" cy="3395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697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Дивиденд">
  <a:themeElements>
    <a:clrScheme name="Дивиденд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Дивиденд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Дивиденд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ividend" id="{9697A71B-4AB7-4A1A-BD5B-BB2D22835B57}" vid="{C21699FF-00E4-43C8-BBCC-D7E5536C3717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Дивиденд</Template>
  <TotalTime>93</TotalTime>
  <Words>758</Words>
  <Application>Microsoft Office PowerPoint</Application>
  <PresentationFormat>Произвольный</PresentationFormat>
  <Paragraphs>59</Paragraphs>
  <Slides>9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Дивиденд</vt:lpstr>
      <vt:lpstr>Психологическое притеснение (харассмент) на рабочем месте </vt:lpstr>
      <vt:lpstr>Определение харассмента и оценка интенсивности</vt:lpstr>
      <vt:lpstr>Признаки харассмента и его последствия</vt:lpstr>
      <vt:lpstr>препятствия в работе с жертвами притеснений</vt:lpstr>
      <vt:lpstr>Основные признаки при диагностике</vt:lpstr>
      <vt:lpstr> Стратегии  предупреждения  психологического  притеснения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Психологическое притеснение (харассмент) на рабочем месте </dc:title>
  <dc:creator>Katzchen</dc:creator>
  <cp:lastModifiedBy>Денисова Татьяна Николаевна</cp:lastModifiedBy>
  <cp:revision>9</cp:revision>
  <dcterms:created xsi:type="dcterms:W3CDTF">2016-04-07T07:25:42Z</dcterms:created>
  <dcterms:modified xsi:type="dcterms:W3CDTF">2017-10-31T02:29:42Z</dcterms:modified>
</cp:coreProperties>
</file>