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8" r:id="rId3"/>
    <p:sldId id="257" r:id="rId4"/>
    <p:sldId id="259" r:id="rId5"/>
    <p:sldId id="269" r:id="rId6"/>
    <p:sldId id="260" r:id="rId7"/>
    <p:sldId id="261" r:id="rId8"/>
    <p:sldId id="268" r:id="rId9"/>
    <p:sldId id="266" r:id="rId10"/>
    <p:sldId id="262" r:id="rId11"/>
    <p:sldId id="270" r:id="rId12"/>
  </p:sldIdLst>
  <p:sldSz cx="12192000" cy="6858000"/>
  <p:notesSz cx="9926638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876F"/>
    <a:srgbClr val="0B0371"/>
    <a:srgbClr val="07024A"/>
    <a:srgbClr val="606060"/>
    <a:srgbClr val="00A69C"/>
    <a:srgbClr val="8ED1DF"/>
    <a:srgbClr val="5DBD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060" autoAdjust="0"/>
  </p:normalViewPr>
  <p:slideViewPr>
    <p:cSldViewPr snapToGrid="0">
      <p:cViewPr varScale="1">
        <p:scale>
          <a:sx n="97" d="100"/>
          <a:sy n="97" d="100"/>
        </p:scale>
        <p:origin x="1074" y="72"/>
      </p:cViewPr>
      <p:guideLst>
        <p:guide orient="horz" pos="2160"/>
        <p:guide pos="383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6E5229-EBDF-4D40-AA67-C7C50A3B7FA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61E22-ED58-4FD4-AFA3-61B28D40B7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0560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234DE-A9DB-49C8-B921-1992AF5E14F4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24175" y="849313"/>
            <a:ext cx="4078288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664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5ADB0C-F7B9-40DA-8D19-1F613C68C7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189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6302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73550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31562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9477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4846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6095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76582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1807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6302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0652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293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938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266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260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237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346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801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2049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40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916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8139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905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74A2D-705F-4C7B-BAF2-E98A3EBE8F0F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8675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1204" y="3120775"/>
            <a:ext cx="5294796" cy="1872657"/>
          </a:xfrm>
        </p:spPr>
        <p:txBody>
          <a:bodyPr>
            <a:noAutofit/>
          </a:bodyPr>
          <a:lstStyle/>
          <a:p>
            <a:pPr algn="l"/>
            <a:r>
              <a:rPr lang="ru-RU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Раздел «Физическая активность</a:t>
            </a:r>
            <a:r>
              <a:rPr lang="ru-RU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» </a:t>
            </a:r>
            <a:r>
              <a:rPr lang="ru-RU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</a:br>
            <a:r>
              <a:rPr lang="ru-RU" sz="28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корпоративной программы «Здоровье»</a:t>
            </a:r>
            <a:endParaRPr lang="ru-RU" sz="2800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62438" y="1722848"/>
            <a:ext cx="5613112" cy="3157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20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3619500" cy="6858000"/>
          </a:xfrm>
          <a:solidFill>
            <a:srgbClr val="002060"/>
          </a:solidFill>
        </p:spPr>
        <p:txBody>
          <a:bodyPr/>
          <a:lstStyle/>
          <a:p>
            <a:pPr algn="ctr"/>
            <a:r>
              <a:rPr lang="ru-RU" cap="all" dirty="0" smtClean="0">
                <a:solidFill>
                  <a:schemeClr val="bg1"/>
                </a:solidFill>
                <a:latin typeface="Franklin Gothic Medium Cond" panose="020B0606030402020204" pitchFamily="34" charset="0"/>
              </a:rPr>
              <a:t>Актуальность</a:t>
            </a:r>
            <a:r>
              <a:rPr lang="ru-RU" dirty="0" smtClean="0">
                <a:solidFill>
                  <a:srgbClr val="D6876F"/>
                </a:solidFill>
                <a:latin typeface="Franklin Gothic Medium Cond" panose="020B0606030402020204" pitchFamily="34" charset="0"/>
              </a:rPr>
              <a:t> </a:t>
            </a:r>
            <a:endParaRPr lang="ru-RU" dirty="0">
              <a:solidFill>
                <a:srgbClr val="D6876F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66754" y="788124"/>
            <a:ext cx="7925246" cy="35548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500" dirty="0" smtClean="0">
                <a:solidFill>
                  <a:srgbClr val="002060"/>
                </a:solidFill>
                <a:latin typeface="Franklin Gothic Demi Cond" panose="020B0706030402020204" pitchFamily="34" charset="0"/>
              </a:rPr>
              <a:t>Согласно данным Всемирной организации здравоохранения </a:t>
            </a:r>
          </a:p>
          <a:p>
            <a:r>
              <a:rPr lang="ru-RU" sz="2500" dirty="0" smtClean="0">
                <a:solidFill>
                  <a:srgbClr val="002060"/>
                </a:solidFill>
                <a:latin typeface="Franklin Gothic Demi Cond" panose="020B0706030402020204" pitchFamily="34" charset="0"/>
              </a:rPr>
              <a:t>отсутствие физической активности является четвертым </a:t>
            </a:r>
          </a:p>
          <a:p>
            <a:r>
              <a:rPr lang="ru-RU" sz="2500" dirty="0" smtClean="0">
                <a:solidFill>
                  <a:srgbClr val="002060"/>
                </a:solidFill>
                <a:latin typeface="Franklin Gothic Demi Cond" panose="020B0706030402020204" pitchFamily="34" charset="0"/>
              </a:rPr>
              <a:t>по значимости фактором риска глобальной смертности</a:t>
            </a:r>
          </a:p>
          <a:p>
            <a:r>
              <a:rPr lang="ru-RU" sz="2500" dirty="0" smtClean="0">
                <a:solidFill>
                  <a:srgbClr val="002060"/>
                </a:solidFill>
                <a:latin typeface="Franklin Gothic Demi Cond" panose="020B0706030402020204" pitchFamily="34" charset="0"/>
              </a:rPr>
              <a:t>(6% случаев смерти в мире)</a:t>
            </a:r>
          </a:p>
          <a:p>
            <a:endParaRPr lang="ru-RU" sz="2500" dirty="0">
              <a:solidFill>
                <a:srgbClr val="002060"/>
              </a:solidFill>
              <a:latin typeface="Franklin Gothic Demi Cond" panose="020B0706030402020204" pitchFamily="34" charset="0"/>
            </a:endParaRPr>
          </a:p>
          <a:p>
            <a:r>
              <a:rPr lang="ru-RU" sz="2500" dirty="0" smtClean="0">
                <a:solidFill>
                  <a:srgbClr val="002060"/>
                </a:solidFill>
                <a:latin typeface="Franklin Gothic Demi Cond" panose="020B0706030402020204" pitchFamily="34" charset="0"/>
              </a:rPr>
              <a:t>40% взрослого населения России </a:t>
            </a:r>
          </a:p>
          <a:p>
            <a:r>
              <a:rPr lang="ru-RU" sz="2500" dirty="0" smtClean="0">
                <a:solidFill>
                  <a:srgbClr val="002060"/>
                </a:solidFill>
                <a:latin typeface="Franklin Gothic Demi Cond" panose="020B0706030402020204" pitchFamily="34" charset="0"/>
              </a:rPr>
              <a:t>имеют низкую физическую активность на работе </a:t>
            </a:r>
          </a:p>
          <a:p>
            <a:r>
              <a:rPr lang="ru-RU" sz="2500" dirty="0" smtClean="0">
                <a:solidFill>
                  <a:srgbClr val="002060"/>
                </a:solidFill>
                <a:latin typeface="Franklin Gothic Demi Cond" panose="020B0706030402020204" pitchFamily="34" charset="0"/>
              </a:rPr>
              <a:t>и в свободное время</a:t>
            </a:r>
          </a:p>
          <a:p>
            <a:endParaRPr lang="ru-RU" sz="2500" dirty="0">
              <a:solidFill>
                <a:srgbClr val="002060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17832" y="381696"/>
            <a:ext cx="755904" cy="7224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675493" y="-133564"/>
            <a:ext cx="755904" cy="7224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95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46938" y="1157755"/>
            <a:ext cx="5631684" cy="272056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pPr marL="0" indent="0">
              <a:buNone/>
            </a:pPr>
            <a:r>
              <a:rPr lang="ru-RU" sz="86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1. Сохранение и укрепление здоровья и повышение производительности труда работников</a:t>
            </a:r>
          </a:p>
          <a:p>
            <a:pPr marL="0" indent="0">
              <a:buNone/>
            </a:pPr>
            <a:r>
              <a:rPr lang="ru-RU" sz="86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2. Повышение мотивации сотрудников для продолжения физической активности в нерабочее время </a:t>
            </a:r>
            <a:endParaRPr lang="ru-RU" dirty="0" smtClean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  <a:p>
            <a:pPr marL="0" indent="0">
              <a:buNone/>
            </a:pPr>
            <a:endParaRPr lang="ru-RU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  <a:p>
            <a:pPr marL="0" indent="0">
              <a:buNone/>
            </a:pPr>
            <a:endParaRPr lang="ru-RU" dirty="0" smtClean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  <a:p>
            <a:pPr marL="0" indent="0">
              <a:buNone/>
            </a:pPr>
            <a:endParaRPr lang="ru-RU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  <a:p>
            <a:pPr marL="0" indent="0">
              <a:buNone/>
            </a:pPr>
            <a:endParaRPr lang="ru-RU" dirty="0" smtClean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  <a:p>
            <a:pPr marL="0" indent="0">
              <a:buNone/>
            </a:pPr>
            <a:endParaRPr lang="ru-RU" dirty="0">
              <a:latin typeface="Franklin Gothic Medium Cond" panose="020B0606030402020204" pitchFamily="34" charset="0"/>
            </a:endParaRPr>
          </a:p>
          <a:p>
            <a:pPr marL="0" indent="0">
              <a:buNone/>
            </a:pPr>
            <a:endParaRPr lang="ru-RU" dirty="0">
              <a:latin typeface="Franklin Gothic Medium Cond" panose="020B0606030402020204" pitchFamily="34" charset="0"/>
            </a:endParaRPr>
          </a:p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820343" y="1170176"/>
            <a:ext cx="6222417" cy="458173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9995" y="2764997"/>
            <a:ext cx="2219260" cy="644624"/>
          </a:xfrm>
          <a:solidFill>
            <a:srgbClr val="D6876F"/>
          </a:solidFill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ru-RU" cap="all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Цель</a:t>
            </a:r>
            <a:endParaRPr lang="ru-RU" cap="all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68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62097" y="1008993"/>
            <a:ext cx="7094482" cy="5202621"/>
          </a:xfrm>
        </p:spPr>
        <p:txBody>
          <a:bodyPr>
            <a:normAutofit lnSpcReduction="10000"/>
          </a:bodyPr>
          <a:lstStyle/>
          <a:p>
            <a:pPr marL="266700" indent="-266700">
              <a:buFont typeface="Courier New" pitchFamily="49" charset="0"/>
              <a:buChar char="o"/>
            </a:pPr>
            <a:r>
              <a:rPr lang="ru-RU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увеличение процента сотрудников, вовлечённых в ведение здорового образа жизни</a:t>
            </a:r>
          </a:p>
          <a:p>
            <a:pPr marL="266700" indent="-266700">
              <a:buFont typeface="Courier New" pitchFamily="49" charset="0"/>
              <a:buChar char="o"/>
            </a:pPr>
            <a:r>
              <a:rPr lang="ru-RU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снижение процента работников с низким уровнем физической активности</a:t>
            </a:r>
          </a:p>
          <a:p>
            <a:pPr marL="266700" indent="-266700">
              <a:buFont typeface="Courier New" pitchFamily="49" charset="0"/>
              <a:buChar char="o"/>
            </a:pPr>
            <a:r>
              <a:rPr lang="ru-RU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укрепление </a:t>
            </a:r>
            <a:r>
              <a:rPr lang="ru-RU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здоровья </a:t>
            </a:r>
            <a:r>
              <a:rPr lang="ru-RU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сотрудников</a:t>
            </a:r>
          </a:p>
          <a:p>
            <a:pPr marL="266700" indent="-266700">
              <a:buFont typeface="Courier New" pitchFamily="49" charset="0"/>
              <a:buChar char="o"/>
            </a:pPr>
            <a:r>
              <a:rPr lang="ru-RU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повышение </a:t>
            </a:r>
            <a:r>
              <a:rPr lang="ru-RU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уровня физической </a:t>
            </a:r>
            <a:r>
              <a:rPr lang="ru-RU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грамотности</a:t>
            </a:r>
          </a:p>
          <a:p>
            <a:pPr marL="266700" indent="-266700">
              <a:buFont typeface="Courier New" pitchFamily="49" charset="0"/>
              <a:buChar char="o"/>
            </a:pPr>
            <a:r>
              <a:rPr lang="ru-RU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освоение навыков и умений в области сохранения и укрепления физического здоровья и применения их на практике</a:t>
            </a:r>
          </a:p>
          <a:p>
            <a:pPr marL="266700" indent="-266700">
              <a:buFont typeface="Courier New" pitchFamily="49" charset="0"/>
              <a:buChar char="o"/>
            </a:pPr>
            <a:r>
              <a:rPr lang="ru-RU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снижение числа случаев  временной нетрудоспособности</a:t>
            </a:r>
          </a:p>
          <a:p>
            <a:pPr marL="266700" indent="-266700">
              <a:buFont typeface="Courier New" pitchFamily="49" charset="0"/>
              <a:buChar char="o"/>
            </a:pPr>
            <a:r>
              <a:rPr lang="ru-RU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снижение вероятности  внезапной смерти</a:t>
            </a:r>
          </a:p>
          <a:p>
            <a:pPr marL="266700" indent="-266700">
              <a:buFont typeface="Courier New" pitchFamily="49" charset="0"/>
              <a:buChar char="o"/>
            </a:pPr>
            <a:endParaRPr lang="ru-RU" dirty="0" smtClean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0" y="0"/>
            <a:ext cx="2997421" cy="6858000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cap="all" dirty="0" smtClean="0">
                <a:latin typeface="Franklin Gothic Medium Cond" panose="020B0606030402020204" pitchFamily="34" charset="0"/>
              </a:rPr>
              <a:t>  </a:t>
            </a:r>
            <a:endParaRPr lang="ru-RU" cap="all" dirty="0">
              <a:latin typeface="Franklin Gothic Medium Cond" panose="020B060603040202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95968" y="565948"/>
            <a:ext cx="2704878" cy="660400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cap="all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Задачи</a:t>
            </a:r>
            <a:endParaRPr lang="ru-RU" cap="all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490" y="2081150"/>
            <a:ext cx="3444765" cy="3444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98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630566" y="428514"/>
            <a:ext cx="11171428" cy="1632521"/>
          </a:xfrm>
          <a:prstGeom prst="rect">
            <a:avLst/>
          </a:prstGeom>
          <a:solidFill>
            <a:srgbClr val="8ED1D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cap="all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Franklin Gothic Demi Cond" pitchFamily="34" charset="0"/>
              </a:rPr>
              <a:t>МОТИВАЦИЯ УЧАСТИЯ   </a:t>
            </a:r>
            <a:endParaRPr lang="ru-RU" cap="all" dirty="0">
              <a:solidFill>
                <a:srgbClr val="002060"/>
              </a:solidFill>
              <a:latin typeface="Franklin Gothic Demi Cond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910334" y="1699831"/>
            <a:ext cx="755904" cy="7224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010709" y="2103454"/>
            <a:ext cx="4366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Franklin Gothic Demi Cond" pitchFamily="34" charset="0"/>
              </a:rPr>
              <a:t>Для работников</a:t>
            </a:r>
            <a:endParaRPr lang="ru-RU" sz="2800" dirty="0">
              <a:solidFill>
                <a:srgbClr val="002060"/>
              </a:solidFill>
              <a:latin typeface="Franklin Gothic Demi Con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25118" y="2080351"/>
            <a:ext cx="4366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Franklin Gothic Demi Cond" pitchFamily="34" charset="0"/>
              </a:rPr>
              <a:t>Для организации</a:t>
            </a:r>
            <a:endParaRPr lang="ru-RU" sz="2800" dirty="0">
              <a:solidFill>
                <a:srgbClr val="002060"/>
              </a:solidFill>
              <a:latin typeface="Franklin Gothic Demi Cond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74675" y="3342289"/>
            <a:ext cx="54391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</a:rPr>
              <a:t> Увеличение трудоспособности работников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</a:rPr>
              <a:t> Улучшение психологического климата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</a:rPr>
              <a:t> Сохранение кадрового потенциала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</a:rPr>
              <a:t> Снижение количества больничных листов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</a:rPr>
              <a:t> Сплочение коллектива, объединенного одной целью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0620" y="2932385"/>
            <a:ext cx="491884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</a:rPr>
              <a:t>Стимулирующая система для участников программы</a:t>
            </a:r>
          </a:p>
          <a:p>
            <a:pPr>
              <a:buFont typeface="Arial" pitchFamily="34" charset="0"/>
              <a:buChar char="•"/>
            </a:pPr>
            <a:r>
              <a:rPr lang="ru-RU" dirty="0">
                <a:solidFill>
                  <a:srgbClr val="002060"/>
                </a:solidFill>
              </a:rPr>
              <a:t>Появление лидера, стимулирующего к достижениям </a:t>
            </a:r>
          </a:p>
          <a:p>
            <a:pPr>
              <a:buFont typeface="Arial" pitchFamily="34" charset="0"/>
              <a:buChar char="•"/>
            </a:pPr>
            <a:r>
              <a:rPr lang="ru-RU" dirty="0">
                <a:solidFill>
                  <a:srgbClr val="002060"/>
                </a:solidFill>
              </a:rPr>
              <a:t> Наработка навыка работы в команде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</a:rPr>
              <a:t> Экономия финансовых средств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</a:rPr>
              <a:t> Укрепление семейных отношений посредством  совместной физической деятельности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</a:rPr>
              <a:t>Определение лучшего спортивного работника среди всех работников 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70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224" y="172935"/>
            <a:ext cx="11301573" cy="1306512"/>
          </a:xfrm>
          <a:solidFill>
            <a:srgbClr val="8ED1DF"/>
          </a:solidFill>
          <a:ln w="6350">
            <a:noFill/>
          </a:ln>
        </p:spPr>
        <p:txBody>
          <a:bodyPr>
            <a:normAutofit/>
          </a:bodyPr>
          <a:lstStyle/>
          <a:p>
            <a:r>
              <a:rPr lang="ru-RU" cap="all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ход </a:t>
            </a:r>
            <a:r>
              <a:rPr lang="ru-RU" cap="all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реализации </a:t>
            </a:r>
            <a:r>
              <a:rPr lang="ru-RU" cap="all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/>
            </a:r>
            <a:br>
              <a:rPr lang="ru-RU" cap="all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</a:br>
            <a:r>
              <a:rPr lang="ru-RU" cap="all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раздела «Физическая активность»</a:t>
            </a:r>
            <a:endParaRPr lang="ru-RU" cap="all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8659570"/>
              </p:ext>
            </p:extLst>
          </p:nvPr>
        </p:nvGraphicFramePr>
        <p:xfrm>
          <a:off x="168476" y="1514008"/>
          <a:ext cx="11755508" cy="5407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3908"/>
                <a:gridCol w="3799490"/>
                <a:gridCol w="5192110"/>
              </a:tblGrid>
              <a:tr h="408336"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cap="all" baseline="0" dirty="0" smtClean="0">
                          <a:solidFill>
                            <a:srgbClr val="606060"/>
                          </a:solidFill>
                          <a:latin typeface="Franklin Gothic Medium" pitchFamily="34" charset="0"/>
                          <a:ea typeface="+mn-ea"/>
                          <a:cs typeface="+mn-cs"/>
                        </a:rPr>
                        <a:t>этап</a:t>
                      </a:r>
                      <a:endParaRPr lang="ru-RU" sz="1600" kern="1200" cap="all" baseline="0" dirty="0">
                        <a:solidFill>
                          <a:srgbClr val="606060"/>
                        </a:solidFill>
                        <a:latin typeface="Franklin Gothic Medium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cap="all" baseline="0" dirty="0" smtClean="0">
                          <a:solidFill>
                            <a:srgbClr val="606060"/>
                          </a:solidFill>
                          <a:latin typeface="Franklin Gothic Medium" pitchFamily="34" charset="0"/>
                          <a:ea typeface="+mn-ea"/>
                          <a:cs typeface="+mn-cs"/>
                        </a:rPr>
                        <a:t>Содержание</a:t>
                      </a:r>
                      <a:endParaRPr lang="ru-RU" sz="1600" kern="1200" cap="all" baseline="0" dirty="0">
                        <a:solidFill>
                          <a:srgbClr val="606060"/>
                        </a:solidFill>
                        <a:latin typeface="Franklin Gothic Medium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cap="all" baseline="0" dirty="0" smtClean="0">
                          <a:solidFill>
                            <a:srgbClr val="606060"/>
                          </a:solidFill>
                          <a:latin typeface="Franklin Gothic Medium" pitchFamily="34" charset="0"/>
                          <a:ea typeface="+mn-ea"/>
                          <a:cs typeface="+mn-cs"/>
                        </a:rPr>
                        <a:t>Инструменты реализации </a:t>
                      </a:r>
                      <a:endParaRPr lang="ru-RU" sz="1600" kern="1200" cap="all" baseline="0" dirty="0">
                        <a:solidFill>
                          <a:srgbClr val="606060"/>
                        </a:solidFill>
                        <a:latin typeface="Franklin Gothic Medium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92156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Franklin Gothic Medium" pitchFamily="34" charset="0"/>
                        </a:rPr>
                        <a:t>Планирование раздела «Физическая активность» корпоративной</a:t>
                      </a:r>
                      <a:r>
                        <a:rPr lang="ru-RU" sz="1600" baseline="0" dirty="0" smtClean="0">
                          <a:latin typeface="Franklin Gothic Medium" pitchFamily="34" charset="0"/>
                        </a:rPr>
                        <a:t> программы здоровья</a:t>
                      </a:r>
                      <a:endParaRPr lang="ru-RU" sz="1600" dirty="0">
                        <a:latin typeface="Franklin Gothic Medium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Franklin Gothic Medium" pitchFamily="34" charset="0"/>
                        </a:rPr>
                        <a:t>Оценка уровня физической активности работников, определение направления корпоративного спорта работников, определение ресурсов организации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Franklin Gothic Medium" pitchFamily="34" charset="0"/>
                        </a:rPr>
                        <a:t>Проведение анкетирования, анализ результатов анкетирования, проведение медицинских</a:t>
                      </a:r>
                      <a:r>
                        <a:rPr lang="ru-RU" sz="1600" baseline="0" dirty="0" smtClean="0">
                          <a:latin typeface="Franklin Gothic Medium" pitchFamily="34" charset="0"/>
                        </a:rPr>
                        <a:t> обследований, индивидуальные беседы с медицинским работником и другими специалистами</a:t>
                      </a:r>
                      <a:endParaRPr lang="ru-RU" sz="1600" dirty="0">
                        <a:latin typeface="Franklin Gothic Medium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2156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Franklin Gothic Medium" pitchFamily="34" charset="0"/>
                        </a:rPr>
                        <a:t>Внедрение и реализация мероприятий раздела «Физическая активность»</a:t>
                      </a:r>
                      <a:endParaRPr lang="ru-RU" sz="1600" dirty="0">
                        <a:latin typeface="Franklin Gothic Medium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Franklin Gothic Medium" pitchFamily="34" charset="0"/>
                        </a:rPr>
                        <a:t>Поиск помещений, спортивного оборудования, поиск инструкторов, оформление информационных и мотивационных уголков здоровья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Franklin Gothic Medium" pitchFamily="34" charset="0"/>
                        </a:rPr>
                        <a:t>Разработка  программ</a:t>
                      </a:r>
                      <a:r>
                        <a:rPr lang="ru-RU" sz="1600" baseline="0" dirty="0" smtClean="0">
                          <a:latin typeface="Franklin Gothic Medium" pitchFamily="34" charset="0"/>
                        </a:rPr>
                        <a:t>  по физической активности внутри организации. Заключение договора со спортивной организацией по предоставлению услуг.</a:t>
                      </a:r>
                      <a:endParaRPr lang="ru-RU" sz="1600" dirty="0" smtClean="0">
                        <a:latin typeface="Franklin Gothic Medium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Franklin Gothic Medium" pitchFamily="34" charset="0"/>
                        </a:rPr>
                        <a:t>Увеличение просветительской</a:t>
                      </a:r>
                      <a:r>
                        <a:rPr lang="ru-RU" sz="1600" baseline="0" dirty="0" smtClean="0">
                          <a:latin typeface="Franklin Gothic Medium" pitchFamily="34" charset="0"/>
                        </a:rPr>
                        <a:t> работы для сотрудников по наличию физкультурно-спортивных </a:t>
                      </a:r>
                      <a:r>
                        <a:rPr lang="ru-RU" sz="1600" u="sng" baseline="0" dirty="0" smtClean="0">
                          <a:latin typeface="Franklin Gothic Medium" pitchFamily="34" charset="0"/>
                        </a:rPr>
                        <a:t>бесплатных</a:t>
                      </a:r>
                      <a:r>
                        <a:rPr lang="ru-RU" sz="1600" baseline="0" dirty="0" smtClean="0">
                          <a:latin typeface="Franklin Gothic Medium" pitchFamily="34" charset="0"/>
                        </a:rPr>
                        <a:t> секций (организаций) в нерабочее время.  Проведение мероприятий по разработанным </a:t>
                      </a:r>
                      <a:r>
                        <a:rPr lang="ru-RU" sz="1600" baseline="0" dirty="0" smtClean="0">
                          <a:latin typeface="Franklin Gothic Medium" pitchFamily="34" charset="0"/>
                        </a:rPr>
                        <a:t>программам</a:t>
                      </a:r>
                      <a:endParaRPr lang="ru-RU" sz="1600" dirty="0">
                        <a:latin typeface="Franklin Gothic Medium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2156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Franklin Gothic Medium" pitchFamily="34" charset="0"/>
                        </a:rPr>
                        <a:t>Мониторинг и оценка эффективности мероприятий раздела</a:t>
                      </a:r>
                      <a:endParaRPr lang="ru-RU" sz="1600" dirty="0">
                        <a:latin typeface="Franklin Gothic Medium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Franklin Gothic Medium" pitchFamily="34" charset="0"/>
                        </a:rPr>
                        <a:t>Оценка эффективности программы </a:t>
                      </a:r>
                      <a:endParaRPr lang="ru-RU" sz="1600" dirty="0">
                        <a:latin typeface="Franklin Gothic Medium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Franklin Gothic Medium" pitchFamily="34" charset="0"/>
                        </a:rPr>
                        <a:t>Проведение анкетирования, анализ результатов анкетирования,  сравнение результатов</a:t>
                      </a:r>
                      <a:r>
                        <a:rPr lang="ru-RU" sz="1600" baseline="0" dirty="0" smtClean="0">
                          <a:latin typeface="Franklin Gothic Medium" pitchFamily="34" charset="0"/>
                        </a:rPr>
                        <a:t> медицинских осмотров</a:t>
                      </a:r>
                      <a:endParaRPr lang="ru-RU" sz="1600" dirty="0">
                        <a:latin typeface="Franklin Gothic Medium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2156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Franklin Gothic Medium" pitchFamily="34" charset="0"/>
                        </a:rPr>
                        <a:t>Коррекция  раздела «Физическая активность» корпоративной</a:t>
                      </a:r>
                      <a:r>
                        <a:rPr lang="ru-RU" sz="1600" baseline="0" dirty="0" smtClean="0">
                          <a:latin typeface="Franklin Gothic Medium" pitchFamily="34" charset="0"/>
                        </a:rPr>
                        <a:t> программы здоровья</a:t>
                      </a:r>
                      <a:endParaRPr lang="ru-RU" sz="1600" dirty="0">
                        <a:latin typeface="Franklin Gothic Medium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Franklin Gothic Medium" pitchFamily="34" charset="0"/>
                        </a:rPr>
                        <a:t>Модифицирование</a:t>
                      </a:r>
                      <a:r>
                        <a:rPr lang="ru-RU" sz="1600" baseline="0" dirty="0" smtClean="0">
                          <a:latin typeface="Franklin Gothic Medium" pitchFamily="34" charset="0"/>
                        </a:rPr>
                        <a:t> программы на основе мониторинг оценки эффективности</a:t>
                      </a:r>
                      <a:endParaRPr lang="ru-RU" sz="1600" dirty="0">
                        <a:latin typeface="Franklin Gothic Medium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Franklin Gothic Medium" pitchFamily="34" charset="0"/>
                        </a:rPr>
                        <a:t>Изменение, поиск новых подходов </a:t>
                      </a:r>
                    </a:p>
                    <a:p>
                      <a:endParaRPr lang="ru-RU" sz="1600" dirty="0">
                        <a:latin typeface="Franklin Gothic Medium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1023472" y="0"/>
            <a:ext cx="755904" cy="722410"/>
          </a:xfrm>
          <a:prstGeom prst="rect">
            <a:avLst/>
          </a:prstGeom>
          <a:solidFill>
            <a:srgbClr val="D6876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507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78513" y="1901778"/>
            <a:ext cx="6047759" cy="4427103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 startAt="8"/>
            </a:pPr>
            <a:r>
              <a:rPr lang="ru-RU" sz="2000" dirty="0" smtClean="0">
                <a:solidFill>
                  <a:srgbClr val="002060"/>
                </a:solidFill>
                <a:latin typeface="Franklin Gothic Medium" pitchFamily="34" charset="0"/>
              </a:rPr>
              <a:t>Еженедельные </a:t>
            </a:r>
            <a:r>
              <a:rPr lang="ru-RU" sz="2000" dirty="0">
                <a:solidFill>
                  <a:srgbClr val="002060"/>
                </a:solidFill>
                <a:latin typeface="Franklin Gothic Medium" pitchFamily="34" charset="0"/>
              </a:rPr>
              <a:t>соревнования пеших прогулок </a:t>
            </a:r>
            <a:r>
              <a:rPr lang="ru-RU" sz="2000" dirty="0" smtClean="0">
                <a:solidFill>
                  <a:srgbClr val="002060"/>
                </a:solidFill>
                <a:latin typeface="Franklin Gothic Medium" pitchFamily="34" charset="0"/>
              </a:rPr>
              <a:t>(с </a:t>
            </a:r>
            <a:r>
              <a:rPr lang="ru-RU" sz="2000" dirty="0">
                <a:solidFill>
                  <a:srgbClr val="002060"/>
                </a:solidFill>
                <a:latin typeface="Franklin Gothic Medium" pitchFamily="34" charset="0"/>
              </a:rPr>
              <a:t>применением </a:t>
            </a:r>
            <a:r>
              <a:rPr lang="ru-RU" sz="2000" dirty="0" smtClean="0">
                <a:solidFill>
                  <a:srgbClr val="002060"/>
                </a:solidFill>
                <a:latin typeface="Franklin Gothic Medium" pitchFamily="34" charset="0"/>
              </a:rPr>
              <a:t>современных </a:t>
            </a:r>
            <a:r>
              <a:rPr lang="ru-RU" sz="2000" dirty="0">
                <a:solidFill>
                  <a:srgbClr val="002060"/>
                </a:solidFill>
                <a:latin typeface="Franklin Gothic Medium" pitchFamily="34" charset="0"/>
              </a:rPr>
              <a:t>технологий,  приложений </a:t>
            </a:r>
            <a:r>
              <a:rPr lang="en-US" sz="2000" dirty="0" err="1">
                <a:solidFill>
                  <a:srgbClr val="002060"/>
                </a:solidFill>
                <a:latin typeface="Franklin Gothic Medium" pitchFamily="34" charset="0"/>
              </a:rPr>
              <a:t>Welltolk</a:t>
            </a:r>
            <a:r>
              <a:rPr lang="en-US" sz="2000" dirty="0">
                <a:solidFill>
                  <a:srgbClr val="002060"/>
                </a:solidFill>
                <a:latin typeface="Franklin Gothic Medium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Franklin Gothic Medium" pitchFamily="34" charset="0"/>
              </a:rPr>
              <a:t>hotseat</a:t>
            </a:r>
            <a:r>
              <a:rPr lang="ru-RU" sz="2000" dirty="0">
                <a:solidFill>
                  <a:srgbClr val="002060"/>
                </a:solidFill>
                <a:latin typeface="Franklin Gothic Medium" pitchFamily="34" charset="0"/>
              </a:rPr>
              <a:t> и др.)</a:t>
            </a:r>
          </a:p>
          <a:p>
            <a:pPr marL="342900" indent="-342900">
              <a:buFont typeface="+mj-lt"/>
              <a:buAutoNum type="arabicPeriod" startAt="8"/>
            </a:pPr>
            <a:r>
              <a:rPr lang="ru-RU" sz="2000" dirty="0" smtClean="0">
                <a:solidFill>
                  <a:srgbClr val="002060"/>
                </a:solidFill>
                <a:latin typeface="Franklin Gothic Medium" pitchFamily="34" charset="0"/>
              </a:rPr>
              <a:t>Улучшение </a:t>
            </a:r>
            <a:r>
              <a:rPr lang="ru-RU" sz="2000" dirty="0">
                <a:solidFill>
                  <a:srgbClr val="002060"/>
                </a:solidFill>
                <a:latin typeface="Franklin Gothic Medium" pitchFamily="34" charset="0"/>
              </a:rPr>
              <a:t>материально-технической базы (помещение для занятий, тренажеры, спортивный инвентарь, массажное кресло)</a:t>
            </a:r>
          </a:p>
          <a:p>
            <a:pPr marL="342900" indent="-342900">
              <a:buFont typeface="+mj-lt"/>
              <a:buAutoNum type="arabicPeriod" startAt="8"/>
            </a:pPr>
            <a:r>
              <a:rPr lang="ru-RU" sz="2000" dirty="0" smtClean="0">
                <a:solidFill>
                  <a:srgbClr val="002060"/>
                </a:solidFill>
                <a:latin typeface="Franklin Gothic Medium" pitchFamily="34" charset="0"/>
              </a:rPr>
              <a:t>Проведение корпоративных, спортивно-массовых оздоровительных мероприятий</a:t>
            </a:r>
          </a:p>
          <a:p>
            <a:pPr marL="342900" indent="-342900">
              <a:buFont typeface="+mj-lt"/>
              <a:buAutoNum type="arabicPeriod" startAt="8"/>
            </a:pPr>
            <a:r>
              <a:rPr lang="ru-RU" sz="2000" dirty="0" smtClean="0">
                <a:solidFill>
                  <a:srgbClr val="002060"/>
                </a:solidFill>
                <a:latin typeface="Franklin Gothic Medium" pitchFamily="34" charset="0"/>
              </a:rPr>
              <a:t>Проведение спартакиады среди сотрудников (шахматы , волейбол , теннис и др.) </a:t>
            </a:r>
          </a:p>
          <a:p>
            <a:pPr marL="0" indent="0">
              <a:buNone/>
            </a:pPr>
            <a:endParaRPr lang="ru-RU" sz="1800" dirty="0">
              <a:solidFill>
                <a:srgbClr val="002060"/>
              </a:solidFill>
              <a:latin typeface="Franklin Gothic Demi Cond" pitchFamily="34" charset="0"/>
            </a:endParaRPr>
          </a:p>
          <a:p>
            <a:pPr marL="0" indent="0">
              <a:buNone/>
            </a:pPr>
            <a:endParaRPr lang="ru-RU" sz="1800" dirty="0" smtClean="0">
              <a:solidFill>
                <a:srgbClr val="002060"/>
              </a:solidFill>
              <a:latin typeface="Franklin Gothic Demi Cond" pitchFamily="34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457236" y="1941816"/>
            <a:ext cx="5637032" cy="4376791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indent="-266700">
              <a:buFont typeface="+mj-lt"/>
              <a:buAutoNum type="arabicPeriod"/>
            </a:pPr>
            <a:r>
              <a:rPr lang="ru-RU" sz="26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Консультации  </a:t>
            </a:r>
            <a:r>
              <a:rPr lang="ru-RU" sz="26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специалистов по направлению ведения ЗОЖ</a:t>
            </a:r>
          </a:p>
          <a:p>
            <a:pPr marL="266700" indent="-266700">
              <a:buFont typeface="+mj-lt"/>
              <a:buAutoNum type="arabicPeriod"/>
            </a:pPr>
            <a:r>
              <a:rPr lang="ru-RU" sz="26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Просмотр образовательных и мотивационных спортивных видеороликов</a:t>
            </a:r>
          </a:p>
          <a:p>
            <a:pPr marL="266700" indent="-266700">
              <a:buFont typeface="+mj-lt"/>
              <a:buAutoNum type="arabicPeriod"/>
            </a:pPr>
            <a:r>
              <a:rPr lang="ru-RU" sz="26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Размещение мотивационных фотографий, плакатов</a:t>
            </a:r>
          </a:p>
          <a:p>
            <a:pPr marL="266700" indent="-266700">
              <a:buFont typeface="+mj-lt"/>
              <a:buAutoNum type="arabicPeriod"/>
            </a:pPr>
            <a:r>
              <a:rPr lang="ru-RU" sz="26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Участие в программе ГТО</a:t>
            </a:r>
          </a:p>
          <a:p>
            <a:pPr marL="266700" indent="-266700">
              <a:buFont typeface="+mj-lt"/>
              <a:buAutoNum type="arabicPeriod"/>
            </a:pPr>
            <a:r>
              <a:rPr lang="ru-RU" sz="26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Создание команды для выездов на районные/городские/областные соревнования</a:t>
            </a:r>
          </a:p>
          <a:p>
            <a:pPr marL="266700" indent="-266700">
              <a:buFont typeface="+mj-lt"/>
              <a:buAutoNum type="arabicPeriod"/>
            </a:pPr>
            <a:r>
              <a:rPr lang="ru-RU" sz="26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Проведение семейных спортивных мероприятий сотрудников </a:t>
            </a:r>
            <a:r>
              <a:rPr lang="ru-RU" sz="26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организаций</a:t>
            </a:r>
          </a:p>
          <a:p>
            <a:pPr marL="266700" indent="-266700">
              <a:buFont typeface="+mj-lt"/>
              <a:buAutoNum type="arabicPeriod"/>
            </a:pPr>
            <a:r>
              <a:rPr lang="ru-RU" sz="26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 Велосипедные прогулки, «Деловая</a:t>
            </a:r>
            <a:r>
              <a:rPr lang="ru-RU" sz="26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» </a:t>
            </a:r>
            <a:r>
              <a:rPr lang="ru-RU" sz="26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йога, </a:t>
            </a:r>
            <a:r>
              <a:rPr lang="ru-RU" sz="2600" dirty="0" err="1">
                <a:solidFill>
                  <a:srgbClr val="002060"/>
                </a:solidFill>
                <a:latin typeface="Franklin Gothic Medium Cond" panose="020B0606030402020204" pitchFamily="34" charset="0"/>
              </a:rPr>
              <a:t>ф</a:t>
            </a:r>
            <a:r>
              <a:rPr lang="ru-RU" sz="2600" dirty="0" err="1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изкульт-паузы</a:t>
            </a:r>
            <a:r>
              <a:rPr lang="ru-RU" sz="26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, </a:t>
            </a:r>
            <a:r>
              <a:rPr lang="ru-RU" sz="26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физкультминутки, </a:t>
            </a:r>
            <a:r>
              <a:rPr lang="ru-RU" sz="26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с</a:t>
            </a:r>
            <a:r>
              <a:rPr lang="ru-RU" sz="26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оздание </a:t>
            </a:r>
            <a:r>
              <a:rPr lang="ru-RU" sz="26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программы, оповещающей о необходимости проведения перерыва для </a:t>
            </a:r>
            <a:r>
              <a:rPr lang="ru-RU" sz="26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разминки</a:t>
            </a:r>
          </a:p>
          <a:p>
            <a:pPr marL="266700" indent="-266700">
              <a:buFont typeface="+mj-lt"/>
              <a:buAutoNum type="arabicPeriod"/>
            </a:pPr>
            <a:r>
              <a:rPr lang="ru-RU" sz="2600" dirty="0">
                <a:solidFill>
                  <a:srgbClr val="002060"/>
                </a:solidFill>
                <a:latin typeface="Franklin Gothic Medium" pitchFamily="34" charset="0"/>
              </a:rPr>
              <a:t>Ежемесячные посещения спортивных секций (боулинг, бассейн)</a:t>
            </a:r>
          </a:p>
          <a:p>
            <a:pPr marL="266700" indent="-266700">
              <a:buFont typeface="+mj-lt"/>
              <a:buAutoNum type="arabicPeriod"/>
            </a:pPr>
            <a:endParaRPr lang="ru-RU" sz="2600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  <a:p>
            <a:pPr marL="266700" indent="-266700">
              <a:buFont typeface="+mj-lt"/>
              <a:buAutoNum type="arabicPeriod"/>
            </a:pPr>
            <a:endParaRPr lang="ru-RU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  <a:p>
            <a:pPr marL="0" indent="0">
              <a:buNone/>
            </a:pPr>
            <a:endParaRPr lang="ru-RU" dirty="0" smtClean="0">
              <a:latin typeface="Franklin Gothic Medium Cond" panose="020B0606030402020204" pitchFamily="34" charset="0"/>
            </a:endParaRPr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0" r="17839"/>
          <a:stretch/>
        </p:blipFill>
        <p:spPr>
          <a:xfrm>
            <a:off x="449443" y="-110361"/>
            <a:ext cx="11475488" cy="205217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1521" y="758267"/>
            <a:ext cx="6492307" cy="583074"/>
          </a:xfrm>
        </p:spPr>
        <p:txBody>
          <a:bodyPr>
            <a:normAutofit fontScale="90000"/>
          </a:bodyPr>
          <a:lstStyle/>
          <a:p>
            <a:r>
              <a:rPr lang="ru-RU" cap="all" dirty="0" smtClean="0">
                <a:solidFill>
                  <a:schemeClr val="bg1"/>
                </a:solidFill>
                <a:latin typeface="Franklin Gothic Medium Cond" panose="020B0606030402020204" pitchFamily="34" charset="0"/>
              </a:rPr>
              <a:t>Мероприятия раздела «физическая активность»</a:t>
            </a:r>
            <a:endParaRPr lang="ru-RU" cap="all" dirty="0">
              <a:solidFill>
                <a:schemeClr val="bg1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573071" y="744050"/>
            <a:ext cx="755904" cy="7224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6269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3011" y="2151519"/>
            <a:ext cx="11283915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  <a:latin typeface="Franklin Gothic Medium Cond" pitchFamily="34" charset="0"/>
              </a:rPr>
              <a:t>Бюджет  (в т.ч. средства от профсоюзных взносов),  внебюджетные источники  (спонсорская помощь)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  <a:latin typeface="Franklin Gothic Medium Cond" pitchFamily="34" charset="0"/>
              </a:rPr>
              <a:t>Частичное финансирование затрат  дл я занятий спортом организацией </a:t>
            </a:r>
          </a:p>
          <a:p>
            <a:pPr marL="0" indent="0">
              <a:buNone/>
            </a:pPr>
            <a:endParaRPr lang="ru-RU" b="1" dirty="0" smtClean="0">
              <a:solidFill>
                <a:srgbClr val="002060"/>
              </a:solidFill>
              <a:latin typeface="Franklin Gothic Medium Cond" pitchFamily="34" charset="0"/>
            </a:endParaRPr>
          </a:p>
          <a:p>
            <a:pPr marL="0" indent="0">
              <a:buNone/>
            </a:pPr>
            <a:endParaRPr lang="ru-RU" dirty="0">
              <a:latin typeface="Franklin Gothic Medium Cond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75353" y="379413"/>
            <a:ext cx="11301573" cy="1306512"/>
          </a:xfrm>
          <a:prstGeom prst="rect">
            <a:avLst/>
          </a:prstGeom>
          <a:solidFill>
            <a:srgbClr val="8ED1DF"/>
          </a:solidFill>
          <a:ln w="63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cap="all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ФИНАНСИРОВАНИЕ МЕРОПРИЯТИЙ</a:t>
            </a:r>
          </a:p>
          <a:p>
            <a:r>
              <a:rPr lang="ru-RU" cap="all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РАЗДЕЛА «ФИЗИЧЕСКАЯ АКТИВНОСТЬ»</a:t>
            </a:r>
            <a:endParaRPr lang="ru-RU" cap="all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023472" y="1358804"/>
            <a:ext cx="755904" cy="722410"/>
          </a:xfrm>
          <a:prstGeom prst="rect">
            <a:avLst/>
          </a:prstGeom>
          <a:solidFill>
            <a:srgbClr val="D6876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91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925" y="250825"/>
            <a:ext cx="9929813" cy="1192213"/>
          </a:xfrm>
          <a:solidFill>
            <a:schemeClr val="bg1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>Необходимые ресурсы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23336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Необходимо проанализировать, какие ресурсы необходимо задействовать для реализации проекта.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Кадровые:</a:t>
            </a:r>
            <a:r>
              <a:rPr lang="ru-RU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  руководитель организации, специалист по физической культуре, медицинский работник, лидеры общественного мнения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Финансовые: </a:t>
            </a:r>
            <a:r>
              <a:rPr lang="ru-RU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бюджетные, внебюджетные источники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Материально-технические:</a:t>
            </a:r>
            <a:r>
              <a:rPr lang="ru-RU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 методические рекомендации, тесты, плакаты, наглядные материалы, аудио, видео техника, спортивное оборудование, помещение для проведения спортивных мероприятий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Информационные:</a:t>
            </a:r>
            <a:r>
              <a:rPr lang="ru-RU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 электронная, телефонная связь, сеть «Интернет», мобильные приложения, размещение информации о проводимых мероприятиях на сайте учреждения, </a:t>
            </a:r>
            <a:r>
              <a:rPr lang="ru-RU" dirty="0" err="1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инстаграмм</a:t>
            </a:r>
            <a:endParaRPr lang="ru-RU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94786" y="846931"/>
            <a:ext cx="755904" cy="722410"/>
          </a:xfrm>
          <a:prstGeom prst="rect">
            <a:avLst/>
          </a:prstGeom>
          <a:solidFill>
            <a:srgbClr val="D6876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921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7548" y="391350"/>
            <a:ext cx="11171428" cy="1632521"/>
          </a:xfrm>
          <a:solidFill>
            <a:srgbClr val="8ED1DF"/>
          </a:solidFill>
        </p:spPr>
        <p:txBody>
          <a:bodyPr>
            <a:normAutofit/>
          </a:bodyPr>
          <a:lstStyle/>
          <a:p>
            <a:r>
              <a:rPr lang="ru-RU" cap="all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     Результат реализации мероприятий </a:t>
            </a:r>
            <a:endParaRPr lang="ru-RU" cap="all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083153" y="158555"/>
            <a:ext cx="755904" cy="7224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659010" y="2393451"/>
            <a:ext cx="10854930" cy="3660507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sz="40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увеличение процента сотрудников, вовлечённых в ведение здорового образа жизни на 50% (от общей численности работников)</a:t>
            </a:r>
          </a:p>
          <a:p>
            <a:pPr>
              <a:buFont typeface="Courier New" pitchFamily="49" charset="0"/>
              <a:buChar char="o"/>
            </a:pPr>
            <a:r>
              <a:rPr lang="ru-RU" sz="40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снижение процента работников с низким уровнем физической активности</a:t>
            </a:r>
          </a:p>
          <a:p>
            <a:pPr>
              <a:buFont typeface="Courier New" pitchFamily="49" charset="0"/>
              <a:buChar char="o"/>
            </a:pPr>
            <a:r>
              <a:rPr lang="ru-RU" sz="40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повышение уровня физической грамотности работников до 100%</a:t>
            </a:r>
          </a:p>
          <a:p>
            <a:pPr>
              <a:buFont typeface="Courier New" pitchFamily="49" charset="0"/>
              <a:buChar char="o"/>
            </a:pPr>
            <a:r>
              <a:rPr lang="ru-RU" sz="40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у</a:t>
            </a:r>
            <a:r>
              <a:rPr lang="ru-RU" sz="40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величение доли работников, вовлеченных в регулярное занятие физической культурой и спортом (на 10% ежегодно)</a:t>
            </a:r>
          </a:p>
          <a:p>
            <a:pPr>
              <a:buFont typeface="Courier New" pitchFamily="49" charset="0"/>
              <a:buChar char="o"/>
            </a:pPr>
            <a:r>
              <a:rPr lang="ru-RU" sz="40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у</a:t>
            </a:r>
            <a:r>
              <a:rPr lang="ru-RU" sz="40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лучшение общего состояния здоровья работников</a:t>
            </a:r>
          </a:p>
          <a:p>
            <a:pPr>
              <a:buFont typeface="Courier New" pitchFamily="49" charset="0"/>
              <a:buChar char="o"/>
            </a:pPr>
            <a:r>
              <a:rPr lang="ru-RU" sz="40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сохранение кадрового потенциала и общей «текучести» кадров</a:t>
            </a:r>
          </a:p>
          <a:p>
            <a:pPr>
              <a:buFont typeface="Courier New" pitchFamily="49" charset="0"/>
              <a:buChar char="o"/>
            </a:pPr>
            <a:r>
              <a:rPr lang="ru-RU" sz="40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снижение числа случаев  временной нетрудоспособности</a:t>
            </a:r>
          </a:p>
          <a:p>
            <a:pPr>
              <a:buNone/>
            </a:pPr>
            <a:endParaRPr lang="ru-RU" sz="4000" dirty="0" smtClean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  <a:p>
            <a:pPr>
              <a:buFont typeface="Courier New" pitchFamily="49" charset="0"/>
              <a:buChar char="o"/>
            </a:pPr>
            <a:endParaRPr lang="ru-RU" dirty="0" smtClean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29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7698" y="1866721"/>
            <a:ext cx="5357117" cy="20169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 smtClean="0">
                <a:solidFill>
                  <a:srgbClr val="002060"/>
                </a:solidFill>
                <a:latin typeface="Franklin Gothic Demi Cond" pitchFamily="34" charset="0"/>
              </a:rPr>
              <a:t>Спасибо за внимание!</a:t>
            </a:r>
            <a:endParaRPr lang="ru-RU" sz="3600" dirty="0">
              <a:solidFill>
                <a:srgbClr val="002060"/>
              </a:solidFill>
              <a:latin typeface="Franklin Gothic Demi Con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67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2416</TotalTime>
  <Words>672</Words>
  <Application>Microsoft Office PowerPoint</Application>
  <PresentationFormat>Широкоэкранный</PresentationFormat>
  <Paragraphs>106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0" baseType="lpstr">
      <vt:lpstr>Arial</vt:lpstr>
      <vt:lpstr>Calibri</vt:lpstr>
      <vt:lpstr>Calibri Light</vt:lpstr>
      <vt:lpstr>Courier New</vt:lpstr>
      <vt:lpstr>Franklin Gothic Demi Cond</vt:lpstr>
      <vt:lpstr>Franklin Gothic Medium</vt:lpstr>
      <vt:lpstr>Franklin Gothic Medium Cond</vt:lpstr>
      <vt:lpstr>Wingdings</vt:lpstr>
      <vt:lpstr>Тема Office</vt:lpstr>
      <vt:lpstr>Раздел «Физическая активность»  корпоративной программы «Здоровье»</vt:lpstr>
      <vt:lpstr>Актуальность </vt:lpstr>
      <vt:lpstr>Цель</vt:lpstr>
      <vt:lpstr>Задачи</vt:lpstr>
      <vt:lpstr>Презентация PowerPoint</vt:lpstr>
      <vt:lpstr>ход реализации  раздела «Физическая активность»</vt:lpstr>
      <vt:lpstr>Мероприятия раздела «физическая активность»</vt:lpstr>
      <vt:lpstr>Презентация PowerPoint</vt:lpstr>
      <vt:lpstr>Необходимые ресурсы </vt:lpstr>
      <vt:lpstr>     Результат реализации мероприятий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Наименование программы</dc:title>
  <dc:creator>Мацедон Е.В.</dc:creator>
  <cp:lastModifiedBy>Кульменева О.В.</cp:lastModifiedBy>
  <cp:revision>165</cp:revision>
  <cp:lastPrinted>2021-05-21T04:44:04Z</cp:lastPrinted>
  <dcterms:created xsi:type="dcterms:W3CDTF">2020-10-12T08:21:53Z</dcterms:created>
  <dcterms:modified xsi:type="dcterms:W3CDTF">2021-05-26T05:02:23Z</dcterms:modified>
</cp:coreProperties>
</file>