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3" r:id="rId2"/>
    <p:sldId id="272" r:id="rId3"/>
    <p:sldId id="273" r:id="rId4"/>
    <p:sldId id="274" r:id="rId5"/>
    <p:sldId id="275" r:id="rId6"/>
    <p:sldId id="276" r:id="rId7"/>
    <p:sldId id="277" r:id="rId8"/>
    <p:sldId id="265" r:id="rId9"/>
    <p:sldId id="264" r:id="rId10"/>
    <p:sldId id="266" r:id="rId11"/>
    <p:sldId id="258" r:id="rId12"/>
    <p:sldId id="267" r:id="rId13"/>
    <p:sldId id="268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29" autoAdjust="0"/>
  </p:normalViewPr>
  <p:slideViewPr>
    <p:cSldViewPr>
      <p:cViewPr>
        <p:scale>
          <a:sx n="114" d="100"/>
          <a:sy n="114" d="100"/>
        </p:scale>
        <p:origin x="180" y="138"/>
      </p:cViewPr>
      <p:guideLst>
        <p:guide orient="horz" pos="2795"/>
        <p:guide pos="333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2010 год</c:v>
                </c:pt>
              </c:strCache>
            </c:strRef>
          </c:tx>
          <c:invertIfNegative val="0"/>
          <c:errBars>
            <c:errBarType val="both"/>
            <c:errValType val="stdDev"/>
            <c:noEndCap val="0"/>
            <c:val val="1"/>
          </c:errBars>
          <c:cat>
            <c:strRef>
              <c:f>Лист1!$A$2</c:f>
              <c:strCache>
                <c:ptCount val="1"/>
                <c:pt idx="0">
                  <c:v>Количество дней ВН на 1 работника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15.4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2011 год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errBars>
            <c:errBarType val="both"/>
            <c:errValType val="stdDev"/>
            <c:noEndCap val="0"/>
            <c:val val="1"/>
          </c:errBars>
          <c:cat>
            <c:strRef>
              <c:f>Лист1!$A$2</c:f>
              <c:strCache>
                <c:ptCount val="1"/>
                <c:pt idx="0">
                  <c:v>Количество дней ВН на 1 работника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12.3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2012 год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errBars>
            <c:errBarType val="both"/>
            <c:errValType val="stdDev"/>
            <c:noEndCap val="0"/>
            <c:val val="1"/>
          </c:errBars>
          <c:cat>
            <c:strRef>
              <c:f>Лист1!$A$2</c:f>
              <c:strCache>
                <c:ptCount val="1"/>
                <c:pt idx="0">
                  <c:v>Количество дней ВН на 1 работника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8.5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2013 год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errBars>
            <c:errBarType val="both"/>
            <c:errValType val="stdDev"/>
            <c:noEndCap val="0"/>
            <c:val val="1"/>
          </c:errBars>
          <c:cat>
            <c:strRef>
              <c:f>Лист1!$A$2</c:f>
              <c:strCache>
                <c:ptCount val="1"/>
                <c:pt idx="0">
                  <c:v>Количество дней ВН на 1 работника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7.5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2014 год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errBars>
            <c:errBarType val="both"/>
            <c:errValType val="stdDev"/>
            <c:noEndCap val="0"/>
            <c:val val="1"/>
          </c:errBars>
          <c:cat>
            <c:strRef>
              <c:f>Лист1!$A$2</c:f>
              <c:strCache>
                <c:ptCount val="1"/>
                <c:pt idx="0">
                  <c:v>Количество дней ВН на 1 работника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7.3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2015 год</c:v>
                </c:pt>
              </c:strCache>
            </c:strRef>
          </c:tx>
          <c:invertIfNegative val="0"/>
          <c:errBars>
            <c:errBarType val="both"/>
            <c:errValType val="stdDev"/>
            <c:noEndCap val="0"/>
            <c:val val="1"/>
          </c:errBars>
          <c:cat>
            <c:strRef>
              <c:f>Лист1!$A$2</c:f>
              <c:strCache>
                <c:ptCount val="1"/>
                <c:pt idx="0">
                  <c:v>Количество дней ВН на 1 работника</c:v>
                </c:pt>
              </c:strCache>
            </c:strRef>
          </c:cat>
          <c:val>
            <c:numRef>
              <c:f>Лист1!$G$2</c:f>
              <c:numCache>
                <c:formatCode>General</c:formatCode>
                <c:ptCount val="1"/>
                <c:pt idx="0">
                  <c:v>7.1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0"/>
        <c:overlap val="-34"/>
        <c:axId val="74778112"/>
        <c:axId val="74779648"/>
      </c:barChart>
      <c:catAx>
        <c:axId val="7477811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74779648"/>
        <c:crosses val="autoZero"/>
        <c:auto val="1"/>
        <c:lblAlgn val="ctr"/>
        <c:lblOffset val="100"/>
        <c:noMultiLvlLbl val="0"/>
      </c:catAx>
      <c:valAx>
        <c:axId val="747796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7477811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1093626131936358"/>
          <c:y val="0.17978147630061306"/>
          <c:w val="0.1760837778853197"/>
          <c:h val="0.46406775509791842"/>
        </c:manualLayout>
      </c:layout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spPr>
    <a:ln w="38100">
      <a:solidFill>
        <a:schemeClr val="bg1">
          <a:lumMod val="85000"/>
        </a:schemeClr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2010 год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Доля часто и длительно болеющих в общей численности</c:v>
                </c:pt>
              </c:strCache>
            </c:strRef>
          </c:cat>
          <c:val>
            <c:numRef>
              <c:f>Лист1!$B$2</c:f>
              <c:numCache>
                <c:formatCode>0%</c:formatCode>
                <c:ptCount val="1"/>
                <c:pt idx="0">
                  <c:v>7.0000000000000021E-2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2011 год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Доля часто и длительно болеющих в общей численности</c:v>
                </c:pt>
              </c:strCache>
            </c:strRef>
          </c:cat>
          <c:val>
            <c:numRef>
              <c:f>Лист1!$C$2</c:f>
              <c:numCache>
                <c:formatCode>0.0%</c:formatCode>
                <c:ptCount val="1"/>
                <c:pt idx="0">
                  <c:v>5.5000000000000014E-2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2012 год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Доля часто и длительно болеющих в общей численности</c:v>
                </c:pt>
              </c:strCache>
            </c:strRef>
          </c:cat>
          <c:val>
            <c:numRef>
              <c:f>Лист1!$D$2</c:f>
              <c:numCache>
                <c:formatCode>0.0%</c:formatCode>
                <c:ptCount val="1"/>
                <c:pt idx="0">
                  <c:v>3.500000000000001E-2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2013 год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Доля часто и длительно болеющих в общей численности</c:v>
                </c:pt>
              </c:strCache>
            </c:strRef>
          </c:cat>
          <c:val>
            <c:numRef>
              <c:f>Лист1!$E$2</c:f>
              <c:numCache>
                <c:formatCode>0.0%</c:formatCode>
                <c:ptCount val="1"/>
                <c:pt idx="0">
                  <c:v>2.1999999999999999E-2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2014 год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</c:f>
              <c:strCache>
                <c:ptCount val="1"/>
                <c:pt idx="0">
                  <c:v>Доля часто и длительно болеющих в общей численности</c:v>
                </c:pt>
              </c:strCache>
            </c:strRef>
          </c:cat>
          <c:val>
            <c:numRef>
              <c:f>Лист1!$F$2</c:f>
              <c:numCache>
                <c:formatCode>0.0%</c:formatCode>
                <c:ptCount val="1"/>
                <c:pt idx="0">
                  <c:v>2.0000000000000011E-2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2015 год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Доля часто и длительно болеющих в общей численности</c:v>
                </c:pt>
              </c:strCache>
            </c:strRef>
          </c:cat>
          <c:val>
            <c:numRef>
              <c:f>Лист1!$G$2</c:f>
              <c:numCache>
                <c:formatCode>0.0%</c:formatCode>
                <c:ptCount val="1"/>
                <c:pt idx="0">
                  <c:v>2.0000000000000011E-2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0"/>
        <c:overlap val="-34"/>
        <c:axId val="74843264"/>
        <c:axId val="74844800"/>
      </c:barChart>
      <c:catAx>
        <c:axId val="7484326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74844800"/>
        <c:crosses val="autoZero"/>
        <c:auto val="1"/>
        <c:lblAlgn val="ctr"/>
        <c:lblOffset val="100"/>
        <c:noMultiLvlLbl val="0"/>
      </c:catAx>
      <c:valAx>
        <c:axId val="7484480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7484326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1093626131936358"/>
          <c:y val="0.17978147630061306"/>
          <c:w val="0.1760837778853197"/>
          <c:h val="0.46406775509791842"/>
        </c:manualLayout>
      </c:layout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spPr>
    <a:ln w="38100">
      <a:solidFill>
        <a:schemeClr val="bg1">
          <a:lumMod val="85000"/>
        </a:schemeClr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0.16949</cdr:x>
      <cdr:y>0.06061</cdr:y>
    </cdr:from>
    <cdr:to>
      <cdr:x>0.27119</cdr:x>
      <cdr:y>0.15152</cdr:y>
    </cdr:to>
    <cdr:sp macro="" textlink="">
      <cdr:nvSpPr>
        <cdr:cNvPr id="3" name="Овал 2"/>
        <cdr:cNvSpPr/>
      </cdr:nvSpPr>
      <cdr:spPr>
        <a:xfrm xmlns:a="http://schemas.openxmlformats.org/drawingml/2006/main">
          <a:off x="720080" y="144016"/>
          <a:ext cx="432048" cy="216024"/>
        </a:xfrm>
        <a:prstGeom xmlns:a="http://schemas.openxmlformats.org/drawingml/2006/main" prst="ellipse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 lIns="0" tIns="0" rIns="0" bIns="0"/>
        <a:lstStyle xmlns:a="http://schemas.openxmlformats.org/drawingml/2006/main"/>
        <a:p xmlns:a="http://schemas.openxmlformats.org/drawingml/2006/main">
          <a:r>
            <a:rPr lang="ru-RU" dirty="0" smtClean="0">
              <a:solidFill>
                <a:schemeClr val="tx1"/>
              </a:solidFill>
            </a:rPr>
            <a:t> 15,5</a:t>
          </a:r>
          <a:endParaRPr lang="ru-RU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0.29975</cdr:x>
      <cdr:y>0.16563</cdr:y>
    </cdr:from>
    <cdr:to>
      <cdr:x>0.60622</cdr:x>
      <cdr:y>0.41386</cdr:y>
    </cdr:to>
    <cdr:cxnSp macro="">
      <cdr:nvCxnSpPr>
        <cdr:cNvPr id="5" name="Прямая со стрелкой 4"/>
        <cdr:cNvCxnSpPr/>
      </cdr:nvCxnSpPr>
      <cdr:spPr>
        <a:xfrm xmlns:a="http://schemas.openxmlformats.org/drawingml/2006/main">
          <a:off x="1273459" y="393579"/>
          <a:ext cx="1302047" cy="589857"/>
        </a:xfrm>
        <a:prstGeom xmlns:a="http://schemas.openxmlformats.org/drawingml/2006/main" prst="straightConnector1">
          <a:avLst/>
        </a:prstGeom>
        <a:ln xmlns:a="http://schemas.openxmlformats.org/drawingml/2006/main" w="15875">
          <a:solidFill>
            <a:srgbClr val="00B050"/>
          </a:solidFill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90C62B-E836-48CE-B22D-EA0ECC00879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2772DC-8090-46F4-BEA8-16AC109C9C6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128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FF6C7C4-13C9-47FB-BF0A-89AB0E95B6D0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ru-RU" dirty="0" smtClean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7BCF6C-9D68-4A42-A45C-CE37B0431EAF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8720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ru-RU" sz="1200" dirty="0" smtClean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7BCF6C-9D68-4A42-A45C-CE37B0431EAF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573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7BCF6C-9D68-4A42-A45C-CE37B0431EAF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3002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  <a:defRPr/>
            </a:pPr>
            <a:endParaRPr lang="ru-RU" sz="1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7BCF6C-9D68-4A42-A45C-CE37B0431EAF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760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 lvl="0"/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D7BCF6C-9D68-4A42-A45C-CE37B0431EAF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8115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2772DC-8090-46F4-BEA8-16AC109C9C65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245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2772DC-8090-46F4-BEA8-16AC109C9C65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245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7086600" cy="762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143000"/>
            <a:ext cx="8229600" cy="5257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  <a:p>
            <a:pPr>
              <a:defRPr/>
            </a:pPr>
            <a:fld id="{D6E135BF-69AE-47B2-A0BC-89980C71A0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895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\Бланки\Презентации\Титул-презентация.gif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element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43188"/>
            <a:ext cx="8856663" cy="382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6"/>
          <p:cNvGrpSpPr>
            <a:grpSpLocks/>
          </p:cNvGrpSpPr>
          <p:nvPr userDrawn="1"/>
        </p:nvGrpSpPr>
        <p:grpSpPr bwMode="auto">
          <a:xfrm>
            <a:off x="200025" y="1946275"/>
            <a:ext cx="8715375" cy="1349375"/>
            <a:chOff x="304800" y="1219200"/>
            <a:chExt cx="8715375" cy="1349375"/>
          </a:xfrm>
        </p:grpSpPr>
        <p:sp>
          <p:nvSpPr>
            <p:cNvPr id="8" name="Line 7"/>
            <p:cNvSpPr>
              <a:spLocks noChangeArrowheads="1"/>
            </p:cNvSpPr>
            <p:nvPr/>
          </p:nvSpPr>
          <p:spPr bwMode="auto">
            <a:xfrm>
              <a:off x="1828800" y="1219200"/>
              <a:ext cx="0" cy="1349375"/>
            </a:xfrm>
            <a:custGeom>
              <a:avLst/>
              <a:gdLst>
                <a:gd name="T0" fmla="*/ 0 h 1349370"/>
                <a:gd name="T1" fmla="*/ 674685 h 1349370"/>
                <a:gd name="T2" fmla="*/ 1349370 h 1349370"/>
                <a:gd name="T3" fmla="*/ 674685 h 1349370"/>
                <a:gd name="T4" fmla="*/ 0 h 1349370"/>
                <a:gd name="T5" fmla="*/ 1349370 h 1349370"/>
                <a:gd name="T6" fmla="*/ 17694720 60000 65536"/>
                <a:gd name="T7" fmla="*/ 0 60000 65536"/>
                <a:gd name="T8" fmla="*/ 5898240 60000 65536"/>
                <a:gd name="T9" fmla="*/ 11796480 60000 65536"/>
                <a:gd name="T10" fmla="*/ 5898240 60000 65536"/>
                <a:gd name="T11" fmla="*/ 17694720 60000 65536"/>
                <a:gd name="T12" fmla="*/ 0 h 1349370"/>
                <a:gd name="T13" fmla="*/ 1349370 h 1349370"/>
              </a:gdLst>
              <a:ahLst/>
              <a:cxnLst>
                <a:cxn ang="T6">
                  <a:pos x="0" y="T0"/>
                </a:cxn>
                <a:cxn ang="T7">
                  <a:pos x="0" y="T1"/>
                </a:cxn>
                <a:cxn ang="T8">
                  <a:pos x="0" y="T2"/>
                </a:cxn>
                <a:cxn ang="T9">
                  <a:pos x="0" y="T3"/>
                </a:cxn>
                <a:cxn ang="T10">
                  <a:pos x="0" y="T4"/>
                </a:cxn>
                <a:cxn ang="T11">
                  <a:pos x="0" y="T5"/>
                </a:cxn>
              </a:cxnLst>
              <a:rect l="0" t="T12" r="0" b="T13"/>
              <a:pathLst>
                <a:path h="1349370">
                  <a:moveTo>
                    <a:pt x="0" y="0"/>
                  </a:moveTo>
                  <a:lnTo>
                    <a:pt x="1" y="1349370"/>
                  </a:lnTo>
                </a:path>
              </a:pathLst>
            </a:custGeom>
            <a:noFill/>
            <a:ln w="3172">
              <a:solidFill>
                <a:srgbClr val="A4B638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srgbClr val="000000"/>
                </a:solidFill>
                <a:latin typeface="+mn-lt"/>
                <a:cs typeface="+mn-cs"/>
              </a:endParaRPr>
            </a:p>
          </p:txBody>
        </p:sp>
        <p:sp>
          <p:nvSpPr>
            <p:cNvPr id="9" name="Line 8"/>
            <p:cNvSpPr>
              <a:spLocks noChangeArrowheads="1"/>
            </p:cNvSpPr>
            <p:nvPr/>
          </p:nvSpPr>
          <p:spPr bwMode="auto">
            <a:xfrm>
              <a:off x="1851025" y="1905000"/>
              <a:ext cx="7169150" cy="0"/>
            </a:xfrm>
            <a:custGeom>
              <a:avLst/>
              <a:gdLst>
                <a:gd name="T0" fmla="*/ 3584576 w 7169152"/>
                <a:gd name="T1" fmla="*/ 7169152 w 7169152"/>
                <a:gd name="T2" fmla="*/ 3584576 w 7169152"/>
                <a:gd name="T3" fmla="*/ 0 w 7169152"/>
                <a:gd name="T4" fmla="*/ 0 w 7169152"/>
                <a:gd name="T5" fmla="*/ 7169152 w 7169152"/>
                <a:gd name="T6" fmla="*/ 17694720 60000 65536"/>
                <a:gd name="T7" fmla="*/ 0 60000 65536"/>
                <a:gd name="T8" fmla="*/ 5898240 60000 65536"/>
                <a:gd name="T9" fmla="*/ 11796480 60000 65536"/>
                <a:gd name="T10" fmla="*/ 5898240 60000 65536"/>
                <a:gd name="T11" fmla="*/ 17694720 60000 65536"/>
                <a:gd name="T12" fmla="*/ 0 w 7169152"/>
                <a:gd name="T13" fmla="*/ 7169152 w 7169152"/>
              </a:gdLst>
              <a:ahLst/>
              <a:cxnLst>
                <a:cxn ang="T6">
                  <a:pos x="T0" y="0"/>
                </a:cxn>
                <a:cxn ang="T7">
                  <a:pos x="T1" y="0"/>
                </a:cxn>
                <a:cxn ang="T8">
                  <a:pos x="T2" y="0"/>
                </a:cxn>
                <a:cxn ang="T9">
                  <a:pos x="T3" y="0"/>
                </a:cxn>
                <a:cxn ang="T10">
                  <a:pos x="T4" y="0"/>
                </a:cxn>
                <a:cxn ang="T11">
                  <a:pos x="T5" y="0"/>
                </a:cxn>
              </a:cxnLst>
              <a:rect l="T12" t="0" r="T13" b="0"/>
              <a:pathLst>
                <a:path w="7169152">
                  <a:moveTo>
                    <a:pt x="0" y="0"/>
                  </a:moveTo>
                  <a:lnTo>
                    <a:pt x="7169152" y="1"/>
                  </a:lnTo>
                </a:path>
              </a:pathLst>
            </a:custGeom>
            <a:noFill/>
            <a:ln w="3172">
              <a:solidFill>
                <a:srgbClr val="A4B638"/>
              </a:solidFill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srgbClr val="000000"/>
                </a:solidFill>
                <a:latin typeface="+mn-lt"/>
                <a:cs typeface="+mn-cs"/>
              </a:endParaRPr>
            </a:p>
          </p:txBody>
        </p:sp>
        <p:graphicFrame>
          <p:nvGraphicFramePr>
            <p:cNvPr id="10" name="Содержимое 6"/>
            <p:cNvGraphicFramePr>
              <a:graphicFrameLocks noChangeAspect="1"/>
            </p:cNvGraphicFramePr>
            <p:nvPr/>
          </p:nvGraphicFramePr>
          <p:xfrm>
            <a:off x="304800" y="1219200"/>
            <a:ext cx="1317625" cy="13128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0" r:id="rId5" imgW="1568199" imgH="1563429" progId="">
                    <p:embed/>
                  </p:oleObj>
                </mc:Choice>
                <mc:Fallback>
                  <p:oleObj r:id="rId5" imgW="1568199" imgH="1563429" progId="">
                    <p:embed/>
                    <p:pic>
                      <p:nvPicPr>
                        <p:cNvPr id="0" name="Picture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04800" y="1219200"/>
                          <a:ext cx="1317625" cy="131286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6" name="Текст 15"/>
          <p:cNvSpPr>
            <a:spLocks noGrp="1"/>
          </p:cNvSpPr>
          <p:nvPr>
            <p:ph type="body" sz="quarter" idx="10"/>
          </p:nvPr>
        </p:nvSpPr>
        <p:spPr>
          <a:xfrm>
            <a:off x="2057400" y="1752600"/>
            <a:ext cx="6629400" cy="762000"/>
          </a:xfrm>
        </p:spPr>
        <p:txBody>
          <a:bodyPr anchor="ctr">
            <a:normAutofit/>
          </a:bodyPr>
          <a:lstStyle>
            <a:lvl1pPr>
              <a:buFontTx/>
              <a:buNone/>
              <a:defRPr sz="4000">
                <a:solidFill>
                  <a:srgbClr val="708B39"/>
                </a:solidFill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17" name="Текст 15"/>
          <p:cNvSpPr>
            <a:spLocks noGrp="1"/>
          </p:cNvSpPr>
          <p:nvPr>
            <p:ph type="body" sz="quarter" idx="11"/>
          </p:nvPr>
        </p:nvSpPr>
        <p:spPr>
          <a:xfrm>
            <a:off x="2057400" y="2971800"/>
            <a:ext cx="6629400" cy="762000"/>
          </a:xfrm>
        </p:spPr>
        <p:txBody>
          <a:bodyPr anchor="ctr">
            <a:normAutofit/>
          </a:bodyPr>
          <a:lstStyle>
            <a:lvl1pPr>
              <a:buFontTx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18" name="Текст 15"/>
          <p:cNvSpPr>
            <a:spLocks noGrp="1"/>
          </p:cNvSpPr>
          <p:nvPr>
            <p:ph type="body" sz="quarter" idx="12"/>
          </p:nvPr>
        </p:nvSpPr>
        <p:spPr>
          <a:xfrm>
            <a:off x="2057400" y="5410200"/>
            <a:ext cx="6629400" cy="762000"/>
          </a:xfrm>
        </p:spPr>
        <p:txBody>
          <a:bodyPr anchor="b">
            <a:normAutofit/>
          </a:bodyPr>
          <a:lstStyle>
            <a:lvl1pPr>
              <a:buFontTx/>
              <a:buNone/>
              <a:defRPr sz="2000">
                <a:solidFill>
                  <a:srgbClr val="708B39"/>
                </a:solidFill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0800" y="2692400"/>
            <a:ext cx="4102100" cy="828675"/>
          </a:xfrm>
        </p:spPr>
        <p:txBody>
          <a:bodyPr anchor="t"/>
          <a:lstStyle>
            <a:lvl1pPr algn="ctr">
              <a:defRPr sz="4000" b="1" cap="all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8" name="Рисунок 17"/>
          <p:cNvSpPr>
            <a:spLocks noGrp="1"/>
          </p:cNvSpPr>
          <p:nvPr>
            <p:ph type="pic" sz="quarter" idx="13"/>
          </p:nvPr>
        </p:nvSpPr>
        <p:spPr>
          <a:xfrm>
            <a:off x="4191000" y="8255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19" name="Рисунок 17"/>
          <p:cNvSpPr>
            <a:spLocks noGrp="1"/>
          </p:cNvSpPr>
          <p:nvPr>
            <p:ph type="pic" sz="quarter" idx="14"/>
          </p:nvPr>
        </p:nvSpPr>
        <p:spPr>
          <a:xfrm>
            <a:off x="4191000" y="5029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0" name="Рисунок 17"/>
          <p:cNvSpPr>
            <a:spLocks noGrp="1"/>
          </p:cNvSpPr>
          <p:nvPr>
            <p:ph type="pic" sz="quarter" idx="15"/>
          </p:nvPr>
        </p:nvSpPr>
        <p:spPr>
          <a:xfrm>
            <a:off x="6781800" y="37338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1" name="Рисунок 17"/>
          <p:cNvSpPr>
            <a:spLocks noGrp="1"/>
          </p:cNvSpPr>
          <p:nvPr>
            <p:ph type="pic" sz="quarter" idx="16"/>
          </p:nvPr>
        </p:nvSpPr>
        <p:spPr>
          <a:xfrm>
            <a:off x="1524000" y="37338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2" name="Рисунок 17"/>
          <p:cNvSpPr>
            <a:spLocks noGrp="1"/>
          </p:cNvSpPr>
          <p:nvPr>
            <p:ph type="pic" sz="quarter" idx="17"/>
          </p:nvPr>
        </p:nvSpPr>
        <p:spPr>
          <a:xfrm>
            <a:off x="6781800" y="2362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3" name="Рисунок 17"/>
          <p:cNvSpPr>
            <a:spLocks noGrp="1"/>
          </p:cNvSpPr>
          <p:nvPr>
            <p:ph type="pic" sz="quarter" idx="18"/>
          </p:nvPr>
        </p:nvSpPr>
        <p:spPr>
          <a:xfrm>
            <a:off x="1524000" y="2362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5" name="Рисунок 17"/>
          <p:cNvSpPr>
            <a:spLocks noGrp="1"/>
          </p:cNvSpPr>
          <p:nvPr>
            <p:ph type="pic" sz="quarter" idx="19"/>
          </p:nvPr>
        </p:nvSpPr>
        <p:spPr>
          <a:xfrm>
            <a:off x="5562600" y="1600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6" name="Рисунок 17"/>
          <p:cNvSpPr>
            <a:spLocks noGrp="1"/>
          </p:cNvSpPr>
          <p:nvPr>
            <p:ph type="pic" sz="quarter" idx="20"/>
          </p:nvPr>
        </p:nvSpPr>
        <p:spPr>
          <a:xfrm>
            <a:off x="2819400" y="1600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7" name="Рисунок 17"/>
          <p:cNvSpPr>
            <a:spLocks noGrp="1"/>
          </p:cNvSpPr>
          <p:nvPr>
            <p:ph type="pic" sz="quarter" idx="21"/>
          </p:nvPr>
        </p:nvSpPr>
        <p:spPr>
          <a:xfrm>
            <a:off x="5562600" y="48006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9" name="Рисунок 17"/>
          <p:cNvSpPr>
            <a:spLocks noGrp="1"/>
          </p:cNvSpPr>
          <p:nvPr>
            <p:ph type="pic" sz="quarter" idx="22"/>
          </p:nvPr>
        </p:nvSpPr>
        <p:spPr>
          <a:xfrm>
            <a:off x="2819400" y="48006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13" name="Номер слайда 5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0D35E-762E-4BFC-829D-70C6C37A77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0800" y="2692400"/>
            <a:ext cx="4102100" cy="828675"/>
          </a:xfrm>
        </p:spPr>
        <p:txBody>
          <a:bodyPr anchor="t"/>
          <a:lstStyle>
            <a:lvl1pPr algn="ctr">
              <a:defRPr sz="4000" b="1" cap="all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8" name="Рисунок 17"/>
          <p:cNvSpPr>
            <a:spLocks noGrp="1"/>
          </p:cNvSpPr>
          <p:nvPr>
            <p:ph type="pic" sz="quarter" idx="13"/>
          </p:nvPr>
        </p:nvSpPr>
        <p:spPr>
          <a:xfrm>
            <a:off x="4191000" y="8255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19" name="Рисунок 17"/>
          <p:cNvSpPr>
            <a:spLocks noGrp="1"/>
          </p:cNvSpPr>
          <p:nvPr>
            <p:ph type="pic" sz="quarter" idx="14"/>
          </p:nvPr>
        </p:nvSpPr>
        <p:spPr>
          <a:xfrm>
            <a:off x="4191000" y="5029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0" name="Рисунок 17"/>
          <p:cNvSpPr>
            <a:spLocks noGrp="1"/>
          </p:cNvSpPr>
          <p:nvPr>
            <p:ph type="pic" sz="quarter" idx="15"/>
          </p:nvPr>
        </p:nvSpPr>
        <p:spPr>
          <a:xfrm>
            <a:off x="6781800" y="37338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1" name="Рисунок 17"/>
          <p:cNvSpPr>
            <a:spLocks noGrp="1"/>
          </p:cNvSpPr>
          <p:nvPr>
            <p:ph type="pic" sz="quarter" idx="16"/>
          </p:nvPr>
        </p:nvSpPr>
        <p:spPr>
          <a:xfrm>
            <a:off x="1524000" y="37338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2" name="Рисунок 17"/>
          <p:cNvSpPr>
            <a:spLocks noGrp="1"/>
          </p:cNvSpPr>
          <p:nvPr>
            <p:ph type="pic" sz="quarter" idx="17"/>
          </p:nvPr>
        </p:nvSpPr>
        <p:spPr>
          <a:xfrm>
            <a:off x="6781800" y="2362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3" name="Рисунок 17"/>
          <p:cNvSpPr>
            <a:spLocks noGrp="1"/>
          </p:cNvSpPr>
          <p:nvPr>
            <p:ph type="pic" sz="quarter" idx="18"/>
          </p:nvPr>
        </p:nvSpPr>
        <p:spPr>
          <a:xfrm>
            <a:off x="1524000" y="2362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5" name="Рисунок 17"/>
          <p:cNvSpPr>
            <a:spLocks noGrp="1"/>
          </p:cNvSpPr>
          <p:nvPr>
            <p:ph type="pic" sz="quarter" idx="19"/>
          </p:nvPr>
        </p:nvSpPr>
        <p:spPr>
          <a:xfrm>
            <a:off x="5562600" y="1600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6" name="Рисунок 17"/>
          <p:cNvSpPr>
            <a:spLocks noGrp="1"/>
          </p:cNvSpPr>
          <p:nvPr>
            <p:ph type="pic" sz="quarter" idx="20"/>
          </p:nvPr>
        </p:nvSpPr>
        <p:spPr>
          <a:xfrm>
            <a:off x="2819400" y="1600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7" name="Рисунок 17"/>
          <p:cNvSpPr>
            <a:spLocks noGrp="1"/>
          </p:cNvSpPr>
          <p:nvPr>
            <p:ph type="pic" sz="quarter" idx="21"/>
          </p:nvPr>
        </p:nvSpPr>
        <p:spPr>
          <a:xfrm>
            <a:off x="5562600" y="48006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9" name="Рисунок 17"/>
          <p:cNvSpPr>
            <a:spLocks noGrp="1"/>
          </p:cNvSpPr>
          <p:nvPr>
            <p:ph type="pic" sz="quarter" idx="22"/>
          </p:nvPr>
        </p:nvSpPr>
        <p:spPr>
          <a:xfrm>
            <a:off x="2819400" y="48006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13" name="Номер слайда 5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0D35E-762E-4BFC-829D-70C6C37A77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0800" y="2692400"/>
            <a:ext cx="4102100" cy="828675"/>
          </a:xfrm>
        </p:spPr>
        <p:txBody>
          <a:bodyPr anchor="t"/>
          <a:lstStyle>
            <a:lvl1pPr algn="ctr">
              <a:defRPr sz="4000" b="1" cap="all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8" name="Рисунок 17"/>
          <p:cNvSpPr>
            <a:spLocks noGrp="1"/>
          </p:cNvSpPr>
          <p:nvPr>
            <p:ph type="pic" sz="quarter" idx="13"/>
          </p:nvPr>
        </p:nvSpPr>
        <p:spPr>
          <a:xfrm>
            <a:off x="4191000" y="8255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19" name="Рисунок 17"/>
          <p:cNvSpPr>
            <a:spLocks noGrp="1"/>
          </p:cNvSpPr>
          <p:nvPr>
            <p:ph type="pic" sz="quarter" idx="14"/>
          </p:nvPr>
        </p:nvSpPr>
        <p:spPr>
          <a:xfrm>
            <a:off x="4191000" y="5029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0" name="Рисунок 17"/>
          <p:cNvSpPr>
            <a:spLocks noGrp="1"/>
          </p:cNvSpPr>
          <p:nvPr>
            <p:ph type="pic" sz="quarter" idx="15"/>
          </p:nvPr>
        </p:nvSpPr>
        <p:spPr>
          <a:xfrm>
            <a:off x="6781800" y="37338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1" name="Рисунок 17"/>
          <p:cNvSpPr>
            <a:spLocks noGrp="1"/>
          </p:cNvSpPr>
          <p:nvPr>
            <p:ph type="pic" sz="quarter" idx="16"/>
          </p:nvPr>
        </p:nvSpPr>
        <p:spPr>
          <a:xfrm>
            <a:off x="1524000" y="37338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2" name="Рисунок 17"/>
          <p:cNvSpPr>
            <a:spLocks noGrp="1"/>
          </p:cNvSpPr>
          <p:nvPr>
            <p:ph type="pic" sz="quarter" idx="17"/>
          </p:nvPr>
        </p:nvSpPr>
        <p:spPr>
          <a:xfrm>
            <a:off x="6781800" y="2362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3" name="Рисунок 17"/>
          <p:cNvSpPr>
            <a:spLocks noGrp="1"/>
          </p:cNvSpPr>
          <p:nvPr>
            <p:ph type="pic" sz="quarter" idx="18"/>
          </p:nvPr>
        </p:nvSpPr>
        <p:spPr>
          <a:xfrm>
            <a:off x="1524000" y="2362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5" name="Рисунок 17"/>
          <p:cNvSpPr>
            <a:spLocks noGrp="1"/>
          </p:cNvSpPr>
          <p:nvPr>
            <p:ph type="pic" sz="quarter" idx="19"/>
          </p:nvPr>
        </p:nvSpPr>
        <p:spPr>
          <a:xfrm>
            <a:off x="5562600" y="1600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6" name="Рисунок 17"/>
          <p:cNvSpPr>
            <a:spLocks noGrp="1"/>
          </p:cNvSpPr>
          <p:nvPr>
            <p:ph type="pic" sz="quarter" idx="20"/>
          </p:nvPr>
        </p:nvSpPr>
        <p:spPr>
          <a:xfrm>
            <a:off x="2819400" y="1600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7" name="Рисунок 17"/>
          <p:cNvSpPr>
            <a:spLocks noGrp="1"/>
          </p:cNvSpPr>
          <p:nvPr>
            <p:ph type="pic" sz="quarter" idx="21"/>
          </p:nvPr>
        </p:nvSpPr>
        <p:spPr>
          <a:xfrm>
            <a:off x="5562600" y="48006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9" name="Рисунок 17"/>
          <p:cNvSpPr>
            <a:spLocks noGrp="1"/>
          </p:cNvSpPr>
          <p:nvPr>
            <p:ph type="pic" sz="quarter" idx="22"/>
          </p:nvPr>
        </p:nvSpPr>
        <p:spPr>
          <a:xfrm>
            <a:off x="2819400" y="48006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13" name="Номер слайда 5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0D35E-762E-4BFC-829D-70C6C37A77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0800" y="2692400"/>
            <a:ext cx="4102100" cy="828675"/>
          </a:xfrm>
        </p:spPr>
        <p:txBody>
          <a:bodyPr anchor="t"/>
          <a:lstStyle>
            <a:lvl1pPr algn="ctr">
              <a:defRPr sz="4000" b="1" cap="all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8" name="Рисунок 17"/>
          <p:cNvSpPr>
            <a:spLocks noGrp="1"/>
          </p:cNvSpPr>
          <p:nvPr>
            <p:ph type="pic" sz="quarter" idx="13"/>
          </p:nvPr>
        </p:nvSpPr>
        <p:spPr>
          <a:xfrm>
            <a:off x="4191000" y="8255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19" name="Рисунок 17"/>
          <p:cNvSpPr>
            <a:spLocks noGrp="1"/>
          </p:cNvSpPr>
          <p:nvPr>
            <p:ph type="pic" sz="quarter" idx="14"/>
          </p:nvPr>
        </p:nvSpPr>
        <p:spPr>
          <a:xfrm>
            <a:off x="4191000" y="5029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0" name="Рисунок 17"/>
          <p:cNvSpPr>
            <a:spLocks noGrp="1"/>
          </p:cNvSpPr>
          <p:nvPr>
            <p:ph type="pic" sz="quarter" idx="15"/>
          </p:nvPr>
        </p:nvSpPr>
        <p:spPr>
          <a:xfrm>
            <a:off x="6781800" y="37338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1" name="Рисунок 17"/>
          <p:cNvSpPr>
            <a:spLocks noGrp="1"/>
          </p:cNvSpPr>
          <p:nvPr>
            <p:ph type="pic" sz="quarter" idx="16"/>
          </p:nvPr>
        </p:nvSpPr>
        <p:spPr>
          <a:xfrm>
            <a:off x="1524000" y="37338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2" name="Рисунок 17"/>
          <p:cNvSpPr>
            <a:spLocks noGrp="1"/>
          </p:cNvSpPr>
          <p:nvPr>
            <p:ph type="pic" sz="quarter" idx="17"/>
          </p:nvPr>
        </p:nvSpPr>
        <p:spPr>
          <a:xfrm>
            <a:off x="6781800" y="2362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3" name="Рисунок 17"/>
          <p:cNvSpPr>
            <a:spLocks noGrp="1"/>
          </p:cNvSpPr>
          <p:nvPr>
            <p:ph type="pic" sz="quarter" idx="18"/>
          </p:nvPr>
        </p:nvSpPr>
        <p:spPr>
          <a:xfrm>
            <a:off x="1524000" y="2362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5" name="Рисунок 17"/>
          <p:cNvSpPr>
            <a:spLocks noGrp="1"/>
          </p:cNvSpPr>
          <p:nvPr>
            <p:ph type="pic" sz="quarter" idx="19"/>
          </p:nvPr>
        </p:nvSpPr>
        <p:spPr>
          <a:xfrm>
            <a:off x="5562600" y="1600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6" name="Рисунок 17"/>
          <p:cNvSpPr>
            <a:spLocks noGrp="1"/>
          </p:cNvSpPr>
          <p:nvPr>
            <p:ph type="pic" sz="quarter" idx="20"/>
          </p:nvPr>
        </p:nvSpPr>
        <p:spPr>
          <a:xfrm>
            <a:off x="2819400" y="1600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7" name="Рисунок 17"/>
          <p:cNvSpPr>
            <a:spLocks noGrp="1"/>
          </p:cNvSpPr>
          <p:nvPr>
            <p:ph type="pic" sz="quarter" idx="21"/>
          </p:nvPr>
        </p:nvSpPr>
        <p:spPr>
          <a:xfrm>
            <a:off x="5562600" y="48006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9" name="Рисунок 17"/>
          <p:cNvSpPr>
            <a:spLocks noGrp="1"/>
          </p:cNvSpPr>
          <p:nvPr>
            <p:ph type="pic" sz="quarter" idx="22"/>
          </p:nvPr>
        </p:nvSpPr>
        <p:spPr>
          <a:xfrm>
            <a:off x="2819400" y="48006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13" name="Номер слайда 5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0D35E-762E-4BFC-829D-70C6C37A77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0800" y="2692400"/>
            <a:ext cx="4102100" cy="828675"/>
          </a:xfrm>
        </p:spPr>
        <p:txBody>
          <a:bodyPr anchor="t"/>
          <a:lstStyle>
            <a:lvl1pPr algn="ctr">
              <a:defRPr sz="4000" b="1" cap="all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8" name="Рисунок 17"/>
          <p:cNvSpPr>
            <a:spLocks noGrp="1"/>
          </p:cNvSpPr>
          <p:nvPr>
            <p:ph type="pic" sz="quarter" idx="13"/>
          </p:nvPr>
        </p:nvSpPr>
        <p:spPr>
          <a:xfrm>
            <a:off x="4191000" y="8255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19" name="Рисунок 17"/>
          <p:cNvSpPr>
            <a:spLocks noGrp="1"/>
          </p:cNvSpPr>
          <p:nvPr>
            <p:ph type="pic" sz="quarter" idx="14"/>
          </p:nvPr>
        </p:nvSpPr>
        <p:spPr>
          <a:xfrm>
            <a:off x="4191000" y="5029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0" name="Рисунок 17"/>
          <p:cNvSpPr>
            <a:spLocks noGrp="1"/>
          </p:cNvSpPr>
          <p:nvPr>
            <p:ph type="pic" sz="quarter" idx="15"/>
          </p:nvPr>
        </p:nvSpPr>
        <p:spPr>
          <a:xfrm>
            <a:off x="6781800" y="37338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1" name="Рисунок 17"/>
          <p:cNvSpPr>
            <a:spLocks noGrp="1"/>
          </p:cNvSpPr>
          <p:nvPr>
            <p:ph type="pic" sz="quarter" idx="16"/>
          </p:nvPr>
        </p:nvSpPr>
        <p:spPr>
          <a:xfrm>
            <a:off x="1524000" y="37338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2" name="Рисунок 17"/>
          <p:cNvSpPr>
            <a:spLocks noGrp="1"/>
          </p:cNvSpPr>
          <p:nvPr>
            <p:ph type="pic" sz="quarter" idx="17"/>
          </p:nvPr>
        </p:nvSpPr>
        <p:spPr>
          <a:xfrm>
            <a:off x="6781800" y="2362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3" name="Рисунок 17"/>
          <p:cNvSpPr>
            <a:spLocks noGrp="1"/>
          </p:cNvSpPr>
          <p:nvPr>
            <p:ph type="pic" sz="quarter" idx="18"/>
          </p:nvPr>
        </p:nvSpPr>
        <p:spPr>
          <a:xfrm>
            <a:off x="1524000" y="2362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5" name="Рисунок 17"/>
          <p:cNvSpPr>
            <a:spLocks noGrp="1"/>
          </p:cNvSpPr>
          <p:nvPr>
            <p:ph type="pic" sz="quarter" idx="19"/>
          </p:nvPr>
        </p:nvSpPr>
        <p:spPr>
          <a:xfrm>
            <a:off x="5562600" y="1600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6" name="Рисунок 17"/>
          <p:cNvSpPr>
            <a:spLocks noGrp="1"/>
          </p:cNvSpPr>
          <p:nvPr>
            <p:ph type="pic" sz="quarter" idx="20"/>
          </p:nvPr>
        </p:nvSpPr>
        <p:spPr>
          <a:xfrm>
            <a:off x="2819400" y="1600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7" name="Рисунок 17"/>
          <p:cNvSpPr>
            <a:spLocks noGrp="1"/>
          </p:cNvSpPr>
          <p:nvPr>
            <p:ph type="pic" sz="quarter" idx="21"/>
          </p:nvPr>
        </p:nvSpPr>
        <p:spPr>
          <a:xfrm>
            <a:off x="5562600" y="48006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9" name="Рисунок 17"/>
          <p:cNvSpPr>
            <a:spLocks noGrp="1"/>
          </p:cNvSpPr>
          <p:nvPr>
            <p:ph type="pic" sz="quarter" idx="22"/>
          </p:nvPr>
        </p:nvSpPr>
        <p:spPr>
          <a:xfrm>
            <a:off x="2819400" y="48006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13" name="Номер слайда 5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0D35E-762E-4BFC-829D-70C6C37A77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0800" y="2692400"/>
            <a:ext cx="4102100" cy="828675"/>
          </a:xfrm>
        </p:spPr>
        <p:txBody>
          <a:bodyPr anchor="t"/>
          <a:lstStyle>
            <a:lvl1pPr algn="ctr">
              <a:defRPr sz="4000" b="1" cap="all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8" name="Рисунок 17"/>
          <p:cNvSpPr>
            <a:spLocks noGrp="1"/>
          </p:cNvSpPr>
          <p:nvPr>
            <p:ph type="pic" sz="quarter" idx="13"/>
          </p:nvPr>
        </p:nvSpPr>
        <p:spPr>
          <a:xfrm>
            <a:off x="4191000" y="8255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19" name="Рисунок 17"/>
          <p:cNvSpPr>
            <a:spLocks noGrp="1"/>
          </p:cNvSpPr>
          <p:nvPr>
            <p:ph type="pic" sz="quarter" idx="14"/>
          </p:nvPr>
        </p:nvSpPr>
        <p:spPr>
          <a:xfrm>
            <a:off x="4191000" y="5029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0" name="Рисунок 17"/>
          <p:cNvSpPr>
            <a:spLocks noGrp="1"/>
          </p:cNvSpPr>
          <p:nvPr>
            <p:ph type="pic" sz="quarter" idx="15"/>
          </p:nvPr>
        </p:nvSpPr>
        <p:spPr>
          <a:xfrm>
            <a:off x="6781800" y="37338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1" name="Рисунок 17"/>
          <p:cNvSpPr>
            <a:spLocks noGrp="1"/>
          </p:cNvSpPr>
          <p:nvPr>
            <p:ph type="pic" sz="quarter" idx="16"/>
          </p:nvPr>
        </p:nvSpPr>
        <p:spPr>
          <a:xfrm>
            <a:off x="1524000" y="37338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2" name="Рисунок 17"/>
          <p:cNvSpPr>
            <a:spLocks noGrp="1"/>
          </p:cNvSpPr>
          <p:nvPr>
            <p:ph type="pic" sz="quarter" idx="17"/>
          </p:nvPr>
        </p:nvSpPr>
        <p:spPr>
          <a:xfrm>
            <a:off x="6781800" y="2362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3" name="Рисунок 17"/>
          <p:cNvSpPr>
            <a:spLocks noGrp="1"/>
          </p:cNvSpPr>
          <p:nvPr>
            <p:ph type="pic" sz="quarter" idx="18"/>
          </p:nvPr>
        </p:nvSpPr>
        <p:spPr>
          <a:xfrm>
            <a:off x="1524000" y="2362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5" name="Рисунок 17"/>
          <p:cNvSpPr>
            <a:spLocks noGrp="1"/>
          </p:cNvSpPr>
          <p:nvPr>
            <p:ph type="pic" sz="quarter" idx="19"/>
          </p:nvPr>
        </p:nvSpPr>
        <p:spPr>
          <a:xfrm>
            <a:off x="5562600" y="1600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6" name="Рисунок 17"/>
          <p:cNvSpPr>
            <a:spLocks noGrp="1"/>
          </p:cNvSpPr>
          <p:nvPr>
            <p:ph type="pic" sz="quarter" idx="20"/>
          </p:nvPr>
        </p:nvSpPr>
        <p:spPr>
          <a:xfrm>
            <a:off x="2819400" y="16002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7" name="Рисунок 17"/>
          <p:cNvSpPr>
            <a:spLocks noGrp="1"/>
          </p:cNvSpPr>
          <p:nvPr>
            <p:ph type="pic" sz="quarter" idx="21"/>
          </p:nvPr>
        </p:nvSpPr>
        <p:spPr>
          <a:xfrm>
            <a:off x="5562600" y="48006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29" name="Рисунок 17"/>
          <p:cNvSpPr>
            <a:spLocks noGrp="1"/>
          </p:cNvSpPr>
          <p:nvPr>
            <p:ph type="pic" sz="quarter" idx="22"/>
          </p:nvPr>
        </p:nvSpPr>
        <p:spPr>
          <a:xfrm>
            <a:off x="2819400" y="4800600"/>
            <a:ext cx="914400" cy="9144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13" name="Номер слайда 5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0D35E-762E-4BFC-829D-70C6C37A77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12" Type="http://schemas.openxmlformats.org/officeDocument/2006/relationships/image" Target="../media/image2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9.jpeg"/><Relationship Id="rId11" Type="http://schemas.openxmlformats.org/officeDocument/2006/relationships/image" Target="../media/image9.png"/><Relationship Id="rId5" Type="http://schemas.openxmlformats.org/officeDocument/2006/relationships/image" Target="../media/image18.jpeg"/><Relationship Id="rId10" Type="http://schemas.openxmlformats.org/officeDocument/2006/relationships/image" Target="../media/image22.jpeg"/><Relationship Id="rId4" Type="http://schemas.openxmlformats.org/officeDocument/2006/relationships/image" Target="../media/image17.jpe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3" Type="http://schemas.openxmlformats.org/officeDocument/2006/relationships/image" Target="../media/image9.pn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8.png"/><Relationship Id="rId9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8.pn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9.png"/><Relationship Id="rId9" Type="http://schemas.openxmlformats.org/officeDocument/2006/relationships/image" Target="../media/image3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8.pn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10" Type="http://schemas.openxmlformats.org/officeDocument/2006/relationships/image" Target="../media/image9.pn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8.jpe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66.jpeg"/><Relationship Id="rId4" Type="http://schemas.openxmlformats.org/officeDocument/2006/relationships/image" Target="../media/image6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1907704" y="2708920"/>
            <a:ext cx="6635824" cy="1296144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/>
          <a:p>
            <a:pPr eaLnBrk="0" hangingPunct="0">
              <a:defRPr/>
            </a:pPr>
            <a:r>
              <a:rPr lang="ru-RU" sz="2400" b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Основные направления работы АО «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СУЭК-Кузбасс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» по сохранению здоровья работников. Итоги и достигнутые результаты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5604" name="Подзаголовок 8"/>
          <p:cNvSpPr>
            <a:spLocks noGrp="1"/>
          </p:cNvSpPr>
          <p:nvPr>
            <p:ph type="body" sz="quarter" idx="10"/>
          </p:nvPr>
        </p:nvSpPr>
        <p:spPr>
          <a:xfrm>
            <a:off x="1905000" y="1828800"/>
            <a:ext cx="6781800" cy="685800"/>
          </a:xfrm>
        </p:spPr>
        <p:txBody>
          <a:bodyPr>
            <a:normAutofit fontScale="92500" lnSpcReduction="10000"/>
          </a:bodyPr>
          <a:lstStyle/>
          <a:p>
            <a:pPr marL="0" indent="0" defTabSz="895350">
              <a:defRPr/>
            </a:pPr>
            <a:r>
              <a:rPr lang="ru-RU" sz="44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АО «СУЭК-Кузбасс»</a:t>
            </a:r>
          </a:p>
        </p:txBody>
      </p:sp>
      <p:sp>
        <p:nvSpPr>
          <p:cNvPr id="7" name="Заголовок 3"/>
          <p:cNvSpPr txBox="1">
            <a:spLocks/>
          </p:cNvSpPr>
          <p:nvPr/>
        </p:nvSpPr>
        <p:spPr>
          <a:xfrm>
            <a:off x="3347864" y="6021288"/>
            <a:ext cx="2457450" cy="45720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rgbClr val="77933C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77933C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77933C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77933C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77933C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77933C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77933C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77933C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77933C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Апрель 2016 г.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27050" y="5301208"/>
            <a:ext cx="53205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Главный врач МСЧ «Шахтер»                              Воронин Вадим Николаевич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1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pPr>
              <a:defRPr/>
            </a:pPr>
            <a:fld id="{1DB0D35E-762E-4BFC-829D-70C6C37A77B2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1619672" y="2564904"/>
            <a:ext cx="2819399" cy="16875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Предварительный медицинский осмотр </a:t>
            </a:r>
            <a:r>
              <a:rPr lang="ru-RU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(проводится в рамках Приказа МЗ РФ № 302 н. от 21.04.2012г</a:t>
            </a:r>
            <a:r>
              <a:rPr lang="ru-RU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baseline="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baseline="0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выдачей работнику индивидуального медицинского заключения</a:t>
            </a:r>
            <a:endParaRPr lang="ru-RU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Стрелка вниз 37"/>
          <p:cNvSpPr/>
          <p:nvPr/>
        </p:nvSpPr>
        <p:spPr>
          <a:xfrm rot="19293823">
            <a:off x="4085408" y="4061291"/>
            <a:ext cx="412076" cy="663168"/>
          </a:xfrm>
          <a:prstGeom prst="downArrow">
            <a:avLst>
              <a:gd name="adj1" fmla="val 50000"/>
              <a:gd name="adj2" fmla="val 72563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/>
          </a:p>
        </p:txBody>
      </p:sp>
      <p:sp>
        <p:nvSpPr>
          <p:cNvPr id="39" name="Стрелка вниз 38"/>
          <p:cNvSpPr/>
          <p:nvPr/>
        </p:nvSpPr>
        <p:spPr>
          <a:xfrm rot="2340489">
            <a:off x="2264315" y="4213559"/>
            <a:ext cx="415192" cy="593771"/>
          </a:xfrm>
          <a:prstGeom prst="downArrow">
            <a:avLst>
              <a:gd name="adj1" fmla="val 50000"/>
              <a:gd name="adj2" fmla="val 72563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/>
          </a:p>
        </p:txBody>
      </p:sp>
      <p:sp>
        <p:nvSpPr>
          <p:cNvPr id="40" name="Овал 39"/>
          <p:cNvSpPr/>
          <p:nvPr/>
        </p:nvSpPr>
        <p:spPr>
          <a:xfrm>
            <a:off x="1619672" y="4797152"/>
            <a:ext cx="1481372" cy="96207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0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lang="ru-RU" sz="1000" baseline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имеет медицинские противопоказания к труду (годен)</a:t>
            </a:r>
            <a:endParaRPr lang="ru-RU" sz="10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4211960" y="4653136"/>
            <a:ext cx="1685463" cy="9906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0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Имеет медицинские противопоказания к труду (не годен)</a:t>
            </a: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6228184" y="5805264"/>
            <a:ext cx="1904999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1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Отказ от трудоустройства</a:t>
            </a: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2915816" y="5877272"/>
            <a:ext cx="1904999" cy="9144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1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Планирование индивидуальной</a:t>
            </a:r>
            <a:r>
              <a:rPr lang="ru-RU" sz="1100" baseline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профилактической работы</a:t>
            </a:r>
            <a:endParaRPr lang="ru-RU" sz="11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Стрелка вниз 43"/>
          <p:cNvSpPr/>
          <p:nvPr/>
        </p:nvSpPr>
        <p:spPr>
          <a:xfrm rot="18791486">
            <a:off x="2469106" y="5776192"/>
            <a:ext cx="333931" cy="499381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/>
          </a:p>
        </p:txBody>
      </p:sp>
      <p:sp>
        <p:nvSpPr>
          <p:cNvPr id="45" name="Стрелка вниз 44"/>
          <p:cNvSpPr/>
          <p:nvPr/>
        </p:nvSpPr>
        <p:spPr>
          <a:xfrm rot="18504889">
            <a:off x="5777089" y="5406289"/>
            <a:ext cx="311269" cy="469412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/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687148" y="613829"/>
            <a:ext cx="3732452" cy="158429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Согласно </a:t>
            </a:r>
            <a:r>
              <a:rPr lang="ru-RU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тандарту Компании «Медицинские осмотры», потенциальный работник перед прохождением предварительного медицинского осмотра в ЛПУ проходит обследование на здравпункте</a:t>
            </a:r>
          </a:p>
        </p:txBody>
      </p:sp>
      <p:sp>
        <p:nvSpPr>
          <p:cNvPr id="52" name="Стрелка вниз 51"/>
          <p:cNvSpPr/>
          <p:nvPr/>
        </p:nvSpPr>
        <p:spPr>
          <a:xfrm rot="2383950">
            <a:off x="4455372" y="2182847"/>
            <a:ext cx="402786" cy="681843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/>
          </a:p>
        </p:txBody>
      </p:sp>
      <p:pic>
        <p:nvPicPr>
          <p:cNvPr id="140290" name="Picture 2" descr="http://www.english-eburg.ru/user/news/%D0%BD%D0%BE%D0%B2%D0%B0%D1%8F%20%D0%BF%D0%B0%D0%BF%D0%BA%D0%B0/1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9" t="2624" r="14190" b="7645"/>
          <a:stretch/>
        </p:blipFill>
        <p:spPr bwMode="auto">
          <a:xfrm>
            <a:off x="7308304" y="4221088"/>
            <a:ext cx="1310753" cy="1552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294" name="Picture 6" descr="http://wp1155600.server-he.de/temp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2" r="14259" b="2700"/>
          <a:stretch/>
        </p:blipFill>
        <p:spPr bwMode="auto">
          <a:xfrm>
            <a:off x="381000" y="4678755"/>
            <a:ext cx="1166070" cy="164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296" name="Picture 8" descr="http://previews.123rf.com/images/johan2011/johan20111310/johan2011131000007/23123187-Doctors-and-Nurse-Dude-the-Doctors-and-Nurse-x-4-standing-in-a-row--Stock-Phot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80928"/>
            <a:ext cx="2195828" cy="151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298" name="Picture 10" descr="http://www.hwdigital.co.uk/wp-content/uploads/2014/06/gskm-042114-10_medic_desk-30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3" t="2902" r="2704" b="6381"/>
          <a:stretch/>
        </p:blipFill>
        <p:spPr bwMode="auto">
          <a:xfrm>
            <a:off x="4968354" y="549306"/>
            <a:ext cx="2102892" cy="1648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7" cstate="print"/>
          <a:srcRect l="22888" t="8642" r="5909" b="55556"/>
          <a:stretch>
            <a:fillRect/>
          </a:stretch>
        </p:blipFill>
        <p:spPr bwMode="auto">
          <a:xfrm rot="3440222">
            <a:off x="6935126" y="1265972"/>
            <a:ext cx="2229273" cy="1059717"/>
          </a:xfrm>
          <a:prstGeom prst="rect">
            <a:avLst/>
          </a:prstGeom>
          <a:noFill/>
          <a:effectLst/>
        </p:spPr>
      </p:pic>
      <p:pic>
        <p:nvPicPr>
          <p:cNvPr id="22" name="Рисунок 21"/>
          <p:cNvPicPr/>
          <p:nvPr/>
        </p:nvPicPr>
        <p:blipFill>
          <a:blip r:embed="rId8" cstate="print"/>
          <a:srcRect l="95914" t="47004" b="4662"/>
          <a:stretch>
            <a:fillRect/>
          </a:stretch>
        </p:blipFill>
        <p:spPr bwMode="auto">
          <a:xfrm>
            <a:off x="8748464" y="3905672"/>
            <a:ext cx="395536" cy="2952328"/>
          </a:xfrm>
          <a:prstGeom prst="rect">
            <a:avLst/>
          </a:prstGeom>
          <a:noFill/>
        </p:spPr>
      </p:pic>
      <p:sp>
        <p:nvSpPr>
          <p:cNvPr id="2" name="Скругленный прямоугольник 1"/>
          <p:cNvSpPr/>
          <p:nvPr/>
        </p:nvSpPr>
        <p:spPr>
          <a:xfrm>
            <a:off x="4220" y="0"/>
            <a:ext cx="9143999" cy="54930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Ключевые аспекты ежегодной работы по предварительным медицинским осмотрам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75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1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pPr>
              <a:defRPr/>
            </a:pPr>
            <a:fld id="{1DB0D35E-762E-4BFC-829D-70C6C37A77B2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  <p:sp>
        <p:nvSpPr>
          <p:cNvPr id="5" name="Штриховая стрелка вправо 4"/>
          <p:cNvSpPr/>
          <p:nvPr/>
        </p:nvSpPr>
        <p:spPr>
          <a:xfrm>
            <a:off x="4220" y="551913"/>
            <a:ext cx="1573969" cy="1553000"/>
          </a:xfrm>
          <a:prstGeom prst="stripedRightArrow">
            <a:avLst>
              <a:gd name="adj1" fmla="val 50000"/>
              <a:gd name="adj2" fmla="val 9225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050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Первый этап. </a:t>
            </a:r>
            <a:r>
              <a:rPr lang="ru-RU" sz="1050" b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подготовительный</a:t>
            </a:r>
            <a:endParaRPr lang="ru-RU" sz="1050" b="1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Штриховая стрелка вправо 5"/>
          <p:cNvSpPr/>
          <p:nvPr/>
        </p:nvSpPr>
        <p:spPr>
          <a:xfrm>
            <a:off x="200733" y="4859263"/>
            <a:ext cx="1228725" cy="1780152"/>
          </a:xfrm>
          <a:prstGeom prst="stripedRightArrow">
            <a:avLst>
              <a:gd name="adj1" fmla="val 50000"/>
              <a:gd name="adj2" fmla="val 30620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Третий этап. </a:t>
            </a:r>
            <a:r>
              <a:rPr lang="ru-RU" sz="800" b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Совместная работа  врачей МСЧ "Шахтер" и службой ОТ</a:t>
            </a:r>
          </a:p>
        </p:txBody>
      </p:sp>
      <p:sp>
        <p:nvSpPr>
          <p:cNvPr id="7" name="Штриховая стрелка вправо 6"/>
          <p:cNvSpPr/>
          <p:nvPr/>
        </p:nvSpPr>
        <p:spPr>
          <a:xfrm>
            <a:off x="45668" y="1967915"/>
            <a:ext cx="1556414" cy="2680663"/>
          </a:xfrm>
          <a:prstGeom prst="stripedRightArrow">
            <a:avLst>
              <a:gd name="adj1" fmla="val 50000"/>
              <a:gd name="adj2" fmla="val 30165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050" b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Второй этап. </a:t>
            </a:r>
            <a:r>
              <a:rPr lang="ru-RU" sz="800" b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Проводит медицинское учреждение,</a:t>
            </a:r>
            <a:r>
              <a:rPr lang="ru-RU" sz="800" b="0" baseline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выбранное по решению конкурсной комиссии</a:t>
            </a:r>
            <a:r>
              <a:rPr lang="ru-RU" sz="800" b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7" name="Стрелка вниз 16"/>
          <p:cNvSpPr/>
          <p:nvPr/>
        </p:nvSpPr>
        <p:spPr>
          <a:xfrm>
            <a:off x="4724400" y="3429677"/>
            <a:ext cx="581025" cy="469675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/>
          </a:p>
        </p:txBody>
      </p:sp>
      <p:sp>
        <p:nvSpPr>
          <p:cNvPr id="18" name="Стрелка вниз 17"/>
          <p:cNvSpPr/>
          <p:nvPr/>
        </p:nvSpPr>
        <p:spPr>
          <a:xfrm rot="2429176">
            <a:off x="3620852" y="3287756"/>
            <a:ext cx="481588" cy="664375"/>
          </a:xfrm>
          <a:prstGeom prst="downArrow">
            <a:avLst>
              <a:gd name="adj1" fmla="val 50000"/>
              <a:gd name="adj2" fmla="val 71481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/>
          </a:p>
        </p:txBody>
      </p:sp>
      <p:sp>
        <p:nvSpPr>
          <p:cNvPr id="20" name="Стрелка вниз 19"/>
          <p:cNvSpPr/>
          <p:nvPr/>
        </p:nvSpPr>
        <p:spPr>
          <a:xfrm rot="18440526">
            <a:off x="5963621" y="3273309"/>
            <a:ext cx="479948" cy="652889"/>
          </a:xfrm>
          <a:prstGeom prst="downArrow">
            <a:avLst>
              <a:gd name="adj1" fmla="val 50000"/>
              <a:gd name="adj2" fmla="val 72563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/>
          </a:p>
        </p:txBody>
      </p:sp>
      <p:sp>
        <p:nvSpPr>
          <p:cNvPr id="21" name="Стрелка вниз 20"/>
          <p:cNvSpPr/>
          <p:nvPr/>
        </p:nvSpPr>
        <p:spPr>
          <a:xfrm>
            <a:off x="7163190" y="4944517"/>
            <a:ext cx="581025" cy="415822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/>
          </a:p>
        </p:txBody>
      </p:sp>
      <p:sp>
        <p:nvSpPr>
          <p:cNvPr id="22" name="Стрелка вниз 21"/>
          <p:cNvSpPr/>
          <p:nvPr/>
        </p:nvSpPr>
        <p:spPr>
          <a:xfrm>
            <a:off x="4839629" y="5452491"/>
            <a:ext cx="581025" cy="194403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/>
          </a:p>
        </p:txBody>
      </p:sp>
      <p:sp>
        <p:nvSpPr>
          <p:cNvPr id="23" name="Стрелка вниз 22"/>
          <p:cNvSpPr/>
          <p:nvPr/>
        </p:nvSpPr>
        <p:spPr>
          <a:xfrm>
            <a:off x="2213621" y="4923170"/>
            <a:ext cx="581025" cy="437169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/>
          </a:p>
        </p:txBody>
      </p:sp>
      <p:sp>
        <p:nvSpPr>
          <p:cNvPr id="24" name="Стрелка вниз 23"/>
          <p:cNvSpPr/>
          <p:nvPr/>
        </p:nvSpPr>
        <p:spPr>
          <a:xfrm rot="7986860">
            <a:off x="3668161" y="4862009"/>
            <a:ext cx="386972" cy="991031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/>
          </a:p>
        </p:txBody>
      </p:sp>
      <p:sp>
        <p:nvSpPr>
          <p:cNvPr id="25" name="Стрелка вниз 24"/>
          <p:cNvSpPr/>
          <p:nvPr/>
        </p:nvSpPr>
        <p:spPr>
          <a:xfrm rot="13681836">
            <a:off x="6224485" y="4940297"/>
            <a:ext cx="355600" cy="924429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1567712" y="5416838"/>
            <a:ext cx="1905000" cy="91440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1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Проведение работы  с диспансерными </a:t>
            </a:r>
            <a:r>
              <a:rPr lang="ru-RU" sz="11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группами согласно рекомендациям, данным в заключительном акте</a:t>
            </a:r>
            <a:endParaRPr lang="ru-RU" sz="11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4234792" y="5814886"/>
            <a:ext cx="1790700" cy="91440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Контроль</a:t>
            </a:r>
            <a:r>
              <a:rPr lang="ru-RU" sz="900" baseline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за прохождением работником дополнительного обследования и получения окончательного заключения</a:t>
            </a:r>
            <a:endParaRPr lang="ru-RU" sz="9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777427" y="5452491"/>
            <a:ext cx="1933575" cy="91440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1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ВИК: предоставление рабочего места согласно мед. заключению</a:t>
            </a:r>
            <a:r>
              <a:rPr lang="ru-RU" sz="1100" baseline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или расчет.</a:t>
            </a:r>
            <a:endParaRPr lang="ru-RU" sz="11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45"/>
          <p:cNvSpPr txBox="1"/>
          <p:nvPr/>
        </p:nvSpPr>
        <p:spPr>
          <a:xfrm>
            <a:off x="6276975" y="1104900"/>
            <a:ext cx="184150" cy="26511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100"/>
          </a:p>
        </p:txBody>
      </p:sp>
      <p:sp>
        <p:nvSpPr>
          <p:cNvPr id="33" name="TextBox 45"/>
          <p:cNvSpPr txBox="1"/>
          <p:nvPr/>
        </p:nvSpPr>
        <p:spPr>
          <a:xfrm>
            <a:off x="6435725" y="3641725"/>
            <a:ext cx="184150" cy="26511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non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100"/>
          </a:p>
        </p:txBody>
      </p:sp>
      <p:pic>
        <p:nvPicPr>
          <p:cNvPr id="139272" name="Picture 8" descr="http://www.websasha.ru/uploads/posts/2011-10/1319121683_pov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3" t="7738" r="7734" b="11263"/>
          <a:stretch/>
        </p:blipFill>
        <p:spPr bwMode="auto">
          <a:xfrm>
            <a:off x="6643644" y="3386302"/>
            <a:ext cx="1189469" cy="1472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9274" name="Picture 10" descr="http://www.verticalvillages.co.uk/images/wh_morf_question_mark_hand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2" t="4509" r="17808" b="7138"/>
          <a:stretch/>
        </p:blipFill>
        <p:spPr bwMode="auto">
          <a:xfrm>
            <a:off x="4463123" y="3926070"/>
            <a:ext cx="996085" cy="149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9276" name="Picture 12" descr="http://veteassociates.com/eCRMagicIncludes/SiteAdmin/eCRMagicAdmin/NewsArtiImages/Amazing-3D-Figures-00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0" t="6967" r="4347" b="11433"/>
          <a:stretch/>
        </p:blipFill>
        <p:spPr bwMode="auto">
          <a:xfrm>
            <a:off x="2109787" y="3386302"/>
            <a:ext cx="1369718" cy="1536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9278" name="Picture 14" descr="https://dermustermann.de/wp-content/uploads/2015/01/geschaeftsbrief-aufbau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7" t="1408" r="1582" b="2549"/>
          <a:stretch/>
        </p:blipFill>
        <p:spPr bwMode="auto">
          <a:xfrm>
            <a:off x="1967383" y="543525"/>
            <a:ext cx="1778175" cy="162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9280" name="Picture 16" descr="http://previews.123rf.com/images/anatolymas/anatolymas1003/anatolymas100300025/6720535-3d-small-people-the-doctor-with-a-stethoscope-and-the-first-aid-set-in-hands-3d-image-Isolated-white-Stock-Photo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7" t="3247" r="4984" b="5415"/>
          <a:stretch/>
        </p:blipFill>
        <p:spPr bwMode="auto">
          <a:xfrm>
            <a:off x="4304073" y="1881353"/>
            <a:ext cx="1314186" cy="139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4200916" y="635196"/>
            <a:ext cx="3252787" cy="9144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предоставление списков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Овал 39"/>
          <p:cNvSpPr/>
          <p:nvPr/>
        </p:nvSpPr>
        <p:spPr>
          <a:xfrm>
            <a:off x="5621055" y="1957812"/>
            <a:ext cx="3306605" cy="107290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Периодический медицинский осмотр </a:t>
            </a:r>
            <a:r>
              <a:rPr lang="ru-RU" sz="11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(проводится в рамках Приказа МЗ РФ № 302 н. от 21.04.2012г)</a:t>
            </a: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8" cstate="print"/>
          <a:srcRect l="22888" t="8642" r="5909" b="55556"/>
          <a:stretch>
            <a:fillRect/>
          </a:stretch>
        </p:blipFill>
        <p:spPr bwMode="auto">
          <a:xfrm rot="2921618">
            <a:off x="7573526" y="851669"/>
            <a:ext cx="1586252" cy="754047"/>
          </a:xfrm>
          <a:prstGeom prst="rect">
            <a:avLst/>
          </a:prstGeom>
          <a:noFill/>
          <a:effectLst/>
        </p:spPr>
      </p:pic>
      <p:pic>
        <p:nvPicPr>
          <p:cNvPr id="31" name="Рисунок 30"/>
          <p:cNvPicPr/>
          <p:nvPr/>
        </p:nvPicPr>
        <p:blipFill>
          <a:blip r:embed="rId9" cstate="print"/>
          <a:srcRect l="95914" t="47004" b="4662"/>
          <a:stretch>
            <a:fillRect/>
          </a:stretch>
        </p:blipFill>
        <p:spPr bwMode="auto">
          <a:xfrm>
            <a:off x="8748464" y="3905672"/>
            <a:ext cx="395536" cy="2952328"/>
          </a:xfrm>
          <a:prstGeom prst="rect">
            <a:avLst/>
          </a:prstGeom>
          <a:noFill/>
        </p:spPr>
      </p:pic>
      <p:sp>
        <p:nvSpPr>
          <p:cNvPr id="34" name="Скругленный прямоугольник 33"/>
          <p:cNvSpPr/>
          <p:nvPr/>
        </p:nvSpPr>
        <p:spPr>
          <a:xfrm>
            <a:off x="4220" y="0"/>
            <a:ext cx="9143999" cy="54930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Ключевые аспекты ежегодной работы по периодическим медицинским осмотрам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1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pPr>
              <a:defRPr/>
            </a:pPr>
            <a:fld id="{1DB0D35E-762E-4BFC-829D-70C6C37A77B2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880924"/>
              </p:ext>
            </p:extLst>
          </p:nvPr>
        </p:nvGraphicFramePr>
        <p:xfrm>
          <a:off x="5652120" y="1778317"/>
          <a:ext cx="3484715" cy="558165"/>
        </p:xfrm>
        <a:graphic>
          <a:graphicData uri="http://schemas.openxmlformats.org/drawingml/2006/table">
            <a:tbl>
              <a:tblPr/>
              <a:tblGrid>
                <a:gridCol w="3484715"/>
              </a:tblGrid>
              <a:tr h="52719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 своевременном выявлении, лечении и профилактики заболеваний, можно достичь уровня </a:t>
                      </a: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группы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(практически здоровые работники)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8" name="Скругленный прямоугольник 17"/>
          <p:cNvSpPr/>
          <p:nvPr/>
        </p:nvSpPr>
        <p:spPr>
          <a:xfrm>
            <a:off x="1235976" y="685800"/>
            <a:ext cx="1148401" cy="1295400"/>
          </a:xfrm>
          <a:prstGeom prst="roundRect">
            <a:avLst/>
          </a:prstGeom>
          <a:solidFill>
            <a:srgbClr val="E5FC9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100" b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100" b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группа</a:t>
            </a:r>
            <a:r>
              <a:rPr lang="ru-RU" sz="1100" b="1" baseline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baseline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(практически здоровые работники)</a:t>
            </a:r>
            <a:endParaRPr lang="ru-RU" sz="80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590800" y="2227320"/>
            <a:ext cx="1367056" cy="12192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00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1000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группа </a:t>
            </a:r>
            <a:r>
              <a:rPr lang="ru-RU" sz="8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(работники, имеющие начальные формы общих заболеваний)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072068" y="3429000"/>
            <a:ext cx="1429535" cy="12192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100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1100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группа</a:t>
            </a:r>
            <a:r>
              <a:rPr lang="ru-RU" sz="1100" b="1" baseline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" baseline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800" dirty="0">
                <a:solidFill>
                  <a:sysClr val="windowText" lastClr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работники, имеющие </a:t>
            </a:r>
            <a:r>
              <a:rPr lang="ru-RU" sz="800" dirty="0" smtClean="0">
                <a:solidFill>
                  <a:sysClr val="windowText" lastClr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хронические </a:t>
            </a:r>
            <a:r>
              <a:rPr lang="ru-RU" sz="800" dirty="0">
                <a:solidFill>
                  <a:sysClr val="windowText" lastClr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формы общих заболеваний )</a:t>
            </a:r>
            <a:endParaRPr lang="ru-RU" sz="8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553860" y="4562476"/>
            <a:ext cx="1371599" cy="11430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100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IY</a:t>
            </a:r>
            <a:r>
              <a:rPr lang="ru-RU" sz="1100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b="1" baseline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группа </a:t>
            </a:r>
            <a:r>
              <a:rPr lang="ru-RU" sz="800" baseline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800" dirty="0">
                <a:solidFill>
                  <a:sysClr val="windowText" lastClr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работники, имеющие признаки профессиональных заболеваний)</a:t>
            </a:r>
            <a:endParaRPr lang="ru-RU" sz="8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991742" y="5742088"/>
            <a:ext cx="1504165" cy="96351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050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sz="1050" b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группа </a:t>
            </a:r>
            <a:r>
              <a:rPr lang="ru-RU" sz="8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800" dirty="0">
                <a:solidFill>
                  <a:sysClr val="windowText" lastClr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работники, с установленным диагнозом профессионального заболевания)</a:t>
            </a:r>
            <a:r>
              <a:rPr lang="ru-RU" sz="8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23" name="Стрелка углом 22"/>
          <p:cNvSpPr/>
          <p:nvPr/>
        </p:nvSpPr>
        <p:spPr>
          <a:xfrm flipV="1">
            <a:off x="6060825" y="5742088"/>
            <a:ext cx="923926" cy="552451"/>
          </a:xfrm>
          <a:prstGeom prst="ben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" name="Стрелка углом 23"/>
          <p:cNvSpPr/>
          <p:nvPr/>
        </p:nvSpPr>
        <p:spPr>
          <a:xfrm flipV="1">
            <a:off x="4766910" y="4705352"/>
            <a:ext cx="771525" cy="428624"/>
          </a:xfrm>
          <a:prstGeom prst="ben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5" name="Стрелка углом 24"/>
          <p:cNvSpPr/>
          <p:nvPr/>
        </p:nvSpPr>
        <p:spPr>
          <a:xfrm flipV="1">
            <a:off x="3100343" y="3479377"/>
            <a:ext cx="971550" cy="428625"/>
          </a:xfrm>
          <a:prstGeom prst="ben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6" name="Стрелка углом 25"/>
          <p:cNvSpPr/>
          <p:nvPr/>
        </p:nvSpPr>
        <p:spPr>
          <a:xfrm flipV="1">
            <a:off x="1524000" y="2057400"/>
            <a:ext cx="1049356" cy="779520"/>
          </a:xfrm>
          <a:prstGeom prst="bentArrow">
            <a:avLst>
              <a:gd name="adj1" fmla="val 15314"/>
              <a:gd name="adj2" fmla="val 25000"/>
              <a:gd name="adj3" fmla="val 25000"/>
              <a:gd name="adj4" fmla="val 43750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7" name="Стрелка углом 26"/>
          <p:cNvSpPr/>
          <p:nvPr/>
        </p:nvSpPr>
        <p:spPr>
          <a:xfrm flipV="1">
            <a:off x="1680070" y="2684660"/>
            <a:ext cx="2391823" cy="1728046"/>
          </a:xfrm>
          <a:prstGeom prst="bentArrow">
            <a:avLst>
              <a:gd name="adj1" fmla="val 7181"/>
              <a:gd name="adj2" fmla="val 9665"/>
              <a:gd name="adj3" fmla="val 9243"/>
              <a:gd name="adj4" fmla="val 93926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8" name="Стрелка углом 27"/>
          <p:cNvSpPr/>
          <p:nvPr/>
        </p:nvSpPr>
        <p:spPr>
          <a:xfrm flipV="1">
            <a:off x="2667000" y="4233865"/>
            <a:ext cx="2871435" cy="1371598"/>
          </a:xfrm>
          <a:prstGeom prst="bentArrow">
            <a:avLst>
              <a:gd name="adj1" fmla="val 9225"/>
              <a:gd name="adj2" fmla="val 11364"/>
              <a:gd name="adj3" fmla="val 12128"/>
              <a:gd name="adj4" fmla="val 93249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9" name="Стрелка углом 28"/>
          <p:cNvSpPr/>
          <p:nvPr/>
        </p:nvSpPr>
        <p:spPr>
          <a:xfrm rot="10800000" flipV="1">
            <a:off x="5572154" y="3851179"/>
            <a:ext cx="816808" cy="704850"/>
          </a:xfrm>
          <a:prstGeom prst="bentArrow">
            <a:avLst>
              <a:gd name="adj1" fmla="val 15633"/>
              <a:gd name="adj2" fmla="val 19752"/>
              <a:gd name="adj3" fmla="val 16429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>
              <a:solidFill>
                <a:schemeClr val="tx1"/>
              </a:solidFill>
            </a:endParaRPr>
          </a:p>
        </p:txBody>
      </p:sp>
      <p:sp>
        <p:nvSpPr>
          <p:cNvPr id="31" name="Стрелка углом 30"/>
          <p:cNvSpPr/>
          <p:nvPr/>
        </p:nvSpPr>
        <p:spPr>
          <a:xfrm rot="10800000" flipV="1">
            <a:off x="3957856" y="2654599"/>
            <a:ext cx="997694" cy="752475"/>
          </a:xfrm>
          <a:prstGeom prst="bentArrow">
            <a:avLst>
              <a:gd name="adj1" fmla="val 15228"/>
              <a:gd name="adj2" fmla="val 19752"/>
              <a:gd name="adj3" fmla="val 23186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>
              <a:solidFill>
                <a:schemeClr val="tx1"/>
              </a:solidFill>
            </a:endParaRPr>
          </a:p>
        </p:txBody>
      </p:sp>
      <p:pic>
        <p:nvPicPr>
          <p:cNvPr id="141314" name="Picture 2" descr="https://judithsachs.files.wordpress.com/2012/04/canstockphoto5287095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3" t="7739" r="4156" b="10102"/>
          <a:stretch/>
        </p:blipFill>
        <p:spPr bwMode="auto">
          <a:xfrm flipH="1">
            <a:off x="7315200" y="3931069"/>
            <a:ext cx="996718" cy="117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316" name="Picture 4" descr="http://ecell.in/Summit/images/home_images/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3"/>
          <a:stretch/>
        </p:blipFill>
        <p:spPr bwMode="auto">
          <a:xfrm flipH="1">
            <a:off x="4610189" y="1721003"/>
            <a:ext cx="950012" cy="94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322" name="Picture 10" descr="http://biznes-kartinki.my1.ru/_ph/12/2/929329955.jpg?145880721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8" t="3344" r="12722" b="1713"/>
          <a:stretch/>
        </p:blipFill>
        <p:spPr bwMode="auto">
          <a:xfrm flipH="1">
            <a:off x="130456" y="747031"/>
            <a:ext cx="996853" cy="117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324" name="Picture 12" descr="http://biznes-kartinki.my1.ru/_ph/12/2/146577141.jpg?1458807297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1" t="2984" r="4749" b="3386"/>
          <a:stretch/>
        </p:blipFill>
        <p:spPr bwMode="auto">
          <a:xfrm>
            <a:off x="3161447" y="533400"/>
            <a:ext cx="1015529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326" name="Picture 14" descr="http://www.skills4service.co.uk/resources/sad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4" t="2061" r="10768" b="4920"/>
          <a:stretch/>
        </p:blipFill>
        <p:spPr bwMode="auto">
          <a:xfrm flipH="1">
            <a:off x="524376" y="2468832"/>
            <a:ext cx="942579" cy="113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328" name="Picture 16" descr="http://psichov.net/wp-content/uploads/2014/08/%D0%9C%D0%BE%D1%82%D0%B8%D0%B2%D0%B0%D1%86%D0%B8%D1%8F-%D0%BB%D0%B8%D1%87%D0%BD%D0%BE%D1%81%D1%82%D0%B8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6" t="3374" r="6983" b="6855"/>
          <a:stretch/>
        </p:blipFill>
        <p:spPr bwMode="auto">
          <a:xfrm>
            <a:off x="5890413" y="2569214"/>
            <a:ext cx="1121734" cy="116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330" name="Picture 18" descr="http://previews.123rf.com/images/maxxyustas/maxxyustas1104/maxxyustas110400209/9388148-Men-on-wheelchair-on-white-isolated-background-3d-Stock-Photo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r="13976"/>
          <a:stretch/>
        </p:blipFill>
        <p:spPr bwMode="auto">
          <a:xfrm>
            <a:off x="2048678" y="5499838"/>
            <a:ext cx="1377374" cy="103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Стрелка углом 29"/>
          <p:cNvSpPr/>
          <p:nvPr/>
        </p:nvSpPr>
        <p:spPr>
          <a:xfrm rot="10800000" flipV="1">
            <a:off x="2457520" y="1253653"/>
            <a:ext cx="816808" cy="934700"/>
          </a:xfrm>
          <a:prstGeom prst="bentArrow">
            <a:avLst>
              <a:gd name="adj1" fmla="val 13338"/>
              <a:gd name="adj2" fmla="val 19752"/>
              <a:gd name="adj3" fmla="val 16837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100">
              <a:solidFill>
                <a:schemeClr val="tx1"/>
              </a:solidFill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9" cstate="print"/>
          <a:srcRect l="22888" t="8642" r="5909" b="55556"/>
          <a:stretch>
            <a:fillRect/>
          </a:stretch>
        </p:blipFill>
        <p:spPr bwMode="auto">
          <a:xfrm rot="3045716">
            <a:off x="-161905" y="5115633"/>
            <a:ext cx="2509790" cy="818203"/>
          </a:xfrm>
          <a:prstGeom prst="rect">
            <a:avLst/>
          </a:prstGeom>
          <a:noFill/>
          <a:effectLst/>
        </p:spPr>
      </p:pic>
      <p:pic>
        <p:nvPicPr>
          <p:cNvPr id="141320" name="Picture 8" descr="http://biznes-kartinki.my1.ru/_ph/12/845107824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17" r="20364" b="5432"/>
          <a:stretch/>
        </p:blipFill>
        <p:spPr bwMode="auto">
          <a:xfrm flipH="1">
            <a:off x="1233180" y="3966722"/>
            <a:ext cx="795552" cy="121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Рисунок 33"/>
          <p:cNvPicPr/>
          <p:nvPr/>
        </p:nvPicPr>
        <p:blipFill>
          <a:blip r:embed="rId11" cstate="print"/>
          <a:srcRect l="95914" t="47004" b="4662"/>
          <a:stretch>
            <a:fillRect/>
          </a:stretch>
        </p:blipFill>
        <p:spPr bwMode="auto">
          <a:xfrm>
            <a:off x="8748464" y="3905672"/>
            <a:ext cx="395536" cy="2952328"/>
          </a:xfrm>
          <a:prstGeom prst="rect">
            <a:avLst/>
          </a:prstGeom>
          <a:noFill/>
        </p:spPr>
      </p:pic>
      <p:sp>
        <p:nvSpPr>
          <p:cNvPr id="2" name="Скругленный прямоугольник 1"/>
          <p:cNvSpPr/>
          <p:nvPr/>
        </p:nvSpPr>
        <p:spPr>
          <a:xfrm>
            <a:off x="-17646" y="0"/>
            <a:ext cx="9161646" cy="5334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"/>
            <a:r>
              <a:rPr lang="ru-RU" b="1" dirty="0">
                <a:solidFill>
                  <a:srgbClr val="000000"/>
                </a:solidFill>
                <a:latin typeface="Times New Roman"/>
              </a:rPr>
              <a:t>Основная цель - сохранение и продление трудового долголетия </a:t>
            </a:r>
          </a:p>
        </p:txBody>
      </p:sp>
      <p:pic>
        <p:nvPicPr>
          <p:cNvPr id="141332" name="Picture 20" descr="http://byuro-poslug.at.ua/bezymjannyj3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7" r="8194"/>
          <a:stretch/>
        </p:blipFill>
        <p:spPr bwMode="auto">
          <a:xfrm>
            <a:off x="7483627" y="616488"/>
            <a:ext cx="1649835" cy="109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9" cstate="print"/>
          <a:srcRect l="22888" t="8642" r="5909" b="55556"/>
          <a:stretch>
            <a:fillRect/>
          </a:stretch>
        </p:blipFill>
        <p:spPr bwMode="auto">
          <a:xfrm rot="13803102">
            <a:off x="7020220" y="2802612"/>
            <a:ext cx="1973025" cy="937906"/>
          </a:xfrm>
          <a:prstGeom prst="rect">
            <a:avLst/>
          </a:prstGeom>
          <a:noFill/>
          <a:effectLst/>
        </p:spPr>
      </p:pic>
    </p:spTree>
    <p:extLst>
      <p:ext uri="{BB962C8B-B14F-4D97-AF65-F5344CB8AC3E}">
        <p14:creationId xmlns:p14="http://schemas.microsoft.com/office/powerpoint/2010/main" val="355844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/>
          <p:cNvPicPr/>
          <p:nvPr/>
        </p:nvPicPr>
        <p:blipFill>
          <a:blip r:embed="rId3" cstate="print"/>
          <a:srcRect l="95914" t="47004" b="4662"/>
          <a:stretch>
            <a:fillRect/>
          </a:stretch>
        </p:blipFill>
        <p:spPr bwMode="auto">
          <a:xfrm>
            <a:off x="8748464" y="3905672"/>
            <a:ext cx="395536" cy="2952328"/>
          </a:xfrm>
          <a:prstGeom prst="rect">
            <a:avLst/>
          </a:prstGeom>
          <a:noFill/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 cstate="print"/>
          <a:srcRect l="22888" t="8642" r="5909" b="55556"/>
          <a:stretch>
            <a:fillRect/>
          </a:stretch>
        </p:blipFill>
        <p:spPr bwMode="auto">
          <a:xfrm>
            <a:off x="113391" y="373169"/>
            <a:ext cx="8779090" cy="6296191"/>
          </a:xfrm>
          <a:prstGeom prst="rect">
            <a:avLst/>
          </a:prstGeom>
          <a:noFill/>
          <a:effectLst/>
        </p:spPr>
      </p:pic>
      <p:grpSp>
        <p:nvGrpSpPr>
          <p:cNvPr id="2" name="Группа 4"/>
          <p:cNvGrpSpPr/>
          <p:nvPr/>
        </p:nvGrpSpPr>
        <p:grpSpPr>
          <a:xfrm>
            <a:off x="159633" y="1047199"/>
            <a:ext cx="1676400" cy="5502355"/>
            <a:chOff x="0" y="0"/>
            <a:chExt cx="1473996" cy="2498834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0"/>
              <a:ext cx="1473996" cy="2498834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71955" y="71955"/>
              <a:ext cx="1330086" cy="2354924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26670" rIns="5334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Профилактика</a:t>
              </a:r>
            </a:p>
          </p:txBody>
        </p:sp>
      </p:grp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88906" y="1059441"/>
            <a:ext cx="2209697" cy="17934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Picture 2" descr="C:\Users\BuianovaEE\AppData\Local\Microsoft\Windows\Temporary Internet Files\Content.Outlook\5C97GQGH\IMG_5854 (2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623" y="2995654"/>
            <a:ext cx="2223145" cy="16841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D:\БуяноваЕЕ\Рабочий стол\рисунки\фото здравпунктов\небулайзеротерапия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455" y="4843257"/>
            <a:ext cx="2223145" cy="16986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89355" y="4838670"/>
            <a:ext cx="2223145" cy="16986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9" name="Picture 2" descr="E:\Копия DSC07635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73624" y="4838670"/>
            <a:ext cx="2223145" cy="17005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" name="Picture 2" descr="C:\Documents and Settings\LadikEA\Рабочий стол\СПИД 2015\01.12.2015 Вич ПОЛЫСАЕВО\IMG_216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73624" y="1052577"/>
            <a:ext cx="2249117" cy="18003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3" name="Picture 4" descr="C:\Users\BuianovaEE\AppData\Local\Microsoft\Windows\Temporary Internet Files\Content.Outlook\5C97GQGH\IMG_4888 (2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755" y="1053319"/>
            <a:ext cx="2238746" cy="18057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  <p:pic>
        <p:nvPicPr>
          <p:cNvPr id="139266" name="Picture 2" descr="D:\БуяноваЕЕ\Рабочий стол\рисунки\26.02.2014_хоккей на валенках 108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860" y="2996770"/>
            <a:ext cx="2223145" cy="16841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БуяноваЕЕ\Рабочий стол\рисунки\фото здравпунктов\DSC06940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454" y="2982791"/>
            <a:ext cx="2257958" cy="16852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Скругленный прямоугольник 32"/>
          <p:cNvSpPr/>
          <p:nvPr/>
        </p:nvSpPr>
        <p:spPr>
          <a:xfrm>
            <a:off x="0" y="0"/>
            <a:ext cx="9143999" cy="54868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профилактики, ранней диагностики и лечения, применяемые медицинскими работниками МСЧ «Шахтер»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60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/>
          <a:srcRect l="22888" t="8642" r="5909" b="55556"/>
          <a:stretch>
            <a:fillRect/>
          </a:stretch>
        </p:blipFill>
        <p:spPr bwMode="auto">
          <a:xfrm>
            <a:off x="1776195" y="863370"/>
            <a:ext cx="7367806" cy="5994630"/>
          </a:xfrm>
          <a:prstGeom prst="rect">
            <a:avLst/>
          </a:prstGeom>
          <a:noFill/>
          <a:effectLst/>
        </p:spPr>
      </p:pic>
      <p:pic>
        <p:nvPicPr>
          <p:cNvPr id="18" name="Рисунок 17"/>
          <p:cNvPicPr/>
          <p:nvPr/>
        </p:nvPicPr>
        <p:blipFill>
          <a:blip r:embed="rId4" cstate="print"/>
          <a:srcRect l="95914" t="47004" b="4662"/>
          <a:stretch>
            <a:fillRect/>
          </a:stretch>
        </p:blipFill>
        <p:spPr bwMode="auto">
          <a:xfrm>
            <a:off x="8748464" y="3905672"/>
            <a:ext cx="395536" cy="2952328"/>
          </a:xfrm>
          <a:prstGeom prst="rect">
            <a:avLst/>
          </a:prstGeom>
          <a:noFill/>
        </p:spPr>
      </p:pic>
      <p:sp>
        <p:nvSpPr>
          <p:cNvPr id="13" name="Номер слайда 1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pPr>
              <a:defRPr/>
            </a:pPr>
            <a:fld id="{1DB0D35E-762E-4BFC-829D-70C6C37A77B2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grpSp>
        <p:nvGrpSpPr>
          <p:cNvPr id="2" name="Группа 4"/>
          <p:cNvGrpSpPr/>
          <p:nvPr/>
        </p:nvGrpSpPr>
        <p:grpSpPr>
          <a:xfrm>
            <a:off x="54413" y="1143000"/>
            <a:ext cx="1721782" cy="5181600"/>
            <a:chOff x="0" y="2362494"/>
            <a:chExt cx="1495164" cy="133036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2362494"/>
              <a:ext cx="1495164" cy="1330360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64943" y="2427437"/>
              <a:ext cx="1365278" cy="1200474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26670" rIns="5334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Диагностика</a:t>
              </a:r>
            </a:p>
          </p:txBody>
        </p:sp>
      </p:grp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01994" y="1194801"/>
            <a:ext cx="1922282" cy="16215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90829" y="1507606"/>
            <a:ext cx="1981200" cy="25782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8" descr="C:\Users\BuianovaEE\AppData\Local\Microsoft\Windows\Temporary Internet Files\Content.Outlook\5C97GQGH\фото 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278" y="3123275"/>
            <a:ext cx="1922282" cy="15637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Documents and Settings\LadikAV\Рабочий стол\Новая папка\pict_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10278" y="4993908"/>
            <a:ext cx="1913998" cy="1557202"/>
          </a:xfrm>
          <a:prstGeom prst="roundRect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Picture 2" descr="C:\Users\LadikAV\Desktop\IMG-20151214-WA000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2964" y="4343400"/>
            <a:ext cx="1971959" cy="14789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LadikAV\Desktop\20151214_142340_resized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441" y="4982991"/>
            <a:ext cx="2235200" cy="15926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588224" y="1145715"/>
            <a:ext cx="2240804" cy="1651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1314" name="Picture 2" descr="D:\БуяноваЕЕ\Рабочий стол\рисунки\фото здравпунктов\IMG_3757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079060"/>
            <a:ext cx="2252417" cy="16215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Скругленный прямоугольник 18"/>
          <p:cNvSpPr/>
          <p:nvPr/>
        </p:nvSpPr>
        <p:spPr>
          <a:xfrm>
            <a:off x="0" y="0"/>
            <a:ext cx="9143999" cy="54868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профилактики, ранней диагностики и лечения, применяемые медицинскими работниками МСЧ «Шахтер»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77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 l="22888" t="8642" r="5909" b="55556"/>
          <a:stretch>
            <a:fillRect/>
          </a:stretch>
        </p:blipFill>
        <p:spPr bwMode="auto">
          <a:xfrm>
            <a:off x="1912187" y="2708920"/>
            <a:ext cx="7231814" cy="4030132"/>
          </a:xfrm>
          <a:prstGeom prst="rect">
            <a:avLst/>
          </a:prstGeom>
          <a:noFill/>
          <a:effectLst/>
        </p:spPr>
      </p:pic>
      <p:sp>
        <p:nvSpPr>
          <p:cNvPr id="13" name="Номер слайда 1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pPr>
              <a:defRPr/>
            </a:pPr>
            <a:fld id="{1DB0D35E-762E-4BFC-829D-70C6C37A77B2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grpSp>
        <p:nvGrpSpPr>
          <p:cNvPr id="2" name="Группа 4"/>
          <p:cNvGrpSpPr/>
          <p:nvPr/>
        </p:nvGrpSpPr>
        <p:grpSpPr>
          <a:xfrm>
            <a:off x="35653" y="685800"/>
            <a:ext cx="1716947" cy="5791200"/>
            <a:chOff x="0" y="3615817"/>
            <a:chExt cx="1560951" cy="1026080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3615817"/>
              <a:ext cx="1560951" cy="1026080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50089" y="3665906"/>
              <a:ext cx="1460773" cy="925902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26670" rIns="53340" bIns="2667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400" b="1" kern="120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Лечение</a:t>
              </a:r>
              <a:r>
                <a:rPr lang="ru-RU" sz="1400" kern="1200"/>
                <a:t> </a:t>
              </a:r>
            </a:p>
          </p:txBody>
        </p:sp>
      </p:grpSp>
      <p:pic>
        <p:nvPicPr>
          <p:cNvPr id="9" name="Picture 2" descr="C:\Users\LadikAV\Desktop\20151214_153210_resize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038" y="2851432"/>
            <a:ext cx="2291549" cy="15856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12187" y="914400"/>
            <a:ext cx="2284362" cy="15856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48161" y="914397"/>
            <a:ext cx="2291549" cy="15856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3" descr="http://teh-med.ru/images/stories/fruit/ydarno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46949" y="4725144"/>
            <a:ext cx="2291549" cy="15836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0290" name="Picture 2" descr="D:\БуяноваЕЕ\Рабочий стол\рисунки\фото здравпунктов\DSC_025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842400"/>
            <a:ext cx="2291549" cy="15946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0291" name="Picture 3" descr="D:\БуяноваЕЕ\Рабочий стол\рисунки\фото здравпунктов\Копия (2) IMG_0146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5" r="973" b="12418"/>
          <a:stretch/>
        </p:blipFill>
        <p:spPr bwMode="auto">
          <a:xfrm>
            <a:off x="6732240" y="914396"/>
            <a:ext cx="2291549" cy="15856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/>
          <p:cNvPicPr/>
          <p:nvPr/>
        </p:nvPicPr>
        <p:blipFill>
          <a:blip r:embed="rId10" cstate="print"/>
          <a:srcRect l="95914" t="47004" b="4662"/>
          <a:stretch>
            <a:fillRect/>
          </a:stretch>
        </p:blipFill>
        <p:spPr bwMode="auto">
          <a:xfrm>
            <a:off x="8748464" y="3905672"/>
            <a:ext cx="395536" cy="2952328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0" y="0"/>
            <a:ext cx="9143999" cy="54868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профилактики, ранней диагностики и лечения, применяемые медицинскими работниками МСЧ «Шахтер»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27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0" y="0"/>
            <a:ext cx="9144000" cy="47667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>
              <a:defRPr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Программа «Здоровое питание»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 cstate="print"/>
          <a:srcRect l="95914" t="47004" b="4662"/>
          <a:stretch>
            <a:fillRect/>
          </a:stretch>
        </p:blipFill>
        <p:spPr bwMode="auto">
          <a:xfrm>
            <a:off x="8748464" y="3905672"/>
            <a:ext cx="395536" cy="2952328"/>
          </a:xfrm>
          <a:prstGeom prst="rect">
            <a:avLst/>
          </a:prstGeom>
          <a:noFill/>
        </p:spPr>
      </p:pic>
      <p:pic>
        <p:nvPicPr>
          <p:cNvPr id="8" name="Picture 3" descr="C:\Documents and Settings\LadikEA\Рабочий стол\ОТЧЕТ КОМБИ\IMG_4648.jpg"/>
          <p:cNvPicPr>
            <a:picLocks noChangeAspect="1" noChangeArrowheads="1"/>
          </p:cNvPicPr>
          <p:nvPr/>
        </p:nvPicPr>
        <p:blipFill>
          <a:blip r:embed="rId3" cstate="print"/>
          <a:srcRect l="4545" t="3030" r="4545" b="6607"/>
          <a:stretch>
            <a:fillRect/>
          </a:stretch>
        </p:blipFill>
        <p:spPr bwMode="auto">
          <a:xfrm>
            <a:off x="251520" y="4710742"/>
            <a:ext cx="2880320" cy="2147258"/>
          </a:xfrm>
          <a:prstGeom prst="rect">
            <a:avLst/>
          </a:prstGeom>
          <a:noFill/>
        </p:spPr>
      </p:pic>
      <p:pic>
        <p:nvPicPr>
          <p:cNvPr id="9" name="Picture 4" descr="C:\Documents and Settings\LadikEA\Рабочий стол\ОТЧЕТ КОМБИ\IMG_4652.jpg"/>
          <p:cNvPicPr>
            <a:picLocks noChangeAspect="1" noChangeArrowheads="1"/>
          </p:cNvPicPr>
          <p:nvPr/>
        </p:nvPicPr>
        <p:blipFill>
          <a:blip r:embed="rId4" cstate="print"/>
          <a:srcRect t="3704"/>
          <a:stretch>
            <a:fillRect/>
          </a:stretch>
        </p:blipFill>
        <p:spPr bwMode="auto">
          <a:xfrm>
            <a:off x="3275886" y="562946"/>
            <a:ext cx="2736304" cy="1944216"/>
          </a:xfrm>
          <a:prstGeom prst="rect">
            <a:avLst/>
          </a:prstGeom>
          <a:noFill/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5" cstate="print"/>
          <a:srcRect l="28050" t="15223" r="29426" b="10212"/>
          <a:stretch>
            <a:fillRect/>
          </a:stretch>
        </p:blipFill>
        <p:spPr bwMode="auto">
          <a:xfrm rot="5400000">
            <a:off x="666359" y="2150065"/>
            <a:ext cx="2050641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7" descr="C:\Documents and Settings\LadikEA\Рабочий стол\ОТЧЕТ КОМБИ\IMG_4674.jpg"/>
          <p:cNvPicPr>
            <a:picLocks noChangeAspect="1" noChangeArrowheads="1"/>
          </p:cNvPicPr>
          <p:nvPr/>
        </p:nvPicPr>
        <p:blipFill>
          <a:blip r:embed="rId6" cstate="print"/>
          <a:srcRect t="3774" b="3774"/>
          <a:stretch>
            <a:fillRect/>
          </a:stretch>
        </p:blipFill>
        <p:spPr bwMode="auto">
          <a:xfrm>
            <a:off x="6156176" y="548680"/>
            <a:ext cx="2736304" cy="1958482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3095328" y="2641461"/>
            <a:ext cx="6048672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Основные этапы реализации: </a:t>
            </a:r>
            <a:endParaRPr lang="ru-RU" sz="16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6213" indent="-176213">
              <a:buFont typeface="Arial" pitchFamily="34" charset="0"/>
              <a:buChar char="•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Регулярное проведение оценки санитарного состояния столовых ПЕ и принятие мер по его улучшению;</a:t>
            </a:r>
          </a:p>
          <a:p>
            <a:pPr marL="176213" indent="-176213">
              <a:buFont typeface="Arial" pitchFamily="34" charset="0"/>
              <a:buChar char="•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Разработано меню «Здоровое питание»;</a:t>
            </a:r>
          </a:p>
          <a:p>
            <a:pPr marL="176213" indent="-176213">
              <a:buFont typeface="Arial" pitchFamily="34" charset="0"/>
              <a:buChar char="•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Разработаны:</a:t>
            </a:r>
          </a:p>
          <a:p>
            <a:pPr marL="7096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книга «Программа «Здоровое питание». Профилактика заболеваний желудочно-кишечного тракта и сердечно-сосудистой системы»;</a:t>
            </a:r>
          </a:p>
          <a:p>
            <a:pPr marL="7096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руководство для медицинских работников;</a:t>
            </a:r>
          </a:p>
          <a:p>
            <a:pPr marL="7096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руководство для сотрудников предприятий общественного питания;</a:t>
            </a:r>
          </a:p>
          <a:p>
            <a:pPr marL="7096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руководство по применению Программы «Здоровое питание» в домашних условиях;</a:t>
            </a:r>
          </a:p>
          <a:p>
            <a:pPr marL="7096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буклет «Здоровое питание»; </a:t>
            </a:r>
          </a:p>
          <a:p>
            <a:pPr marL="7096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буклет «Питание при артериальной гипертензии»;</a:t>
            </a:r>
          </a:p>
          <a:p>
            <a:pPr marL="7096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буклет «Питание при избыточном весе»;</a:t>
            </a:r>
          </a:p>
          <a:p>
            <a:pPr marL="7096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буклет «Питание при повышенном содержании сахара в крови»;</a:t>
            </a:r>
          </a:p>
          <a:p>
            <a:pPr marL="7096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буклет «Питание при повышенном содержании холестерина в крови»; </a:t>
            </a:r>
          </a:p>
          <a:p>
            <a:pPr marL="7096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плакат «Здоровое питание»;</a:t>
            </a:r>
          </a:p>
          <a:p>
            <a:pPr marL="7096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стенд под меню;</a:t>
            </a:r>
          </a:p>
          <a:p>
            <a:pPr marL="7096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анкета по сердечно - сосудистым заболеваниям;</a:t>
            </a:r>
          </a:p>
          <a:p>
            <a:pPr marL="7096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анкета по желудочно – кишечным заболеваниям;</a:t>
            </a:r>
          </a:p>
          <a:p>
            <a:pPr marL="176213" indent="-176213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регулярный контроль показателей здоровья участников Программы;</a:t>
            </a:r>
          </a:p>
          <a:p>
            <a:pPr marL="176213" indent="-176213">
              <a:buFont typeface="Arial" pitchFamily="34" charset="0"/>
              <a:buChar char="•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обмена опыта проводится консультирование других регионов.</a:t>
            </a:r>
          </a:p>
        </p:txBody>
      </p:sp>
      <p:pic>
        <p:nvPicPr>
          <p:cNvPr id="14" name="Picture 2" descr="F:\юля питание22\юля питание22\GS__3424.jpg"/>
          <p:cNvPicPr>
            <a:picLocks noChangeAspect="1" noChangeArrowheads="1"/>
          </p:cNvPicPr>
          <p:nvPr/>
        </p:nvPicPr>
        <p:blipFill>
          <a:blip r:embed="rId7" cstate="print"/>
          <a:srcRect l="6202" t="17442" r="12403"/>
          <a:stretch>
            <a:fillRect/>
          </a:stretch>
        </p:blipFill>
        <p:spPr bwMode="auto">
          <a:xfrm>
            <a:off x="251520" y="548680"/>
            <a:ext cx="2875249" cy="19442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4952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 l="22888" t="8642" r="5909" b="55556"/>
          <a:stretch>
            <a:fillRect/>
          </a:stretch>
        </p:blipFill>
        <p:spPr bwMode="auto">
          <a:xfrm>
            <a:off x="2483769" y="3573016"/>
            <a:ext cx="6660232" cy="3166036"/>
          </a:xfrm>
          <a:prstGeom prst="rect">
            <a:avLst/>
          </a:prstGeom>
          <a:noFill/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-1" y="0"/>
            <a:ext cx="9144001" cy="36004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>
              <a:defRPr/>
            </a:pPr>
            <a:endParaRPr lang="ru-RU" b="1" dirty="0" smtClean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Программа «Здоровое питание»</a:t>
            </a:r>
          </a:p>
          <a:p>
            <a:pPr algn="ctr" eaLnBrk="0" hangingPunct="0">
              <a:defRPr/>
            </a:pPr>
            <a:endParaRPr lang="ru-RU" sz="117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 cstate="print"/>
          <a:srcRect l="95914" t="47004" b="4662"/>
          <a:stretch>
            <a:fillRect/>
          </a:stretch>
        </p:blipFill>
        <p:spPr bwMode="auto">
          <a:xfrm>
            <a:off x="8748464" y="3905672"/>
            <a:ext cx="395536" cy="2952328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635896" y="1484784"/>
            <a:ext cx="52565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6213" indent="-176213"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Организация питания на рабочих местах</a:t>
            </a:r>
          </a:p>
          <a:p>
            <a:pPr marL="176213" indent="-176213"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Подземное горячее питание</a:t>
            </a:r>
          </a:p>
          <a:p>
            <a:pPr marL="176213" indent="-176213" algn="ct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6213" indent="-176213">
              <a:buFont typeface="Arial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Выбрана форма горячего питания для разрезов и обогатительных фабрик;</a:t>
            </a:r>
          </a:p>
          <a:p>
            <a:pPr marL="176213" indent="-176213">
              <a:buFont typeface="Arial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Разработано меню «Здоровое питание» для подземного питания;</a:t>
            </a:r>
          </a:p>
          <a:p>
            <a:pPr marL="176213" indent="-176213">
              <a:buFont typeface="Arial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 оборудования;</a:t>
            </a:r>
          </a:p>
          <a:p>
            <a:pPr marL="176213" indent="-176213">
              <a:buFont typeface="Arial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количеству желающих питаться подземным горячим питанием, определенному при анкетировании, приобретены индивидуальные термосы;</a:t>
            </a:r>
          </a:p>
          <a:p>
            <a:pPr marL="176213" indent="-176213">
              <a:buFont typeface="Arial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Выделение площадей для пунктов выдачи горячего питания;</a:t>
            </a:r>
          </a:p>
          <a:p>
            <a:pPr marL="176213" indent="-176213">
              <a:buFont typeface="Arial" pitchFamily="34" charset="0"/>
              <a:buChar char="•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Горячее питание будет запущено в апреле 2016г.</a:t>
            </a:r>
          </a:p>
        </p:txBody>
      </p:sp>
      <p:pic>
        <p:nvPicPr>
          <p:cNvPr id="14" name="Picture 5" descr="F:\юля питание22\юля питание22\GS__34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36912"/>
            <a:ext cx="2880320" cy="1832931"/>
          </a:xfrm>
          <a:prstGeom prst="rect">
            <a:avLst/>
          </a:prstGeom>
          <a:noFill/>
        </p:spPr>
      </p:pic>
      <p:pic>
        <p:nvPicPr>
          <p:cNvPr id="16" name="Picture 2" descr="http://fast-gift.ru.xsph.ru/files/reviewer/thumbnails/www/5673_5_tif_1000x1000.jpg"/>
          <p:cNvPicPr>
            <a:picLocks noChangeAspect="1" noChangeArrowheads="1"/>
          </p:cNvPicPr>
          <p:nvPr/>
        </p:nvPicPr>
        <p:blipFill>
          <a:blip r:embed="rId5" cstate="print"/>
          <a:srcRect t="6383" r="660" b="4255"/>
          <a:stretch>
            <a:fillRect/>
          </a:stretch>
        </p:blipFill>
        <p:spPr bwMode="auto">
          <a:xfrm>
            <a:off x="251520" y="548680"/>
            <a:ext cx="2880320" cy="18562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" name="Picture 2" descr="C:\Documents and Settings\LadikEA\Рабочий стол\фото шахтеры\GS__529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653136"/>
            <a:ext cx="2880320" cy="1920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 l="22888" t="8642" r="5909" b="55556"/>
          <a:stretch>
            <a:fillRect/>
          </a:stretch>
        </p:blipFill>
        <p:spPr bwMode="auto">
          <a:xfrm>
            <a:off x="3912859" y="3573016"/>
            <a:ext cx="5231141" cy="3166036"/>
          </a:xfrm>
          <a:prstGeom prst="rect">
            <a:avLst/>
          </a:prstGeom>
          <a:noFill/>
          <a:effectLst/>
        </p:spPr>
      </p:pic>
      <p:sp>
        <p:nvSpPr>
          <p:cNvPr id="4" name="Скругленный прямоугольник 3"/>
          <p:cNvSpPr/>
          <p:nvPr/>
        </p:nvSpPr>
        <p:spPr>
          <a:xfrm>
            <a:off x="0" y="0"/>
            <a:ext cx="9144000" cy="54868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>
              <a:defRPr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Программа «Живая вода»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16000" y="1483200"/>
            <a:ext cx="417648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Этапы внедрения программы на предприятиях </a:t>
            </a:r>
          </a:p>
          <a:p>
            <a:pPr algn="ctr">
              <a:defRPr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6213" indent="-176213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Проведена оценка санитарного состояния бойлерных;</a:t>
            </a:r>
          </a:p>
          <a:p>
            <a:pPr marL="176213" indent="-176213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Приобретено и установлено необходимое оборудование;</a:t>
            </a:r>
          </a:p>
          <a:p>
            <a:pPr marL="176213" indent="-176213">
              <a:buFont typeface="Arial" pitchFamily="34" charset="0"/>
              <a:buChar char="•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 целью профилактики нарушений водного баланса работающих и повышения эффективности возмещения дефицита витаминов, солей и микроэлементов, Программа «Живая вода» запущена на всех шахтах в полном объеме с 1 февраля 2016г.</a:t>
            </a:r>
          </a:p>
        </p:txBody>
      </p:sp>
      <p:pic>
        <p:nvPicPr>
          <p:cNvPr id="9" name="Picture 2" descr="F:\юля питание22\юля питание22\GS__3831.jpg"/>
          <p:cNvPicPr>
            <a:picLocks noChangeAspect="1" noChangeArrowheads="1"/>
          </p:cNvPicPr>
          <p:nvPr/>
        </p:nvPicPr>
        <p:blipFill>
          <a:blip r:embed="rId3" cstate="print"/>
          <a:srcRect r="16791" b="6921"/>
          <a:stretch>
            <a:fillRect/>
          </a:stretch>
        </p:blipFill>
        <p:spPr bwMode="auto">
          <a:xfrm>
            <a:off x="251520" y="620688"/>
            <a:ext cx="4392488" cy="2880320"/>
          </a:xfrm>
          <a:prstGeom prst="rect">
            <a:avLst/>
          </a:prstGeom>
          <a:noFill/>
        </p:spPr>
      </p:pic>
      <p:pic>
        <p:nvPicPr>
          <p:cNvPr id="10" name="Picture 3" descr="F:\юля питание22\юля питание22\GS__3530.jpg"/>
          <p:cNvPicPr>
            <a:picLocks noChangeAspect="1" noChangeArrowheads="1"/>
          </p:cNvPicPr>
          <p:nvPr/>
        </p:nvPicPr>
        <p:blipFill>
          <a:blip r:embed="rId4" cstate="print"/>
          <a:srcRect t="4140" b="8941"/>
          <a:stretch>
            <a:fillRect/>
          </a:stretch>
        </p:blipFill>
        <p:spPr bwMode="auto">
          <a:xfrm>
            <a:off x="251520" y="3645024"/>
            <a:ext cx="4392488" cy="3074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 l="22888" t="8642" r="13423" b="55556"/>
          <a:stretch>
            <a:fillRect/>
          </a:stretch>
        </p:blipFill>
        <p:spPr bwMode="auto">
          <a:xfrm rot="10800000">
            <a:off x="0" y="4678933"/>
            <a:ext cx="5220072" cy="2179065"/>
          </a:xfrm>
          <a:prstGeom prst="rect">
            <a:avLst/>
          </a:prstGeom>
          <a:noFill/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48680"/>
            <a:ext cx="3360287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0" y="0"/>
            <a:ext cx="9144000" cy="54868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>
              <a:defRPr/>
            </a:pP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Программа по борьбе с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табакокурением</a:t>
            </a:r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defRPr/>
            </a:pPr>
            <a:endParaRPr lang="ru-RU" sz="117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4" cstate="print"/>
          <a:srcRect l="95914" t="47004" b="4662"/>
          <a:stretch>
            <a:fillRect/>
          </a:stretch>
        </p:blipFill>
        <p:spPr bwMode="auto">
          <a:xfrm>
            <a:off x="8748464" y="3905672"/>
            <a:ext cx="395536" cy="295232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635896" y="548680"/>
            <a:ext cx="525658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algn="ctr">
              <a:tabLst>
                <a:tab pos="180975" algn="l"/>
              </a:tabLst>
              <a:defRPr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80975" indent="-180975">
              <a:buFont typeface="Arial" pitchFamily="34" charset="0"/>
              <a:buChar char="•"/>
              <a:tabLst>
                <a:tab pos="180975" algn="l"/>
              </a:tabLst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2015 году прошли курс лечения с использованием пластыря «Никоретте» 463 работника;</a:t>
            </a:r>
          </a:p>
          <a:p>
            <a:pPr marL="180975" indent="-180975">
              <a:buFont typeface="Arial" pitchFamily="34" charset="0"/>
              <a:buChar char="•"/>
              <a:tabLst>
                <a:tab pos="180975" algn="l"/>
              </a:tabLst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Число бросившись курить - 214 человек;</a:t>
            </a:r>
          </a:p>
          <a:p>
            <a:pPr marL="180975" indent="-180975">
              <a:buFont typeface="Arial" pitchFamily="34" charset="0"/>
              <a:buChar char="•"/>
              <a:tabLst>
                <a:tab pos="180975" algn="l"/>
              </a:tabLst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Сократили потребление – 39 работников;</a:t>
            </a:r>
          </a:p>
          <a:p>
            <a:pPr marL="180975" indent="-180975">
              <a:buFont typeface="Arial" pitchFamily="34" charset="0"/>
              <a:buChar char="•"/>
              <a:tabLst>
                <a:tab pos="180975" algn="l"/>
              </a:tabLst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Продолжили лечение 73 участника Программы по профилактике и отказу от курения;</a:t>
            </a:r>
          </a:p>
          <a:p>
            <a:pPr marL="180975" indent="-180975">
              <a:buFont typeface="Arial" pitchFamily="34" charset="0"/>
              <a:buChar char="•"/>
              <a:tabLst>
                <a:tab pos="180975" algn="l"/>
              </a:tabLst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Разработан буклет и шарж о вреде курения; </a:t>
            </a:r>
          </a:p>
          <a:p>
            <a:pPr marL="180975" indent="-180975">
              <a:buFont typeface="Arial" pitchFamily="34" charset="0"/>
              <a:buChar char="•"/>
              <a:tabLst>
                <a:tab pos="180975" algn="l"/>
              </a:tabLst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рамках Программы в целях популяризации здорового образа жизни на базе Физкультурно – оздоровительного комплекса г. Ленинска – Кузнецкого в декабре 2015 года проведена масштабная акция «Рабочая среда, свободная от курения».</a:t>
            </a: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4005064"/>
            <a:ext cx="3528392" cy="2646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4952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 l="22888" t="8642" r="5909" b="55556"/>
          <a:stretch>
            <a:fillRect/>
          </a:stretch>
        </p:blipFill>
        <p:spPr bwMode="auto">
          <a:xfrm rot="5400000">
            <a:off x="224928" y="1727400"/>
            <a:ext cx="5112568" cy="2179065"/>
          </a:xfrm>
          <a:prstGeom prst="rect">
            <a:avLst/>
          </a:prstGeom>
          <a:noFill/>
          <a:effectLst/>
        </p:spPr>
      </p:pic>
      <p:sp>
        <p:nvSpPr>
          <p:cNvPr id="6" name="Прямоугольник 5"/>
          <p:cNvSpPr/>
          <p:nvPr/>
        </p:nvSpPr>
        <p:spPr>
          <a:xfrm>
            <a:off x="3131840" y="548680"/>
            <a:ext cx="57606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algn="ctr">
              <a:tabLst>
                <a:tab pos="180975" algn="l"/>
              </a:tabLst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Санитарный контроль санитарного состояния АБК </a:t>
            </a:r>
          </a:p>
          <a:p>
            <a:pPr marL="180975" indent="-180975" algn="ctr">
              <a:tabLst>
                <a:tab pos="180975" algn="l"/>
              </a:tabLst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80975" indent="-180975">
              <a:buFont typeface="Arial" pitchFamily="34" charset="0"/>
              <a:buChar char="•"/>
              <a:tabLst>
                <a:tab pos="180975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Разработаны Акты проверок санитарно – бытовых условий АБК;</a:t>
            </a:r>
          </a:p>
          <a:p>
            <a:pPr marL="180975" indent="-180975">
              <a:buFont typeface="Arial" pitchFamily="34" charset="0"/>
              <a:buChar char="•"/>
              <a:tabLst>
                <a:tab pos="180975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Проведение регулярных плановых проверок.</a:t>
            </a:r>
          </a:p>
          <a:p>
            <a:pPr marL="180975" indent="-180975">
              <a:tabLst>
                <a:tab pos="180975" algn="l"/>
              </a:tabLst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80975" indent="-180975" algn="ctr">
              <a:tabLst>
                <a:tab pos="180975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Разработка информационного материала</a:t>
            </a:r>
          </a:p>
          <a:p>
            <a:pPr marL="180975" indent="-180975">
              <a:tabLst>
                <a:tab pos="180975" algn="l"/>
              </a:tabLst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80975" indent="-180975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Разработаны и внедрены:</a:t>
            </a:r>
          </a:p>
          <a:p>
            <a:pPr marL="266700">
              <a:tabLst>
                <a:tab pos="361950" algn="l"/>
              </a:tabLst>
              <a:defRPr/>
            </a:pPr>
            <a:r>
              <a:rPr lang="ru-RU" sz="16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- инструкция по обработке респираторов;</a:t>
            </a:r>
          </a:p>
          <a:p>
            <a:pPr marL="266700">
              <a:tabLst>
                <a:tab pos="361950" algn="l"/>
              </a:tabLst>
              <a:defRPr/>
            </a:pPr>
            <a:r>
              <a:rPr lang="ru-RU" sz="1600" dirty="0" smtClean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- инструкция по стирке спецодежды;</a:t>
            </a:r>
          </a:p>
          <a:p>
            <a:pPr marL="361950" indent="-95250">
              <a:buFontTx/>
              <a:buChar char="-"/>
              <a:tabLst>
                <a:tab pos="361950" algn="l"/>
              </a:tabLst>
            </a:pPr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памятка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 необходимости использования банной обуви в   моечных отделениях. </a:t>
            </a:r>
          </a:p>
          <a:p>
            <a:pPr marL="180975" indent="-180975">
              <a:buFont typeface="Arial" pitchFamily="34" charset="0"/>
              <a:buChar char="•"/>
              <a:tabLst>
                <a:tab pos="180975" algn="l"/>
              </a:tabLst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0" y="0"/>
            <a:ext cx="9144000" cy="54868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>
              <a:defRPr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Организационно – методическая работа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 l="28050" t="9317" r="25882" b="12426"/>
          <a:stretch>
            <a:fillRect/>
          </a:stretch>
        </p:blipFill>
        <p:spPr bwMode="auto">
          <a:xfrm>
            <a:off x="2915816" y="4077072"/>
            <a:ext cx="1872208" cy="25442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 l="26278" t="17438" r="26472" b="5782"/>
          <a:stretch>
            <a:fillRect/>
          </a:stretch>
        </p:blipFill>
        <p:spPr bwMode="auto">
          <a:xfrm>
            <a:off x="251520" y="3717032"/>
            <a:ext cx="2304256" cy="3072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/>
          <a:srcRect l="28050" t="11532" r="27085" b="9473"/>
          <a:stretch>
            <a:fillRect/>
          </a:stretch>
        </p:blipFill>
        <p:spPr bwMode="auto">
          <a:xfrm>
            <a:off x="4932040" y="4077072"/>
            <a:ext cx="1888109" cy="25202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6" cstate="print"/>
          <a:srcRect l="28050" t="11532" r="26491" b="11688"/>
          <a:stretch>
            <a:fillRect/>
          </a:stretch>
        </p:blipFill>
        <p:spPr bwMode="auto">
          <a:xfrm>
            <a:off x="6948264" y="4077072"/>
            <a:ext cx="1909601" cy="25202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/>
          <a:srcRect l="26025" t="11637" r="25375" b="8629"/>
          <a:stretch>
            <a:fillRect/>
          </a:stretch>
        </p:blipFill>
        <p:spPr bwMode="auto">
          <a:xfrm>
            <a:off x="251520" y="548680"/>
            <a:ext cx="2304256" cy="30243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 l="22888" t="8642" r="5909" b="55556"/>
          <a:stretch>
            <a:fillRect/>
          </a:stretch>
        </p:blipFill>
        <p:spPr bwMode="auto">
          <a:xfrm>
            <a:off x="0" y="692696"/>
            <a:ext cx="5112568" cy="2179065"/>
          </a:xfrm>
          <a:prstGeom prst="rect">
            <a:avLst/>
          </a:prstGeom>
          <a:noFill/>
          <a:effec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0" y="0"/>
            <a:ext cx="9144000" cy="54868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>
              <a:defRPr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Специальная оценка условий труда и средства индивидуальной защиты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95736" y="548680"/>
            <a:ext cx="669674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algn="ctr"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Проведение СОУТ</a:t>
            </a:r>
          </a:p>
          <a:p>
            <a:pPr marL="180975" indent="-180975" algn="ctr">
              <a:defRPr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80975" lvl="0" indent="-180975">
              <a:buFont typeface="Arial" pitchFamily="34" charset="0"/>
              <a:buChar char="•"/>
              <a:defRPr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Участие в проведении СОУТ рабочих мест 15 ПЕ ОАО «СУЭК – Кузбасс»;</a:t>
            </a:r>
          </a:p>
          <a:p>
            <a:pPr marL="180975" lvl="0" indent="-180975">
              <a:buFont typeface="Arial" pitchFamily="34" charset="0"/>
              <a:buChar char="•"/>
              <a:defRPr/>
            </a:pPr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 результатам оценки фактического состояния условий труда внесены предложения для разработки плана мероприятий по улучшению и оздоровлению условий труда работников ПЕ.    </a:t>
            </a:r>
          </a:p>
          <a:p>
            <a:pPr marL="180975" lvl="0" indent="-180975">
              <a:buFont typeface="Arial" pitchFamily="34" charset="0"/>
              <a:buChar char="•"/>
              <a:defRPr/>
            </a:pPr>
            <a:endParaRPr lang="ru-RU" sz="16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180975" indent="-180975" algn="ctr">
              <a:defRPr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Апробация СИЗ</a:t>
            </a:r>
          </a:p>
          <a:p>
            <a:pPr marL="180975" indent="-180975" algn="ctr">
              <a:defRPr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80975" indent="-180975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Поиск новых решений в области СИЗ;</a:t>
            </a:r>
          </a:p>
          <a:p>
            <a:pPr marL="180975" indent="-180975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Проведена апробация:</a:t>
            </a:r>
          </a:p>
          <a:p>
            <a:pPr marL="180975" indent="-180975">
              <a:buFont typeface="Arial" pitchFamily="34" charset="0"/>
              <a:buChar char="•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80975" indent="-180975">
              <a:buFont typeface="Arial" pitchFamily="34" charset="0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  полнолицевая маска 3М FF – 400; ожидаемые результаты от применения полнолицевой маски: снижение травматизма органов зрения и лица при выполнении трудовой деятельности, снижение пылевой нагрузки на органы дыхания работников; </a:t>
            </a:r>
          </a:p>
          <a:p>
            <a:pPr marL="180975" indent="-180975">
              <a:buFont typeface="Arial" pitchFamily="34" charset="0"/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80975" indent="-180975">
              <a:buFont typeface="Arial" pitchFamily="34" charset="0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   антивибрационное покрытие 3М Safety – Walk TM 5270; ожидаемый результат: снижение числа случаев вибрационной болезни;</a:t>
            </a:r>
          </a:p>
          <a:p>
            <a:pPr marL="180975" indent="-180975">
              <a:buFont typeface="Arial" pitchFamily="34" charset="0"/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180975" indent="-180975">
              <a:buFont typeface="Arial" pitchFamily="34" charset="0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  покрытие 3М Safety – Walk TM 3200; ожидаемые результаты: снижение травматизма в условиях административно-бытовых комплексах, снижение числа случаев грибковых поражений.</a:t>
            </a:r>
            <a:endParaRPr lang="ru-RU" sz="16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://medias.comerce.fr/uploads/article_visuel/800-800/000000191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524284"/>
            <a:ext cx="1656184" cy="1656184"/>
          </a:xfrm>
          <a:prstGeom prst="rect">
            <a:avLst/>
          </a:prstGeom>
          <a:noFill/>
        </p:spPr>
      </p:pic>
      <p:pic>
        <p:nvPicPr>
          <p:cNvPr id="8" name="Picture 4" descr="http://otelsnab.ru/data/images/catalog/3270E.png"/>
          <p:cNvPicPr>
            <a:picLocks noChangeAspect="1" noChangeArrowheads="1"/>
          </p:cNvPicPr>
          <p:nvPr/>
        </p:nvPicPr>
        <p:blipFill>
          <a:blip r:embed="rId4" cstate="print"/>
          <a:srcRect l="19126" t="15805" r="4369" b="7806"/>
          <a:stretch>
            <a:fillRect/>
          </a:stretch>
        </p:blipFill>
        <p:spPr bwMode="auto">
          <a:xfrm>
            <a:off x="251520" y="4252476"/>
            <a:ext cx="1907704" cy="727940"/>
          </a:xfrm>
          <a:prstGeom prst="rect">
            <a:avLst/>
          </a:prstGeom>
          <a:noFill/>
        </p:spPr>
      </p:pic>
      <p:pic>
        <p:nvPicPr>
          <p:cNvPr id="9" name="Picture 6" descr="http://en.g2m.com.tr/images/product/06.005.003.01.002.029.jpg"/>
          <p:cNvPicPr>
            <a:picLocks noChangeAspect="1" noChangeArrowheads="1"/>
          </p:cNvPicPr>
          <p:nvPr/>
        </p:nvPicPr>
        <p:blipFill>
          <a:blip r:embed="rId5" cstate="print"/>
          <a:srcRect l="4638" t="15088" r="4922" b="14736"/>
          <a:stretch>
            <a:fillRect/>
          </a:stretch>
        </p:blipFill>
        <p:spPr bwMode="auto">
          <a:xfrm>
            <a:off x="251520" y="5157192"/>
            <a:ext cx="1800200" cy="1327532"/>
          </a:xfrm>
          <a:prstGeom prst="rect">
            <a:avLst/>
          </a:prstGeom>
          <a:noFill/>
        </p:spPr>
      </p:pic>
      <p:pic>
        <p:nvPicPr>
          <p:cNvPr id="11" name="Рисунок 10"/>
          <p:cNvPicPr/>
          <p:nvPr/>
        </p:nvPicPr>
        <p:blipFill>
          <a:blip r:embed="rId6" cstate="print"/>
          <a:srcRect l="95914" t="47004" b="4662"/>
          <a:stretch>
            <a:fillRect/>
          </a:stretch>
        </p:blipFill>
        <p:spPr bwMode="auto">
          <a:xfrm>
            <a:off x="8748464" y="3905672"/>
            <a:ext cx="395536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074130184"/>
              </p:ext>
            </p:extLst>
          </p:nvPr>
        </p:nvGraphicFramePr>
        <p:xfrm>
          <a:off x="107504" y="1124744"/>
          <a:ext cx="4392488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Рисунок 4"/>
          <p:cNvPicPr/>
          <p:nvPr/>
        </p:nvPicPr>
        <p:blipFill>
          <a:blip r:embed="rId4" cstate="print"/>
          <a:srcRect l="95914" t="47004" b="4662"/>
          <a:stretch>
            <a:fillRect/>
          </a:stretch>
        </p:blipFill>
        <p:spPr bwMode="auto">
          <a:xfrm>
            <a:off x="8748464" y="3905672"/>
            <a:ext cx="395536" cy="2952328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 l="22888" t="8642" r="5909" b="55556"/>
          <a:stretch>
            <a:fillRect/>
          </a:stretch>
        </p:blipFill>
        <p:spPr bwMode="auto">
          <a:xfrm rot="18443458">
            <a:off x="3580434" y="2647695"/>
            <a:ext cx="5544432" cy="2363133"/>
          </a:xfrm>
          <a:prstGeom prst="rect">
            <a:avLst/>
          </a:prstGeom>
          <a:noFill/>
          <a:effectLst/>
        </p:spPr>
      </p:pic>
      <p:sp>
        <p:nvSpPr>
          <p:cNvPr id="7" name="Прямоугольник 6"/>
          <p:cNvSpPr/>
          <p:nvPr/>
        </p:nvSpPr>
        <p:spPr>
          <a:xfrm>
            <a:off x="323528" y="4005064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еализация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программы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«Здоровье» в период с 2010 по 2015 гг. в АО «СУЭК-Кузбасс» позволила: </a:t>
            </a:r>
          </a:p>
          <a:p>
            <a:pPr algn="just">
              <a:defRPr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Tx/>
              <a:buAutoNum type="arabicPeriod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Снизить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вдвое показатель временной нетрудоспособности с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15,4 дней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1 сотрудника в 2010 году до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7,1 дней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2015 г., таким образом фактические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результаты превзошли плановые – вместо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планированного снижения ВН на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6,4  дня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 1 работника, удалось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снизить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8,3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дня.</a:t>
            </a:r>
          </a:p>
          <a:p>
            <a:pPr marL="342900" indent="-342900" algn="just">
              <a:buAutoNum type="arabicPeriod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Сократить численность часто и длительно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болеющих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работников с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7%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в 2010 г. до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2,0%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2014 г. и удержание данного показателя в 2015 г.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233494904"/>
              </p:ext>
            </p:extLst>
          </p:nvPr>
        </p:nvGraphicFramePr>
        <p:xfrm>
          <a:off x="4726375" y="1107224"/>
          <a:ext cx="4248472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9" name="Овал 8"/>
          <p:cNvSpPr/>
          <p:nvPr/>
        </p:nvSpPr>
        <p:spPr>
          <a:xfrm>
            <a:off x="2782507" y="2230238"/>
            <a:ext cx="432048" cy="216024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chemeClr val="tx1"/>
                </a:solidFill>
              </a:rPr>
              <a:t>  7,1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2746503" y="1248270"/>
            <a:ext cx="936104" cy="504056"/>
          </a:xfrm>
          <a:prstGeom prst="wedgeRoundRectCallout">
            <a:avLst>
              <a:gd name="adj1" fmla="val -28605"/>
              <a:gd name="adj2" fmla="val 142637"/>
              <a:gd name="adj3" fmla="val 16667"/>
            </a:avLst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tx1"/>
                </a:solidFill>
              </a:rPr>
              <a:t>Снижение в 2,2 раза</a:t>
            </a:r>
            <a:endParaRPr lang="ru-RU" sz="1000" b="1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436096" y="1216678"/>
            <a:ext cx="432048" cy="216024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chemeClr val="tx1"/>
                </a:solidFill>
              </a:rPr>
              <a:t>  7%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7323745" y="2391460"/>
            <a:ext cx="432048" cy="216024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chemeClr val="tx1"/>
                </a:solidFill>
              </a:rPr>
              <a:t>  2%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7287741" y="1409492"/>
            <a:ext cx="936104" cy="504056"/>
          </a:xfrm>
          <a:prstGeom prst="wedgeRoundRectCallout">
            <a:avLst>
              <a:gd name="adj1" fmla="val -28605"/>
              <a:gd name="adj2" fmla="val 142637"/>
              <a:gd name="adj3" fmla="val 16667"/>
            </a:avLst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tx1"/>
                </a:solidFill>
              </a:rPr>
              <a:t>Снижение в 3,5 раза</a:t>
            </a:r>
            <a:endParaRPr lang="ru-RU" sz="1000" b="1" dirty="0">
              <a:solidFill>
                <a:schemeClr val="tx1"/>
              </a:solidFill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5971881" y="1701025"/>
            <a:ext cx="1302047" cy="589857"/>
          </a:xfrm>
          <a:prstGeom prst="straightConnector1">
            <a:avLst/>
          </a:prstGeom>
          <a:ln w="15875">
            <a:solidFill>
              <a:srgbClr val="00B05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0" y="0"/>
            <a:ext cx="9144000" cy="54868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 algn="ctr">
              <a:defRPr/>
            </a:pP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Итоги работы по реализации программы «Здоровье» за 2010-2015 гг.</a:t>
            </a:r>
          </a:p>
        </p:txBody>
      </p:sp>
    </p:spTree>
    <p:extLst>
      <p:ext uri="{BB962C8B-B14F-4D97-AF65-F5344CB8AC3E}">
        <p14:creationId xmlns:p14="http://schemas.microsoft.com/office/powerpoint/2010/main" val="420015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3" cstate="print"/>
          <a:srcRect l="95914" t="47004" b="4662"/>
          <a:stretch>
            <a:fillRect/>
          </a:stretch>
        </p:blipFill>
        <p:spPr bwMode="auto">
          <a:xfrm>
            <a:off x="8748464" y="3905672"/>
            <a:ext cx="395536" cy="2952328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 l="22888" t="8642" r="5909" b="55556"/>
          <a:stretch>
            <a:fillRect/>
          </a:stretch>
        </p:blipFill>
        <p:spPr bwMode="auto">
          <a:xfrm rot="15086720">
            <a:off x="1295527" y="2203952"/>
            <a:ext cx="6349088" cy="2363133"/>
          </a:xfrm>
          <a:prstGeom prst="rect">
            <a:avLst/>
          </a:prstGeom>
          <a:noFill/>
          <a:effectLst/>
        </p:spPr>
      </p:pic>
      <p:sp>
        <p:nvSpPr>
          <p:cNvPr id="16" name="Прямоугольник 15"/>
          <p:cNvSpPr/>
          <p:nvPr/>
        </p:nvSpPr>
        <p:spPr>
          <a:xfrm>
            <a:off x="1810744" y="2636912"/>
            <a:ext cx="56420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975" indent="-180975" algn="ctr">
              <a:defRPr/>
            </a:pP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2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05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1748</TotalTime>
  <Words>1017</Words>
  <Application>Microsoft Office PowerPoint</Application>
  <PresentationFormat>Экран (4:3)</PresentationFormat>
  <Paragraphs>133</Paragraphs>
  <Slides>15</Slides>
  <Notes>8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Беляева Юлия Сергеевна</dc:creator>
  <cp:lastModifiedBy>Денисова Татьяна Николаевна</cp:lastModifiedBy>
  <cp:revision>147</cp:revision>
  <dcterms:modified xsi:type="dcterms:W3CDTF">2017-10-31T02:30:48Z</dcterms:modified>
</cp:coreProperties>
</file>