
<file path=[Content_Types].xml><?xml version="1.0" encoding="utf-8"?>
<Types xmlns="http://schemas.openxmlformats.org/package/2006/content-types">
  <Default Extension="png" ContentType="image/png"/>
  <Default Extension="jpeg" ContentType="image/jpeg"/>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ppt/charts/chart3.xml" ContentType="application/vnd.openxmlformats-officedocument.drawingml.chart+xml"/>
  <Override PartName="/ppt/charts/chart4.xml" ContentType="application/vnd.openxmlformats-officedocument.drawingml.chart+xml"/>
  <Override PartName="/ppt/notesSlides/notesSlide6.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8.xml" ContentType="application/vnd.openxmlformats-officedocument.drawingml.chart+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4"/>
  </p:notesMasterIdLst>
  <p:sldIdLst>
    <p:sldId id="268" r:id="rId2"/>
    <p:sldId id="327" r:id="rId3"/>
    <p:sldId id="328" r:id="rId4"/>
    <p:sldId id="329" r:id="rId5"/>
    <p:sldId id="330" r:id="rId6"/>
    <p:sldId id="331" r:id="rId7"/>
    <p:sldId id="332" r:id="rId8"/>
    <p:sldId id="266" r:id="rId9"/>
    <p:sldId id="333" r:id="rId10"/>
    <p:sldId id="334" r:id="rId11"/>
    <p:sldId id="264" r:id="rId12"/>
    <p:sldId id="325" r:id="rId13"/>
    <p:sldId id="314" r:id="rId14"/>
    <p:sldId id="257" r:id="rId15"/>
    <p:sldId id="310" r:id="rId16"/>
    <p:sldId id="311" r:id="rId17"/>
    <p:sldId id="313" r:id="rId18"/>
    <p:sldId id="263" r:id="rId19"/>
    <p:sldId id="289" r:id="rId20"/>
    <p:sldId id="290" r:id="rId21"/>
    <p:sldId id="308" r:id="rId22"/>
    <p:sldId id="309" r:id="rId23"/>
    <p:sldId id="315" r:id="rId24"/>
    <p:sldId id="316" r:id="rId25"/>
    <p:sldId id="317" r:id="rId26"/>
    <p:sldId id="318" r:id="rId27"/>
    <p:sldId id="326" r:id="rId28"/>
    <p:sldId id="320" r:id="rId29"/>
    <p:sldId id="321" r:id="rId30"/>
    <p:sldId id="322" r:id="rId31"/>
    <p:sldId id="323" r:id="rId32"/>
    <p:sldId id="324" r:id="rId33"/>
  </p:sldIdLst>
  <p:sldSz cx="9144000" cy="6858000" type="screen4x3"/>
  <p:notesSz cx="6669088" cy="977582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EF85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41" autoAdjust="0"/>
    <p:restoredTop sz="94660"/>
  </p:normalViewPr>
  <p:slideViewPr>
    <p:cSldViewPr>
      <p:cViewPr varScale="1">
        <p:scale>
          <a:sx n="87" d="100"/>
          <a:sy n="87" d="100"/>
        </p:scale>
        <p:origin x="158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____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_____Microsoft_Excel4.xlsx"/></Relationships>
</file>

<file path=ppt/charts/_rels/chart5.xml.rels><?xml version="1.0" encoding="UTF-8" standalone="yes"?>
<Relationships xmlns="http://schemas.openxmlformats.org/package/2006/relationships"><Relationship Id="rId1" Type="http://schemas.openxmlformats.org/officeDocument/2006/relationships/package" Target="../embeddings/_____Microsoft_Excel5.xlsx"/></Relationships>
</file>

<file path=ppt/charts/_rels/chart6.xml.rels><?xml version="1.0" encoding="UTF-8" standalone="yes"?>
<Relationships xmlns="http://schemas.openxmlformats.org/package/2006/relationships"><Relationship Id="rId1" Type="http://schemas.openxmlformats.org/officeDocument/2006/relationships/package" Target="../embeddings/_____Microsoft_Excel6.xlsx"/></Relationships>
</file>

<file path=ppt/charts/_rels/chart7.xml.rels><?xml version="1.0" encoding="UTF-8" standalone="yes"?>
<Relationships xmlns="http://schemas.openxmlformats.org/package/2006/relationships"><Relationship Id="rId1" Type="http://schemas.openxmlformats.org/officeDocument/2006/relationships/package" Target="../embeddings/_____Microsoft_Excel7.xlsx"/></Relationships>
</file>

<file path=ppt/charts/_rels/chart8.xml.rels><?xml version="1.0" encoding="UTF-8" standalone="yes"?>
<Relationships xmlns="http://schemas.openxmlformats.org/package/2006/relationships"><Relationship Id="rId1" Type="http://schemas.openxmlformats.org/officeDocument/2006/relationships/package" Target="../embeddings/_____Microsoft_Excel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1594388817909177E-2"/>
          <c:y val="8.8878107746482485E-2"/>
          <c:w val="0.37378297666000165"/>
          <c:h val="0.78006882085565277"/>
        </c:manualLayout>
      </c:layout>
      <c:pieChart>
        <c:varyColors val="1"/>
        <c:ser>
          <c:idx val="0"/>
          <c:order val="0"/>
          <c:tx>
            <c:strRef>
              <c:f>Лист1!$B$1</c:f>
              <c:strCache>
                <c:ptCount val="1"/>
                <c:pt idx="0">
                  <c:v>Продажи</c:v>
                </c:pt>
              </c:strCache>
            </c:strRef>
          </c:tx>
          <c:explosion val="25"/>
          <c:dPt>
            <c:idx val="0"/>
            <c:bubble3D val="0"/>
            <c:explosion val="38"/>
          </c:dPt>
          <c:dPt>
            <c:idx val="1"/>
            <c:bubble3D val="0"/>
            <c:explosion val="24"/>
          </c:dPt>
          <c:dPt>
            <c:idx val="2"/>
            <c:bubble3D val="0"/>
            <c:explosion val="20"/>
            <c:spPr>
              <a:ln>
                <a:solidFill>
                  <a:srgbClr val="4F81BD"/>
                </a:solidFill>
              </a:ln>
            </c:spPr>
          </c:dPt>
          <c:cat>
            <c:strRef>
              <c:f>Лист1!$A$2:$A$12</c:f>
              <c:strCache>
                <c:ptCount val="11"/>
                <c:pt idx="0">
                  <c:v>Иркутская область</c:v>
                </c:pt>
                <c:pt idx="1">
                  <c:v>Красноярский край</c:v>
                </c:pt>
                <c:pt idx="2">
                  <c:v>Республика Хакасия</c:v>
                </c:pt>
                <c:pt idx="3">
                  <c:v>Омская область</c:v>
                </c:pt>
                <c:pt idx="4">
                  <c:v>Республика Алтай</c:v>
                </c:pt>
                <c:pt idx="5">
                  <c:v>Томская область</c:v>
                </c:pt>
                <c:pt idx="6">
                  <c:v>Алтайский край</c:v>
                </c:pt>
                <c:pt idx="7">
                  <c:v>Забайкальский край</c:v>
                </c:pt>
                <c:pt idx="8">
                  <c:v>Республика Бурятия</c:v>
                </c:pt>
                <c:pt idx="9">
                  <c:v>Кемеровская область</c:v>
                </c:pt>
                <c:pt idx="10">
                  <c:v>Республика Тыва</c:v>
                </c:pt>
              </c:strCache>
            </c:strRef>
          </c:cat>
          <c:val>
            <c:numRef>
              <c:f>Лист1!$B$2:$B$12</c:f>
              <c:numCache>
                <c:formatCode>General</c:formatCode>
                <c:ptCount val="11"/>
                <c:pt idx="0">
                  <c:v>30696.5</c:v>
                </c:pt>
                <c:pt idx="1">
                  <c:v>19191.400000000001</c:v>
                </c:pt>
                <c:pt idx="2">
                  <c:v>13887.5</c:v>
                </c:pt>
                <c:pt idx="3">
                  <c:v>9669.9</c:v>
                </c:pt>
                <c:pt idx="4">
                  <c:v>7655</c:v>
                </c:pt>
                <c:pt idx="5">
                  <c:v>4831.8</c:v>
                </c:pt>
                <c:pt idx="6">
                  <c:v>1254.4000000000001</c:v>
                </c:pt>
                <c:pt idx="7">
                  <c:v>836.8</c:v>
                </c:pt>
                <c:pt idx="8">
                  <c:v>129</c:v>
                </c:pt>
                <c:pt idx="9">
                  <c:v>97.6</c:v>
                </c:pt>
                <c:pt idx="10">
                  <c:v>58.6</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40791678153730693"/>
          <c:y val="8.8323835230429401E-2"/>
          <c:w val="0.46642306106018688"/>
          <c:h val="0.6680206264344658"/>
        </c:manualLayout>
      </c:layout>
      <c:overlay val="0"/>
      <c:txPr>
        <a:bodyPr/>
        <a:lstStyle/>
        <a:p>
          <a:pPr>
            <a:defRPr sz="1400">
              <a:latin typeface="Arial Narrow" pitchFamily="34" charset="0"/>
              <a:cs typeface="Times New Roman" pitchFamily="18"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lineChart>
        <c:grouping val="stacked"/>
        <c:varyColors val="0"/>
        <c:ser>
          <c:idx val="0"/>
          <c:order val="0"/>
          <c:tx>
            <c:strRef>
              <c:f>Лист1!$B$1</c:f>
              <c:strCache>
                <c:ptCount val="1"/>
                <c:pt idx="0">
                  <c:v>Ряд 1</c:v>
                </c:pt>
              </c:strCache>
            </c:strRef>
          </c:tx>
          <c:dLbls>
            <c:dLbl>
              <c:idx val="0"/>
              <c:layout>
                <c:manualLayout>
                  <c:x val="-3.2334370255157091E-2"/>
                  <c:y val="-0.18552383068548095"/>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3.8213346665185596E-2"/>
                  <c:y val="-0.15738843832167007"/>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5273858460171621E-2"/>
                  <c:y val="-0.19098248342776994"/>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4.1152834870199564E-2"/>
                  <c:y val="-0.15318964559493531"/>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3.9683090767692691E-2"/>
                  <c:y val="-0.17510943228530346"/>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6743602562678668E-2"/>
                  <c:y val="-0.20047328074658374"/>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3.3804114357664096E-2"/>
                  <c:y val="-0.19400585120171832"/>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3.2286227456208856E-2"/>
                  <c:y val="-0.20513128170944125"/>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2.9394882050142467E-2"/>
                  <c:y val="-0.18812724512091294"/>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1.7636929230085703E-2"/>
                  <c:y val="-0.21744695033885261"/>
                </c:manualLayout>
              </c:layout>
              <c:tx>
                <c:rich>
                  <a:bodyPr/>
                  <a:lstStyle/>
                  <a:p>
                    <a:r>
                      <a:rPr lang="ru-RU" dirty="0" smtClean="0"/>
                      <a:t> </a:t>
                    </a:r>
                    <a:r>
                      <a:rPr lang="en-US" dirty="0" smtClean="0"/>
                      <a:t> 10,10</a:t>
                    </a:r>
                    <a:endParaRPr lang="ru-RU" dirty="0" smtClean="0"/>
                  </a:p>
                  <a:p>
                    <a:r>
                      <a:rPr lang="en-US" sz="1000" dirty="0" smtClean="0"/>
                      <a:t>  </a:t>
                    </a:r>
                    <a:endParaRPr lang="en-US" sz="1000" dirty="0"/>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1400">
                    <a:solidFill>
                      <a:schemeClr val="tx2"/>
                    </a:solidFill>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Лист1!$A$2:$A$11</c:f>
              <c:numCache>
                <c:formatCode>General</c:formatCode>
                <c:ptCount val="10"/>
                <c:pt idx="0">
                  <c:v>2001</c:v>
                </c:pt>
                <c:pt idx="1">
                  <c:v>2003</c:v>
                </c:pt>
                <c:pt idx="2">
                  <c:v>2005</c:v>
                </c:pt>
                <c:pt idx="3">
                  <c:v>2007</c:v>
                </c:pt>
                <c:pt idx="4">
                  <c:v>2009</c:v>
                </c:pt>
                <c:pt idx="5">
                  <c:v>2011</c:v>
                </c:pt>
                <c:pt idx="6">
                  <c:v>2013</c:v>
                </c:pt>
                <c:pt idx="7">
                  <c:v>2014</c:v>
                </c:pt>
                <c:pt idx="8">
                  <c:v>2015</c:v>
                </c:pt>
                <c:pt idx="9">
                  <c:v>2016</c:v>
                </c:pt>
              </c:numCache>
            </c:numRef>
          </c:cat>
          <c:val>
            <c:numRef>
              <c:f>Лист1!$B$2:$B$11</c:f>
              <c:numCache>
                <c:formatCode>_(* #,##0.00_);_(* \(#,##0.00\);_(* "-"??_);_(@_)</c:formatCode>
                <c:ptCount val="10"/>
                <c:pt idx="0">
                  <c:v>0.38000000000000284</c:v>
                </c:pt>
                <c:pt idx="1">
                  <c:v>1.1599999999999886</c:v>
                </c:pt>
                <c:pt idx="2">
                  <c:v>2.12</c:v>
                </c:pt>
                <c:pt idx="3">
                  <c:v>3.16</c:v>
                </c:pt>
                <c:pt idx="4">
                  <c:v>4.29</c:v>
                </c:pt>
                <c:pt idx="5">
                  <c:v>5.41</c:v>
                </c:pt>
                <c:pt idx="6">
                  <c:v>7.64</c:v>
                </c:pt>
                <c:pt idx="7">
                  <c:v>8.8600000000000048</c:v>
                </c:pt>
                <c:pt idx="8">
                  <c:v>9.5300000000000011</c:v>
                </c:pt>
                <c:pt idx="9">
                  <c:v>10.1</c:v>
                </c:pt>
              </c:numCache>
            </c:numRef>
          </c:val>
          <c:smooth val="0"/>
        </c:ser>
        <c:dLbls>
          <c:showLegendKey val="0"/>
          <c:showVal val="1"/>
          <c:showCatName val="0"/>
          <c:showSerName val="0"/>
          <c:showPercent val="0"/>
          <c:showBubbleSize val="0"/>
        </c:dLbls>
        <c:marker val="1"/>
        <c:smooth val="0"/>
        <c:axId val="284350824"/>
        <c:axId val="284351608"/>
      </c:lineChart>
      <c:catAx>
        <c:axId val="284350824"/>
        <c:scaling>
          <c:orientation val="minMax"/>
        </c:scaling>
        <c:delete val="0"/>
        <c:axPos val="b"/>
        <c:numFmt formatCode="General" sourceLinked="1"/>
        <c:majorTickMark val="none"/>
        <c:minorTickMark val="none"/>
        <c:tickLblPos val="nextTo"/>
        <c:txPr>
          <a:bodyPr/>
          <a:lstStyle/>
          <a:p>
            <a:pPr>
              <a:defRPr sz="1200" b="1">
                <a:solidFill>
                  <a:schemeClr val="tx2"/>
                </a:solidFill>
                <a:latin typeface="Arial Narrow" pitchFamily="34" charset="0"/>
              </a:defRPr>
            </a:pPr>
            <a:endParaRPr lang="ru-RU"/>
          </a:p>
        </c:txPr>
        <c:crossAx val="284351608"/>
        <c:crosses val="autoZero"/>
        <c:auto val="1"/>
        <c:lblAlgn val="ctr"/>
        <c:lblOffset val="100"/>
        <c:noMultiLvlLbl val="0"/>
      </c:catAx>
      <c:valAx>
        <c:axId val="284351608"/>
        <c:scaling>
          <c:orientation val="minMax"/>
        </c:scaling>
        <c:delete val="1"/>
        <c:axPos val="l"/>
        <c:numFmt formatCode="_(* #,##0.00_);_(* \(#,##0.00\);_(* &quot;-&quot;??_);_(@_)" sourceLinked="1"/>
        <c:majorTickMark val="none"/>
        <c:minorTickMark val="none"/>
        <c:tickLblPos val="none"/>
        <c:crossAx val="284350824"/>
        <c:crosses val="autoZero"/>
        <c:crossBetween val="between"/>
      </c:valAx>
    </c:plotArea>
    <c:plotVisOnly val="1"/>
    <c:dispBlanksAs val="zero"/>
    <c:showDLblsOverMax val="0"/>
  </c:chart>
  <c:txPr>
    <a:bodyPr/>
    <a:lstStyle/>
    <a:p>
      <a:pPr>
        <a:defRPr sz="1800">
          <a:latin typeface="Arial Narrow" pitchFamily="34" charset="0"/>
          <a:cs typeface="Times New Roman" pitchFamily="18" charset="0"/>
        </a:defRPr>
      </a:pPr>
      <a:endParaRPr lang="ru-RU"/>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manualLayout>
          <c:layoutTarget val="inner"/>
          <c:xMode val="edge"/>
          <c:yMode val="edge"/>
          <c:x val="1.3227696922564158E-2"/>
          <c:y val="5.6438173536273763E-2"/>
          <c:w val="0.9676656297448436"/>
          <c:h val="0.72676869236752006"/>
        </c:manualLayout>
      </c:layout>
      <c:lineChart>
        <c:grouping val="stacked"/>
        <c:varyColors val="0"/>
        <c:ser>
          <c:idx val="0"/>
          <c:order val="0"/>
          <c:tx>
            <c:strRef>
              <c:f>Лист1!$B$1</c:f>
              <c:strCache>
                <c:ptCount val="1"/>
                <c:pt idx="0">
                  <c:v>Ряд 1</c:v>
                </c:pt>
              </c:strCache>
            </c:strRef>
          </c:tx>
          <c:dLbls>
            <c:dLbl>
              <c:idx val="0"/>
              <c:layout>
                <c:manualLayout>
                  <c:x val="-3.2334370255156855E-2"/>
                  <c:y val="-0.18552383068548123"/>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3.8213346665185416E-2"/>
                  <c:y val="-0.15738843832167046"/>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5273858460171677E-2"/>
                  <c:y val="-0.1909824834277700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4.1152834870199551E-2"/>
                  <c:y val="-0.15318964559493553"/>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3.9683090767692476E-2"/>
                  <c:y val="-0.17510943228530376"/>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6743602562678702E-2"/>
                  <c:y val="-0.20047328074658374"/>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3.3804114357663992E-2"/>
                  <c:y val="-0.19400585120171832"/>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3.2286227456208696E-2"/>
                  <c:y val="-0.2051312817094415"/>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2.9394882050142467E-2"/>
                  <c:y val="-0.18812724512091294"/>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1.7636929230085623E-2"/>
                  <c:y val="-0.21744695033885286"/>
                </c:manualLayout>
              </c:layout>
              <c:tx>
                <c:rich>
                  <a:bodyPr/>
                  <a:lstStyle/>
                  <a:p>
                    <a:r>
                      <a:rPr lang="ru-RU" dirty="0" smtClean="0"/>
                      <a:t> </a:t>
                    </a:r>
                    <a:r>
                      <a:rPr lang="en-US" dirty="0" smtClean="0"/>
                      <a:t> 10,10</a:t>
                    </a:r>
                    <a:endParaRPr lang="ru-RU" dirty="0" smtClean="0"/>
                  </a:p>
                  <a:p>
                    <a:r>
                      <a:rPr lang="ru-RU" dirty="0" smtClean="0"/>
                      <a:t> </a:t>
                    </a:r>
                    <a:r>
                      <a:rPr lang="ru-RU" sz="1000" dirty="0" smtClean="0"/>
                      <a:t>(прогноз)</a:t>
                    </a:r>
                    <a:r>
                      <a:rPr lang="en-US" sz="1000" dirty="0" smtClean="0"/>
                      <a:t>   </a:t>
                    </a:r>
                    <a:endParaRPr lang="en-US" sz="1000" dirty="0"/>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1400">
                    <a:solidFill>
                      <a:schemeClr val="tx2"/>
                    </a:solidFill>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Лист1!$A$2:$A$6</c:f>
              <c:numCache>
                <c:formatCode>General</c:formatCode>
                <c:ptCount val="5"/>
                <c:pt idx="0">
                  <c:v>2012</c:v>
                </c:pt>
                <c:pt idx="1">
                  <c:v>2013</c:v>
                </c:pt>
                <c:pt idx="2">
                  <c:v>2014</c:v>
                </c:pt>
                <c:pt idx="3">
                  <c:v>2015</c:v>
                </c:pt>
                <c:pt idx="4">
                  <c:v>2016</c:v>
                </c:pt>
              </c:numCache>
            </c:numRef>
          </c:cat>
          <c:val>
            <c:numRef>
              <c:f>Лист1!$B$2:$B$6</c:f>
              <c:numCache>
                <c:formatCode>_(* #,##0.00_);_(* \(#,##0.00\);_(* "-"??_);_(@_)</c:formatCode>
                <c:ptCount val="5"/>
                <c:pt idx="0">
                  <c:v>1180.05</c:v>
                </c:pt>
                <c:pt idx="1">
                  <c:v>1438.58</c:v>
                </c:pt>
                <c:pt idx="2">
                  <c:v>1592.06</c:v>
                </c:pt>
                <c:pt idx="3">
                  <c:v>1629.07</c:v>
                </c:pt>
                <c:pt idx="4">
                  <c:v>1742.8899999999999</c:v>
                </c:pt>
              </c:numCache>
            </c:numRef>
          </c:val>
          <c:smooth val="0"/>
        </c:ser>
        <c:dLbls>
          <c:showLegendKey val="0"/>
          <c:showVal val="1"/>
          <c:showCatName val="0"/>
          <c:showSerName val="0"/>
          <c:showPercent val="0"/>
          <c:showBubbleSize val="0"/>
        </c:dLbls>
        <c:marker val="1"/>
        <c:smooth val="0"/>
        <c:axId val="284356312"/>
        <c:axId val="284354744"/>
      </c:lineChart>
      <c:catAx>
        <c:axId val="284356312"/>
        <c:scaling>
          <c:orientation val="minMax"/>
        </c:scaling>
        <c:delete val="0"/>
        <c:axPos val="b"/>
        <c:numFmt formatCode="General" sourceLinked="1"/>
        <c:majorTickMark val="none"/>
        <c:minorTickMark val="none"/>
        <c:tickLblPos val="nextTo"/>
        <c:txPr>
          <a:bodyPr/>
          <a:lstStyle/>
          <a:p>
            <a:pPr>
              <a:defRPr sz="1200" b="1">
                <a:solidFill>
                  <a:schemeClr val="tx2"/>
                </a:solidFill>
                <a:latin typeface="Arial Narrow" pitchFamily="34" charset="0"/>
              </a:defRPr>
            </a:pPr>
            <a:endParaRPr lang="ru-RU"/>
          </a:p>
        </c:txPr>
        <c:crossAx val="284354744"/>
        <c:crosses val="autoZero"/>
        <c:auto val="1"/>
        <c:lblAlgn val="ctr"/>
        <c:lblOffset val="100"/>
        <c:noMultiLvlLbl val="0"/>
      </c:catAx>
      <c:valAx>
        <c:axId val="284354744"/>
        <c:scaling>
          <c:orientation val="minMax"/>
        </c:scaling>
        <c:delete val="1"/>
        <c:axPos val="l"/>
        <c:numFmt formatCode="_(* #,##0.00_);_(* \(#,##0.00\);_(* &quot;-&quot;??_);_(@_)" sourceLinked="1"/>
        <c:majorTickMark val="none"/>
        <c:minorTickMark val="none"/>
        <c:tickLblPos val="none"/>
        <c:crossAx val="284356312"/>
        <c:crosses val="autoZero"/>
        <c:crossBetween val="between"/>
      </c:valAx>
    </c:plotArea>
    <c:plotVisOnly val="1"/>
    <c:dispBlanksAs val="zero"/>
    <c:showDLblsOverMax val="0"/>
  </c:chart>
  <c:txPr>
    <a:bodyPr/>
    <a:lstStyle/>
    <a:p>
      <a:pPr>
        <a:defRPr sz="1800">
          <a:latin typeface="Arial Narrow" pitchFamily="34" charset="0"/>
          <a:cs typeface="Times New Roman" pitchFamily="18" charset="0"/>
        </a:defRPr>
      </a:pPr>
      <a:endParaRPr lang="ru-RU"/>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rAngAx val="0"/>
    </c:view3D>
    <c:floor>
      <c:thickness val="0"/>
    </c:floor>
    <c:sideWall>
      <c:thickness val="0"/>
    </c:sideWall>
    <c:backWall>
      <c:thickness val="0"/>
    </c:backWall>
    <c:plotArea>
      <c:layout>
        <c:manualLayout>
          <c:layoutTarget val="inner"/>
          <c:xMode val="edge"/>
          <c:yMode val="edge"/>
          <c:x val="7.6174929524687351E-2"/>
          <c:y val="0.1021393052471785"/>
          <c:w val="0.81482985784338346"/>
          <c:h val="0.79572138950564297"/>
        </c:manualLayout>
      </c:layout>
      <c:pie3DChart>
        <c:varyColors val="1"/>
        <c:ser>
          <c:idx val="0"/>
          <c:order val="0"/>
          <c:tx>
            <c:strRef>
              <c:f>Лист1!$B$1</c:f>
              <c:strCache>
                <c:ptCount val="1"/>
                <c:pt idx="0">
                  <c:v>Продажи</c:v>
                </c:pt>
              </c:strCache>
            </c:strRef>
          </c:tx>
          <c:explosion val="25"/>
          <c:dPt>
            <c:idx val="0"/>
            <c:bubble3D val="0"/>
            <c:spPr>
              <a:solidFill>
                <a:srgbClr val="C7A1E3"/>
              </a:solidFill>
            </c:spPr>
          </c:dPt>
          <c:dPt>
            <c:idx val="1"/>
            <c:bubble3D val="0"/>
            <c:spPr>
              <a:solidFill>
                <a:srgbClr val="92D050"/>
              </a:solidFill>
            </c:spPr>
          </c:dPt>
          <c:dPt>
            <c:idx val="2"/>
            <c:bubble3D val="0"/>
            <c:spPr>
              <a:solidFill>
                <a:schemeClr val="accent5">
                  <a:lumMod val="20000"/>
                  <a:lumOff val="80000"/>
                </a:schemeClr>
              </a:solidFill>
            </c:spPr>
          </c:dPt>
          <c:dPt>
            <c:idx val="7"/>
            <c:bubble3D val="0"/>
            <c:spPr>
              <a:solidFill>
                <a:srgbClr val="CC3300"/>
              </a:solidFill>
            </c:spPr>
          </c:dPt>
          <c:dPt>
            <c:idx val="8"/>
            <c:bubble3D val="0"/>
            <c:spPr>
              <a:solidFill>
                <a:srgbClr val="00FFFF"/>
              </a:solidFill>
            </c:spPr>
          </c:dPt>
          <c:dPt>
            <c:idx val="9"/>
            <c:bubble3D val="0"/>
            <c:spPr>
              <a:solidFill>
                <a:srgbClr val="0BB16E"/>
              </a:solidFill>
            </c:spPr>
          </c:dPt>
          <c:dLbls>
            <c:dLbl>
              <c:idx val="0"/>
              <c:layout>
                <c:manualLayout>
                  <c:x val="-0.24382606111377914"/>
                  <c:y val="2.3624149647799901E-2"/>
                </c:manualLayout>
              </c:layout>
              <c:tx>
                <c:rich>
                  <a:bodyPr/>
                  <a:lstStyle/>
                  <a:p>
                    <a:pPr algn="ctr" rtl="0">
                      <a:defRPr lang="ru-RU" sz="1600" b="1" i="0" u="none" strike="noStrike" kern="1200" baseline="0" dirty="0" smtClean="0">
                        <a:solidFill>
                          <a:schemeClr val="tx1"/>
                        </a:solidFill>
                        <a:latin typeface="Arial Narrow" pitchFamily="34" charset="0"/>
                        <a:ea typeface="+mn-ea"/>
                        <a:cs typeface="+mn-cs"/>
                      </a:defRPr>
                    </a:pPr>
                    <a:r>
                      <a:rPr lang="ru-RU" sz="1600" b="1" i="0" u="none" strike="noStrike" kern="1200" baseline="0" dirty="0" smtClean="0">
                        <a:solidFill>
                          <a:schemeClr val="tx1"/>
                        </a:solidFill>
                        <a:latin typeface="Arial Narrow" pitchFamily="34" charset="0"/>
                        <a:ea typeface="+mn-ea"/>
                        <a:cs typeface="+mn-cs"/>
                      </a:rPr>
                      <a:t>49,63%</a:t>
                    </a:r>
                  </a:p>
                </c:rich>
              </c:tx>
              <c:spPr/>
              <c:showLegendKey val="0"/>
              <c:showVal val="1"/>
              <c:showCatName val="0"/>
              <c:showSerName val="0"/>
              <c:showPercent val="0"/>
              <c:showBubbleSize val="0"/>
              <c:extLst>
                <c:ext xmlns:c15="http://schemas.microsoft.com/office/drawing/2012/chart" uri="{CE6537A1-D6FC-4f65-9D91-7224C49458BB}"/>
              </c:extLst>
            </c:dLbl>
            <c:dLbl>
              <c:idx val="1"/>
              <c:layout>
                <c:manualLayout>
                  <c:x val="-4.1240494716235906E-2"/>
                  <c:y val="-0.43741308496073733"/>
                </c:manualLayout>
              </c:layout>
              <c:tx>
                <c:rich>
                  <a:bodyPr/>
                  <a:lstStyle/>
                  <a:p>
                    <a:pPr algn="ctr" rtl="0">
                      <a:defRPr lang="ru-RU" sz="1600" b="1" i="0" u="none" strike="noStrike" kern="1200" baseline="0" dirty="0" smtClean="0">
                        <a:solidFill>
                          <a:schemeClr val="tx1"/>
                        </a:solidFill>
                        <a:latin typeface="Arial Narrow" pitchFamily="34" charset="0"/>
                        <a:ea typeface="+mn-ea"/>
                        <a:cs typeface="+mn-cs"/>
                      </a:defRPr>
                    </a:pPr>
                    <a:r>
                      <a:rPr lang="ru-RU" sz="1600" b="1" i="0" u="none" strike="noStrike" kern="1200" baseline="0" dirty="0" smtClean="0">
                        <a:solidFill>
                          <a:schemeClr val="tx1"/>
                        </a:solidFill>
                        <a:latin typeface="Arial Narrow" pitchFamily="34" charset="0"/>
                        <a:ea typeface="+mn-ea"/>
                        <a:cs typeface="+mn-cs"/>
                      </a:rPr>
                      <a:t>6,49%</a:t>
                    </a:r>
                  </a:p>
                </c:rich>
              </c:tx>
              <c:spPr/>
              <c:showLegendKey val="0"/>
              <c:showVal val="1"/>
              <c:showCatName val="0"/>
              <c:showSerName val="0"/>
              <c:showPercent val="0"/>
              <c:showBubbleSize val="0"/>
              <c:extLst>
                <c:ext xmlns:c15="http://schemas.microsoft.com/office/drawing/2012/chart" uri="{CE6537A1-D6FC-4f65-9D91-7224C49458BB}"/>
              </c:extLst>
            </c:dLbl>
            <c:dLbl>
              <c:idx val="7"/>
              <c:layout>
                <c:manualLayout>
                  <c:x val="0.25969092079845468"/>
                  <c:y val="7.7334203488660783E-2"/>
                </c:manualLayout>
              </c:layout>
              <c:tx>
                <c:rich>
                  <a:bodyPr/>
                  <a:lstStyle/>
                  <a:p>
                    <a:pPr algn="ctr" rtl="0">
                      <a:defRPr lang="ru-RU" sz="1600" b="1" i="0" u="none" strike="noStrike" kern="1200" baseline="0" dirty="0" smtClean="0">
                        <a:solidFill>
                          <a:schemeClr val="tx1"/>
                        </a:solidFill>
                        <a:latin typeface="Arial Narrow" pitchFamily="34" charset="0"/>
                        <a:ea typeface="+mn-ea"/>
                        <a:cs typeface="+mn-cs"/>
                      </a:defRPr>
                    </a:pPr>
                    <a:r>
                      <a:rPr lang="ru-RU" sz="1600" b="1" i="0" u="none" strike="noStrike" kern="1200" baseline="0" dirty="0" smtClean="0">
                        <a:solidFill>
                          <a:schemeClr val="tx1"/>
                        </a:solidFill>
                        <a:latin typeface="Arial Narrow" pitchFamily="34" charset="0"/>
                        <a:ea typeface="+mn-ea"/>
                        <a:cs typeface="+mn-cs"/>
                      </a:rPr>
                      <a:t>21,81%</a:t>
                    </a:r>
                  </a:p>
                </c:rich>
              </c:tx>
              <c:spPr/>
              <c:showLegendKey val="0"/>
              <c:showVal val="1"/>
              <c:showCatName val="0"/>
              <c:showSerName val="0"/>
              <c:showPercent val="0"/>
              <c:showBubbleSize val="0"/>
              <c:extLst>
                <c:ext xmlns:c15="http://schemas.microsoft.com/office/drawing/2012/chart" uri="{CE6537A1-D6FC-4f65-9D91-7224C49458BB}"/>
              </c:extLst>
            </c:dLbl>
            <c:dLbl>
              <c:idx val="8"/>
              <c:layout>
                <c:manualLayout>
                  <c:x val="0.27556740971730198"/>
                  <c:y val="-9.2051272956849658E-2"/>
                </c:manualLayout>
              </c:layout>
              <c:tx>
                <c:rich>
                  <a:bodyPr/>
                  <a:lstStyle/>
                  <a:p>
                    <a:pPr algn="ctr" rtl="0">
                      <a:defRPr lang="ru-RU" sz="1600" b="1" i="0" u="none" strike="noStrike" kern="1200" baseline="0" dirty="0" smtClean="0">
                        <a:solidFill>
                          <a:schemeClr val="tx1"/>
                        </a:solidFill>
                        <a:latin typeface="Arial Narrow" pitchFamily="34" charset="0"/>
                        <a:ea typeface="+mn-ea"/>
                        <a:cs typeface="+mn-cs"/>
                      </a:defRPr>
                    </a:pPr>
                    <a:r>
                      <a:rPr lang="ru-RU" sz="1600" b="1" i="0" u="none" strike="noStrike" kern="1200" baseline="0" dirty="0" smtClean="0">
                        <a:solidFill>
                          <a:schemeClr val="tx1"/>
                        </a:solidFill>
                        <a:latin typeface="Arial Narrow" pitchFamily="34" charset="0"/>
                        <a:ea typeface="+mn-ea"/>
                        <a:cs typeface="+mn-cs"/>
                      </a:rPr>
                      <a:t>20,07%</a:t>
                    </a:r>
                  </a:p>
                </c:rich>
              </c:tx>
              <c:spPr/>
              <c:showLegendKey val="0"/>
              <c:showVal val="1"/>
              <c:showCatName val="0"/>
              <c:showSerName val="0"/>
              <c:showPercent val="0"/>
              <c:showBubbleSize val="0"/>
              <c:extLst>
                <c:ext xmlns:c15="http://schemas.microsoft.com/office/drawing/2012/chart" uri="{CE6537A1-D6FC-4f65-9D91-7224C49458BB}"/>
              </c:extLst>
            </c:dLbl>
            <c:spPr>
              <a:noFill/>
              <a:ln>
                <a:noFill/>
              </a:ln>
              <a:effectLst/>
            </c:spPr>
            <c:showLegendKey val="0"/>
            <c:showVal val="0"/>
            <c:showCatName val="0"/>
            <c:showSerName val="0"/>
            <c:showPercent val="0"/>
            <c:showBubbleSize val="0"/>
            <c:extLst>
              <c:ext xmlns:c15="http://schemas.microsoft.com/office/drawing/2012/chart" uri="{CE6537A1-D6FC-4f65-9D91-7224C49458BB}"/>
            </c:extLst>
          </c:dLbls>
          <c:cat>
            <c:strRef>
              <c:f>Лист1!$A$2:$A$11</c:f>
              <c:strCache>
                <c:ptCount val="10"/>
                <c:pt idx="0">
                  <c:v>Приобретение работникам СИЗ, а также смывающих и (или) обезвреживающих средств</c:v>
                </c:pt>
                <c:pt idx="1">
                  <c:v>Санаторно-курортное лечение работников</c:v>
                </c:pt>
                <c:pt idx="2">
                  <c:v>Обеспечение работников лечебно-профилактическим питанием</c:v>
                </c:pt>
                <c:pt idx="3">
                  <c:v>Приобретение аптечек</c:v>
                </c:pt>
                <c:pt idx="4">
                  <c:v>Приобретение страхователями приборов контроля за режимом труда и отдыха водителей (тахографов)</c:v>
                </c:pt>
                <c:pt idx="5">
                  <c:v>Обучение по охране труда</c:v>
                </c:pt>
                <c:pt idx="6">
                  <c:v>Приобретение страхователями приборов для определения наличия и уровня содержания алкоголя (алкотестеры)</c:v>
                </c:pt>
                <c:pt idx="7">
                  <c:v>Реализация мероприятий по приведению уровней воздействия вредных и (или) опасных производственных факторов на рабочих местах в соответствие с государственными нормативными требованиями охраны труда</c:v>
                </c:pt>
                <c:pt idx="8">
                  <c:v>Проведение СОУТ</c:v>
                </c:pt>
                <c:pt idx="9">
                  <c:v>Проведение обязательных периодических медицинских осмотров (обследований) работников</c:v>
                </c:pt>
              </c:strCache>
            </c:strRef>
          </c:cat>
          <c:val>
            <c:numRef>
              <c:f>Лист1!$B$2:$B$11</c:f>
              <c:numCache>
                <c:formatCode>General</c:formatCode>
                <c:ptCount val="10"/>
                <c:pt idx="0">
                  <c:v>865074.87</c:v>
                </c:pt>
                <c:pt idx="1">
                  <c:v>380101.7</c:v>
                </c:pt>
                <c:pt idx="2">
                  <c:v>7431.21</c:v>
                </c:pt>
                <c:pt idx="3">
                  <c:v>2813.52</c:v>
                </c:pt>
                <c:pt idx="4">
                  <c:v>4702.7300000000005</c:v>
                </c:pt>
                <c:pt idx="5">
                  <c:v>17860.129999999943</c:v>
                </c:pt>
                <c:pt idx="6">
                  <c:v>1110.3499999999999</c:v>
                </c:pt>
                <c:pt idx="7">
                  <c:v>1011.8499999999985</c:v>
                </c:pt>
                <c:pt idx="8">
                  <c:v>113041.66</c:v>
                </c:pt>
                <c:pt idx="9">
                  <c:v>349740.19</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ru-RU"/>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view3D>
      <c:rotX val="30"/>
      <c:rotY val="0"/>
      <c:rAngAx val="0"/>
    </c:view3D>
    <c:floor>
      <c:thickness val="0"/>
    </c:floor>
    <c:sideWall>
      <c:thickness val="0"/>
    </c:sideWall>
    <c:backWall>
      <c:thickness val="0"/>
    </c:backWall>
    <c:plotArea>
      <c:layout>
        <c:manualLayout>
          <c:layoutTarget val="inner"/>
          <c:xMode val="edge"/>
          <c:yMode val="edge"/>
          <c:x val="9.0287869409377025E-2"/>
          <c:y val="0.11450632978102172"/>
          <c:w val="0.84282462681195924"/>
          <c:h val="0.82525481499206643"/>
        </c:manualLayout>
      </c:layout>
      <c:pie3DChart>
        <c:varyColors val="1"/>
        <c:ser>
          <c:idx val="0"/>
          <c:order val="0"/>
          <c:tx>
            <c:strRef>
              <c:f>Лист1!$B$1</c:f>
              <c:strCache>
                <c:ptCount val="1"/>
                <c:pt idx="0">
                  <c:v>Виды обращений о проведении ГЭУТ</c:v>
                </c:pt>
              </c:strCache>
            </c:strRef>
          </c:tx>
          <c:explosion val="25"/>
          <c:dLbls>
            <c:dLbl>
              <c:idx val="0"/>
              <c:layout>
                <c:manualLayout>
                  <c:x val="3.411340310066361E-2"/>
                  <c:y val="3.9640716558559094E-2"/>
                </c:manualLayout>
              </c:layout>
              <c:tx>
                <c:rich>
                  <a:bodyPr/>
                  <a:lstStyle/>
                  <a:p>
                    <a:r>
                      <a:rPr lang="ru-RU" b="1" dirty="0"/>
                      <a:t>р</a:t>
                    </a:r>
                    <a:r>
                      <a:rPr lang="ru-RU" dirty="0"/>
                      <a:t>аботодатели и их объединения
</a:t>
                    </a:r>
                    <a:r>
                      <a:rPr lang="ru-RU" dirty="0" smtClean="0"/>
                      <a:t>34 % (86)</a:t>
                    </a:r>
                    <a:endParaRPr lang="ru-RU" dirty="0"/>
                  </a:p>
                </c:rich>
              </c:tx>
              <c:showLegendKey val="0"/>
              <c:showVal val="0"/>
              <c:showCatName val="1"/>
              <c:showSerName val="0"/>
              <c:showPercent val="1"/>
              <c:showBubbleSize val="0"/>
              <c:extLst>
                <c:ext xmlns:c15="http://schemas.microsoft.com/office/drawing/2012/chart" uri="{CE6537A1-D6FC-4f65-9D91-7224C49458BB}"/>
              </c:extLst>
            </c:dLbl>
            <c:dLbl>
              <c:idx val="1"/>
              <c:layout>
                <c:manualLayout>
                  <c:x val="1.6851027076825641E-2"/>
                  <c:y val="0.12290229860499831"/>
                </c:manualLayout>
              </c:layout>
              <c:tx>
                <c:rich>
                  <a:bodyPr/>
                  <a:lstStyle/>
                  <a:p>
                    <a:r>
                      <a:rPr lang="ru-RU" b="1" dirty="0"/>
                      <a:t>р</a:t>
                    </a:r>
                    <a:r>
                      <a:rPr lang="ru-RU" dirty="0"/>
                      <a:t>аботники
</a:t>
                    </a:r>
                    <a:r>
                      <a:rPr lang="ru-RU" dirty="0" smtClean="0"/>
                      <a:t>10</a:t>
                    </a:r>
                    <a:r>
                      <a:rPr lang="ru-RU" baseline="0" dirty="0" smtClean="0"/>
                      <a:t> </a:t>
                    </a:r>
                    <a:r>
                      <a:rPr lang="ru-RU" dirty="0" smtClean="0"/>
                      <a:t>% (26)</a:t>
                    </a:r>
                    <a:endParaRPr lang="ru-RU" dirty="0"/>
                  </a:p>
                </c:rich>
              </c:tx>
              <c:showLegendKey val="0"/>
              <c:showVal val="0"/>
              <c:showCatName val="1"/>
              <c:showSerName val="0"/>
              <c:showPercent val="1"/>
              <c:showBubbleSize val="0"/>
              <c:extLst>
                <c:ext xmlns:c15="http://schemas.microsoft.com/office/drawing/2012/chart" uri="{CE6537A1-D6FC-4f65-9D91-7224C49458BB}"/>
              </c:extLst>
            </c:dLbl>
            <c:dLbl>
              <c:idx val="2"/>
              <c:layout>
                <c:manualLayout>
                  <c:x val="-0.10782800961579986"/>
                  <c:y val="2.338735866954959E-2"/>
                </c:manualLayout>
              </c:layout>
              <c:tx>
                <c:rich>
                  <a:bodyPr/>
                  <a:lstStyle/>
                  <a:p>
                    <a:r>
                      <a:rPr lang="ru-RU" b="1" dirty="0"/>
                      <a:t>п</a:t>
                    </a:r>
                    <a:r>
                      <a:rPr lang="ru-RU" dirty="0"/>
                      <a:t>рофсоюзы, их объединения
1</a:t>
                    </a:r>
                    <a:r>
                      <a:rPr lang="ru-RU" dirty="0" smtClean="0"/>
                      <a:t>% (3)</a:t>
                    </a:r>
                    <a:endParaRPr lang="ru-RU" dirty="0"/>
                  </a:p>
                </c:rich>
              </c:tx>
              <c:showLegendKey val="0"/>
              <c:showVal val="0"/>
              <c:showCatName val="1"/>
              <c:showSerName val="0"/>
              <c:showPercent val="1"/>
              <c:showBubbleSize val="0"/>
              <c:extLst>
                <c:ext xmlns:c15="http://schemas.microsoft.com/office/drawing/2012/chart" uri="{CE6537A1-D6FC-4f65-9D91-7224C49458BB}"/>
              </c:extLst>
            </c:dLbl>
            <c:dLbl>
              <c:idx val="3"/>
              <c:layout>
                <c:manualLayout>
                  <c:x val="-5.5924570671810447E-2"/>
                  <c:y val="-3.7241054412757692E-2"/>
                </c:manualLayout>
              </c:layout>
              <c:tx>
                <c:rich>
                  <a:bodyPr/>
                  <a:lstStyle/>
                  <a:p>
                    <a:r>
                      <a:rPr lang="ru-RU" b="1" dirty="0"/>
                      <a:t>п</a:t>
                    </a:r>
                    <a:r>
                      <a:rPr lang="ru-RU" dirty="0"/>
                      <a:t>редставления территориальных органов </a:t>
                    </a:r>
                    <a:r>
                      <a:rPr lang="ru-RU" dirty="0" err="1"/>
                      <a:t>Роструда</a:t>
                    </a:r>
                    <a:r>
                      <a:rPr lang="ru-RU" dirty="0"/>
                      <a:t>
</a:t>
                    </a:r>
                    <a:r>
                      <a:rPr lang="ru-RU" baseline="0" dirty="0" smtClean="0"/>
                      <a:t> 40 </a:t>
                    </a:r>
                    <a:r>
                      <a:rPr lang="ru-RU" dirty="0" smtClean="0"/>
                      <a:t>% (103)</a:t>
                    </a:r>
                    <a:endParaRPr lang="ru-RU" dirty="0"/>
                  </a:p>
                </c:rich>
              </c:tx>
              <c:showLegendKey val="0"/>
              <c:showVal val="0"/>
              <c:showCatName val="1"/>
              <c:showSerName val="0"/>
              <c:showPercent val="1"/>
              <c:showBubbleSize val="0"/>
              <c:extLst>
                <c:ext xmlns:c15="http://schemas.microsoft.com/office/drawing/2012/chart" uri="{CE6537A1-D6FC-4f65-9D91-7224C49458BB}"/>
              </c:extLst>
            </c:dLbl>
            <c:dLbl>
              <c:idx val="4"/>
              <c:layout>
                <c:manualLayout>
                  <c:x val="-9.7790957117563568E-3"/>
                  <c:y val="-2.6613317893453659E-2"/>
                </c:manualLayout>
              </c:layout>
              <c:tx>
                <c:rich>
                  <a:bodyPr/>
                  <a:lstStyle/>
                  <a:p>
                    <a:r>
                      <a:rPr lang="ru-RU" b="1" dirty="0"/>
                      <a:t>о</a:t>
                    </a:r>
                    <a:r>
                      <a:rPr lang="ru-RU" dirty="0"/>
                      <a:t>бращения органов исполнительной власти
</a:t>
                    </a:r>
                    <a:r>
                      <a:rPr lang="ru-RU" dirty="0" smtClean="0"/>
                      <a:t>3 % (8)</a:t>
                    </a:r>
                    <a:endParaRPr lang="ru-RU" dirty="0"/>
                  </a:p>
                </c:rich>
              </c:tx>
              <c:showLegendKey val="0"/>
              <c:showVal val="0"/>
              <c:showCatName val="1"/>
              <c:showSerName val="0"/>
              <c:showPercent val="1"/>
              <c:showBubbleSize val="0"/>
              <c:extLst>
                <c:ext xmlns:c15="http://schemas.microsoft.com/office/drawing/2012/chart" uri="{CE6537A1-D6FC-4f65-9D91-7224C49458BB}"/>
              </c:extLst>
            </c:dLbl>
            <c:dLbl>
              <c:idx val="5"/>
              <c:layout>
                <c:manualLayout>
                  <c:x val="6.2759619398580782E-2"/>
                  <c:y val="-3.7153279265266896E-2"/>
                </c:manualLayout>
              </c:layout>
              <c:tx>
                <c:rich>
                  <a:bodyPr/>
                  <a:lstStyle/>
                  <a:p>
                    <a:r>
                      <a:rPr lang="ru-RU" b="1" dirty="0"/>
                      <a:t>о</a:t>
                    </a:r>
                    <a:r>
                      <a:rPr lang="ru-RU" dirty="0"/>
                      <a:t>пределения судебных </a:t>
                    </a:r>
                    <a:r>
                      <a:rPr lang="ru-RU" dirty="0" smtClean="0"/>
                      <a:t>органов и прокуратуры</a:t>
                    </a:r>
                    <a:r>
                      <a:rPr lang="ru-RU" dirty="0"/>
                      <a:t>
</a:t>
                    </a:r>
                    <a:r>
                      <a:rPr lang="ru-RU" baseline="0" dirty="0" smtClean="0"/>
                      <a:t> 12 </a:t>
                    </a:r>
                    <a:r>
                      <a:rPr lang="ru-RU" dirty="0" smtClean="0"/>
                      <a:t>% (31)</a:t>
                    </a:r>
                    <a:endParaRPr lang="ru-RU" dirty="0"/>
                  </a:p>
                </c:rich>
              </c:tx>
              <c:showLegendKey val="0"/>
              <c:showVal val="0"/>
              <c:showCatName val="1"/>
              <c:showSerName val="0"/>
              <c:showPercent val="1"/>
              <c:showBubbleSize val="0"/>
              <c:extLst>
                <c:ext xmlns:c15="http://schemas.microsoft.com/office/drawing/2012/chart" uri="{CE6537A1-D6FC-4f65-9D91-7224C49458BB}"/>
              </c:extLst>
            </c:dLbl>
            <c:dLbl>
              <c:idx val="6"/>
              <c:layout>
                <c:manualLayout>
                  <c:x val="0.12924988124199369"/>
                  <c:y val="4.5365192357804993E-2"/>
                </c:manualLayout>
              </c:layout>
              <c:tx>
                <c:rich>
                  <a:bodyPr/>
                  <a:lstStyle/>
                  <a:p>
                    <a:r>
                      <a:rPr lang="ru-RU" b="1" dirty="0"/>
                      <a:t>о</a:t>
                    </a:r>
                    <a:r>
                      <a:rPr lang="ru-RU" dirty="0"/>
                      <a:t>рганизации, проводившие СОУТ
0</a:t>
                    </a:r>
                    <a:r>
                      <a:rPr lang="ru-RU" dirty="0" smtClean="0"/>
                      <a:t>% (2)</a:t>
                    </a:r>
                    <a:endParaRPr lang="ru-RU" dirty="0"/>
                  </a:p>
                </c:rich>
              </c:tx>
              <c:showLegendKey val="0"/>
              <c:showVal val="0"/>
              <c:showCatName val="1"/>
              <c:showSerName val="0"/>
              <c:showPercent val="1"/>
              <c:showBubbleSize val="0"/>
              <c:extLst>
                <c:ext xmlns:c15="http://schemas.microsoft.com/office/drawing/2012/chart" uri="{CE6537A1-D6FC-4f65-9D91-7224C49458BB}"/>
              </c:extLst>
            </c:dLbl>
            <c:spPr>
              <a:noFill/>
              <a:ln>
                <a:noFill/>
              </a:ln>
              <a:effectLst/>
            </c:spPr>
            <c:txPr>
              <a:bodyPr/>
              <a:lstStyle/>
              <a:p>
                <a:pPr>
                  <a:defRPr sz="1100" b="1">
                    <a:latin typeface="Arial Narrow" pitchFamily="34" charset="0"/>
                  </a:defRPr>
                </a:pPr>
                <a:endParaRPr lang="ru-RU"/>
              </a:p>
            </c:txPr>
            <c:showLegendKey val="0"/>
            <c:showVal val="0"/>
            <c:showCatName val="1"/>
            <c:showSerName val="0"/>
            <c:showPercent val="1"/>
            <c:showBubbleSize val="0"/>
            <c:showLeaderLines val="1"/>
            <c:extLst>
              <c:ext xmlns:c15="http://schemas.microsoft.com/office/drawing/2012/chart" uri="{CE6537A1-D6FC-4f65-9D91-7224C49458BB}"/>
            </c:extLst>
          </c:dLbls>
          <c:cat>
            <c:strRef>
              <c:f>Лист1!$A$2:$A$7</c:f>
              <c:strCache>
                <c:ptCount val="6"/>
                <c:pt idx="0">
                  <c:v>работодатели и их объединения</c:v>
                </c:pt>
                <c:pt idx="1">
                  <c:v>работники</c:v>
                </c:pt>
                <c:pt idx="2">
                  <c:v>профсоюзы, их объединения</c:v>
                </c:pt>
                <c:pt idx="3">
                  <c:v>представления территориальных органов Роструда</c:v>
                </c:pt>
                <c:pt idx="4">
                  <c:v>обращения органов исполнительной власти</c:v>
                </c:pt>
                <c:pt idx="5">
                  <c:v>определения судебных органов и обращения прокуратуры</c:v>
                </c:pt>
              </c:strCache>
            </c:strRef>
          </c:cat>
          <c:val>
            <c:numRef>
              <c:f>Лист1!$B$2:$B$7</c:f>
              <c:numCache>
                <c:formatCode>General</c:formatCode>
                <c:ptCount val="6"/>
                <c:pt idx="0">
                  <c:v>86</c:v>
                </c:pt>
                <c:pt idx="1">
                  <c:v>26</c:v>
                </c:pt>
                <c:pt idx="2">
                  <c:v>3</c:v>
                </c:pt>
                <c:pt idx="3">
                  <c:v>82</c:v>
                </c:pt>
                <c:pt idx="4">
                  <c:v>8</c:v>
                </c:pt>
                <c:pt idx="5">
                  <c:v>31</c:v>
                </c:pt>
              </c:numCache>
            </c:numRef>
          </c:val>
        </c:ser>
        <c:dLbls>
          <c:showLegendKey val="0"/>
          <c:showVal val="0"/>
          <c:showCatName val="1"/>
          <c:showSerName val="0"/>
          <c:showPercent val="1"/>
          <c:showBubbleSize val="0"/>
          <c:showLeaderLines val="1"/>
        </c:dLbls>
      </c:pie3DChart>
      <c:spPr>
        <a:noFill/>
        <a:ln w="25400">
          <a:noFill/>
        </a:ln>
      </c:spPr>
    </c:plotArea>
    <c:plotVisOnly val="1"/>
    <c:dispBlanksAs val="zero"/>
    <c:showDLblsOverMax val="0"/>
  </c:chart>
  <c:txPr>
    <a:bodyPr/>
    <a:lstStyle/>
    <a:p>
      <a:pPr>
        <a:defRPr sz="1799"/>
      </a:pPr>
      <a:endParaRPr lang="ru-RU"/>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30"/>
      <c:rotY val="0"/>
      <c:rAngAx val="0"/>
    </c:view3D>
    <c:floor>
      <c:thickness val="0"/>
    </c:floor>
    <c:sideWall>
      <c:thickness val="0"/>
    </c:sideWall>
    <c:backWall>
      <c:thickness val="0"/>
    </c:backWall>
    <c:plotArea>
      <c:layout>
        <c:manualLayout>
          <c:layoutTarget val="inner"/>
          <c:xMode val="edge"/>
          <c:yMode val="edge"/>
          <c:x val="0"/>
          <c:y val="2.2762769360662126E-3"/>
          <c:w val="0.59710201576518607"/>
          <c:h val="0.91156436547700048"/>
        </c:manualLayout>
      </c:layout>
      <c:pie3DChart>
        <c:varyColors val="1"/>
        <c:ser>
          <c:idx val="0"/>
          <c:order val="0"/>
          <c:tx>
            <c:strRef>
              <c:f>Лист1!$B$1</c:f>
              <c:strCache>
                <c:ptCount val="1"/>
                <c:pt idx="0">
                  <c:v>Виды обращений о проведении ГЭУТ</c:v>
                </c:pt>
              </c:strCache>
            </c:strRef>
          </c:tx>
          <c:explosion val="7"/>
          <c:dPt>
            <c:idx val="2"/>
            <c:bubble3D val="0"/>
            <c:explosion val="0"/>
          </c:dPt>
          <c:dLbls>
            <c:dLbl>
              <c:idx val="0"/>
              <c:layout>
                <c:manualLayout>
                  <c:x val="0.14719328930348571"/>
                  <c:y val="2.7097243219191318E-2"/>
                </c:manualLayout>
              </c:layout>
              <c:tx>
                <c:rich>
                  <a:bodyPr/>
                  <a:lstStyle/>
                  <a:p>
                    <a:r>
                      <a:rPr lang="ru-RU" sz="1600" b="0" dirty="0" smtClean="0"/>
                      <a:t>Оценка</a:t>
                    </a:r>
                    <a:r>
                      <a:rPr lang="ru-RU" sz="1600" b="0" baseline="0" dirty="0" smtClean="0"/>
                      <a:t> качества проведения  специальной оценки условий труда </a:t>
                    </a:r>
                    <a:r>
                      <a:rPr lang="ru-RU" sz="1600" dirty="0" smtClean="0"/>
                      <a:t>20 </a:t>
                    </a:r>
                    <a:r>
                      <a:rPr lang="en-US" sz="1600" dirty="0" smtClean="0"/>
                      <a:t>%</a:t>
                    </a:r>
                    <a:r>
                      <a:rPr lang="ru-RU" sz="1600" dirty="0" smtClean="0"/>
                      <a:t> (257)</a:t>
                    </a:r>
                    <a:endParaRPr lang="en-US" sz="1600" dirty="0"/>
                  </a:p>
                </c:rich>
              </c:tx>
              <c:showLegendKey val="0"/>
              <c:showVal val="0"/>
              <c:showCatName val="0"/>
              <c:showSerName val="0"/>
              <c:showPercent val="1"/>
              <c:showBubbleSize val="0"/>
              <c:extLst>
                <c:ext xmlns:c15="http://schemas.microsoft.com/office/drawing/2012/chart" uri="{CE6537A1-D6FC-4f65-9D91-7224C49458BB}"/>
              </c:extLst>
            </c:dLbl>
            <c:dLbl>
              <c:idx val="1"/>
              <c:layout>
                <c:manualLayout>
                  <c:x val="0.14235802621904825"/>
                  <c:y val="0.26159139374486257"/>
                </c:manualLayout>
              </c:layout>
              <c:tx>
                <c:rich>
                  <a:bodyPr/>
                  <a:lstStyle/>
                  <a:p>
                    <a:r>
                      <a:rPr lang="ru-RU" sz="1600" b="0" dirty="0" smtClean="0"/>
                      <a:t>Оценка правильности предоставления работникам гарантий и компенсаций за работу с вредными и (или) опасными условиями труда </a:t>
                    </a:r>
                    <a:r>
                      <a:rPr lang="ru-RU" sz="1600" dirty="0" smtClean="0"/>
                      <a:t>3 </a:t>
                    </a:r>
                    <a:r>
                      <a:rPr lang="en-US" sz="1600" dirty="0" smtClean="0"/>
                      <a:t>%</a:t>
                    </a:r>
                    <a:r>
                      <a:rPr lang="ru-RU" sz="1600" dirty="0" smtClean="0"/>
                      <a:t> (39)</a:t>
                    </a:r>
                    <a:endParaRPr lang="en-US" sz="1600" dirty="0"/>
                  </a:p>
                </c:rich>
              </c:tx>
              <c:showLegendKey val="0"/>
              <c:showVal val="0"/>
              <c:showCatName val="0"/>
              <c:showSerName val="0"/>
              <c:showPercent val="1"/>
              <c:showBubbleSize val="0"/>
              <c:extLst>
                <c:ext xmlns:c15="http://schemas.microsoft.com/office/drawing/2012/chart" uri="{CE6537A1-D6FC-4f65-9D91-7224C49458BB}"/>
              </c:extLst>
            </c:dLbl>
            <c:dLbl>
              <c:idx val="2"/>
              <c:layout>
                <c:manualLayout>
                  <c:x val="0.13137931149165719"/>
                  <c:y val="0.11071018053320091"/>
                </c:manualLayout>
              </c:layout>
              <c:tx>
                <c:rich>
                  <a:bodyPr/>
                  <a:lstStyle/>
                  <a:p>
                    <a:pPr>
                      <a:defRPr sz="1600" b="0">
                        <a:latin typeface="Arial Narrow" pitchFamily="34" charset="0"/>
                      </a:defRPr>
                    </a:pPr>
                    <a:r>
                      <a:rPr lang="ru-RU" sz="1600" b="0" baseline="0" dirty="0" smtClean="0"/>
                      <a:t>Оценка фактических условий труда </a:t>
                    </a:r>
                    <a:r>
                      <a:rPr lang="ru-RU" sz="1600" b="1" baseline="0" dirty="0" smtClean="0"/>
                      <a:t>77 %</a:t>
                    </a:r>
                    <a:r>
                      <a:rPr lang="ru-RU" sz="1600" b="0" baseline="0" dirty="0" smtClean="0"/>
                      <a:t> </a:t>
                    </a:r>
                    <a:r>
                      <a:rPr lang="ru-RU" sz="1600" b="1" baseline="0" dirty="0" smtClean="0"/>
                      <a:t>(993)</a:t>
                    </a:r>
                    <a:endParaRPr lang="en-US" sz="1600" b="1" dirty="0"/>
                  </a:p>
                </c:rich>
              </c:tx>
              <c:spP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a:lstStyle/>
              <a:p>
                <a:pPr>
                  <a:defRPr b="1">
                    <a:latin typeface="Arial Narrow" pitchFamily="34" charset="0"/>
                  </a:defRPr>
                </a:pPr>
                <a:endParaRPr lang="ru-RU"/>
              </a:p>
            </c:txPr>
            <c:showLegendKey val="0"/>
            <c:showVal val="0"/>
            <c:showCatName val="0"/>
            <c:showSerName val="0"/>
            <c:showPercent val="1"/>
            <c:showBubbleSize val="0"/>
            <c:showLeaderLines val="1"/>
            <c:extLst>
              <c:ext xmlns:c15="http://schemas.microsoft.com/office/drawing/2012/chart" uri="{CE6537A1-D6FC-4f65-9D91-7224C49458BB}"/>
            </c:extLst>
          </c:dLbls>
          <c:cat>
            <c:strRef>
              <c:f>Лист1!$A$2:$A$4</c:f>
              <c:strCache>
                <c:ptCount val="3"/>
                <c:pt idx="0">
                  <c:v>Оценка качества проведения специальной оценки условий труда</c:v>
                </c:pt>
                <c:pt idx="1">
                  <c:v>Оценка правильности предоставления работникам гарантий и компенсаций за работу с вредными (опасными) условиями труда</c:v>
                </c:pt>
                <c:pt idx="2">
                  <c:v>Оценка фактических условий труда</c:v>
                </c:pt>
              </c:strCache>
            </c:strRef>
          </c:cat>
          <c:val>
            <c:numRef>
              <c:f>Лист1!$B$2:$B$4</c:f>
              <c:numCache>
                <c:formatCode>General</c:formatCode>
                <c:ptCount val="3"/>
                <c:pt idx="0">
                  <c:v>257</c:v>
                </c:pt>
                <c:pt idx="1">
                  <c:v>39</c:v>
                </c:pt>
                <c:pt idx="2">
                  <c:v>993</c:v>
                </c:pt>
              </c:numCache>
            </c:numRef>
          </c:val>
        </c:ser>
        <c:dLbls>
          <c:showLegendKey val="0"/>
          <c:showVal val="0"/>
          <c:showCatName val="0"/>
          <c:showSerName val="0"/>
          <c:showPercent val="1"/>
          <c:showBubbleSize val="0"/>
          <c:showLeaderLines val="1"/>
        </c:dLbls>
      </c:pie3DChart>
      <c:spPr>
        <a:noFill/>
        <a:ln w="25388">
          <a:noFill/>
        </a:ln>
      </c:spPr>
    </c:plotArea>
    <c:plotVisOnly val="1"/>
    <c:dispBlanksAs val="zero"/>
    <c:showDLblsOverMax val="0"/>
  </c:chart>
  <c:txPr>
    <a:bodyPr/>
    <a:lstStyle/>
    <a:p>
      <a:pPr>
        <a:defRPr sz="1798"/>
      </a:pPr>
      <a:endParaRPr lang="ru-RU"/>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Лист1!$B$1</c:f>
              <c:strCache>
                <c:ptCount val="1"/>
                <c:pt idx="0">
                  <c:v>Количество выданных заключений</c:v>
                </c:pt>
              </c:strCache>
            </c:strRef>
          </c:tx>
          <c:invertIfNegative val="0"/>
          <c:dLbls>
            <c:spPr>
              <a:noFill/>
              <a:ln>
                <a:noFill/>
              </a:ln>
              <a:effectLst/>
            </c:spPr>
            <c:txPr>
              <a:bodyPr/>
              <a:lstStyle/>
              <a:p>
                <a:pPr>
                  <a:defRPr sz="1400" b="1">
                    <a:latin typeface="Arial Narrow" pitchFamily="34" charset="0"/>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Лист1!$A$2:$A$12</c:f>
              <c:strCache>
                <c:ptCount val="11"/>
                <c:pt idx="0">
                  <c:v>Республика Алтай</c:v>
                </c:pt>
                <c:pt idx="1">
                  <c:v>Алтайский край</c:v>
                </c:pt>
                <c:pt idx="2">
                  <c:v>Республика Бурятия</c:v>
                </c:pt>
                <c:pt idx="3">
                  <c:v>Забайкальский край</c:v>
                </c:pt>
                <c:pt idx="4">
                  <c:v>Иркутская обл.</c:v>
                </c:pt>
                <c:pt idx="5">
                  <c:v>Кемеровская обл.</c:v>
                </c:pt>
                <c:pt idx="6">
                  <c:v>Красноярский край</c:v>
                </c:pt>
                <c:pt idx="7">
                  <c:v>Новосибирская обл.</c:v>
                </c:pt>
                <c:pt idx="8">
                  <c:v>Омская обл.</c:v>
                </c:pt>
                <c:pt idx="9">
                  <c:v>Томкая обл.</c:v>
                </c:pt>
                <c:pt idx="10">
                  <c:v>Республика Хакасия</c:v>
                </c:pt>
              </c:strCache>
            </c:strRef>
          </c:cat>
          <c:val>
            <c:numRef>
              <c:f>Лист1!$B$2:$B$12</c:f>
              <c:numCache>
                <c:formatCode>General</c:formatCode>
                <c:ptCount val="11"/>
                <c:pt idx="0">
                  <c:v>1</c:v>
                </c:pt>
                <c:pt idx="1">
                  <c:v>15</c:v>
                </c:pt>
                <c:pt idx="2">
                  <c:v>2</c:v>
                </c:pt>
                <c:pt idx="3">
                  <c:v>20</c:v>
                </c:pt>
                <c:pt idx="4">
                  <c:v>55</c:v>
                </c:pt>
                <c:pt idx="5">
                  <c:v>32</c:v>
                </c:pt>
                <c:pt idx="6">
                  <c:v>53</c:v>
                </c:pt>
                <c:pt idx="7">
                  <c:v>25</c:v>
                </c:pt>
                <c:pt idx="8">
                  <c:v>15</c:v>
                </c:pt>
                <c:pt idx="9">
                  <c:v>28</c:v>
                </c:pt>
                <c:pt idx="10">
                  <c:v>11</c:v>
                </c:pt>
              </c:numCache>
            </c:numRef>
          </c:val>
        </c:ser>
        <c:ser>
          <c:idx val="1"/>
          <c:order val="1"/>
          <c:tx>
            <c:strRef>
              <c:f>Лист1!$C$1</c:f>
              <c:strCache>
                <c:ptCount val="1"/>
                <c:pt idx="0">
                  <c:v>Численность государственных экспертов </c:v>
                </c:pt>
              </c:strCache>
            </c:strRef>
          </c:tx>
          <c:invertIfNegative val="0"/>
          <c:dLbls>
            <c:spPr>
              <a:noFill/>
              <a:ln>
                <a:noFill/>
              </a:ln>
              <a:effectLst/>
            </c:spPr>
            <c:txPr>
              <a:bodyPr/>
              <a:lstStyle/>
              <a:p>
                <a:pPr>
                  <a:defRPr sz="1400" b="1">
                    <a:latin typeface="Arial Narrow" pitchFamily="34" charset="0"/>
                  </a:defRPr>
                </a:pPr>
                <a:endParaRPr lang="ru-RU"/>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Лист1!$A$2:$A$12</c:f>
              <c:strCache>
                <c:ptCount val="11"/>
                <c:pt idx="0">
                  <c:v>Республика Алтай</c:v>
                </c:pt>
                <c:pt idx="1">
                  <c:v>Алтайский край</c:v>
                </c:pt>
                <c:pt idx="2">
                  <c:v>Республика Бурятия</c:v>
                </c:pt>
                <c:pt idx="3">
                  <c:v>Забайкальский край</c:v>
                </c:pt>
                <c:pt idx="4">
                  <c:v>Иркутская обл.</c:v>
                </c:pt>
                <c:pt idx="5">
                  <c:v>Кемеровская обл.</c:v>
                </c:pt>
                <c:pt idx="6">
                  <c:v>Красноярский край</c:v>
                </c:pt>
                <c:pt idx="7">
                  <c:v>Новосибирская обл.</c:v>
                </c:pt>
                <c:pt idx="8">
                  <c:v>Омская обл.</c:v>
                </c:pt>
                <c:pt idx="9">
                  <c:v>Томкая обл.</c:v>
                </c:pt>
                <c:pt idx="10">
                  <c:v>Республика Хакасия</c:v>
                </c:pt>
              </c:strCache>
            </c:strRef>
          </c:cat>
          <c:val>
            <c:numRef>
              <c:f>Лист1!$C$2:$C$12</c:f>
              <c:numCache>
                <c:formatCode>General</c:formatCode>
                <c:ptCount val="11"/>
                <c:pt idx="0">
                  <c:v>1</c:v>
                </c:pt>
                <c:pt idx="1">
                  <c:v>4</c:v>
                </c:pt>
                <c:pt idx="2">
                  <c:v>4</c:v>
                </c:pt>
                <c:pt idx="3">
                  <c:v>3</c:v>
                </c:pt>
                <c:pt idx="4">
                  <c:v>4</c:v>
                </c:pt>
                <c:pt idx="5">
                  <c:v>5</c:v>
                </c:pt>
                <c:pt idx="6">
                  <c:v>5</c:v>
                </c:pt>
                <c:pt idx="7">
                  <c:v>5</c:v>
                </c:pt>
                <c:pt idx="8">
                  <c:v>3</c:v>
                </c:pt>
                <c:pt idx="9">
                  <c:v>5</c:v>
                </c:pt>
                <c:pt idx="10">
                  <c:v>2</c:v>
                </c:pt>
              </c:numCache>
            </c:numRef>
          </c:val>
        </c:ser>
        <c:dLbls>
          <c:showLegendKey val="0"/>
          <c:showVal val="0"/>
          <c:showCatName val="0"/>
          <c:showSerName val="0"/>
          <c:showPercent val="0"/>
          <c:showBubbleSize val="0"/>
        </c:dLbls>
        <c:gapWidth val="150"/>
        <c:shape val="box"/>
        <c:axId val="284350432"/>
        <c:axId val="284357096"/>
        <c:axId val="0"/>
      </c:bar3DChart>
      <c:catAx>
        <c:axId val="284350432"/>
        <c:scaling>
          <c:orientation val="minMax"/>
        </c:scaling>
        <c:delete val="0"/>
        <c:axPos val="b"/>
        <c:numFmt formatCode="General" sourceLinked="0"/>
        <c:majorTickMark val="none"/>
        <c:minorTickMark val="none"/>
        <c:tickLblPos val="nextTo"/>
        <c:txPr>
          <a:bodyPr/>
          <a:lstStyle/>
          <a:p>
            <a:pPr>
              <a:defRPr sz="800">
                <a:latin typeface="Arial Narrow" pitchFamily="34" charset="0"/>
              </a:defRPr>
            </a:pPr>
            <a:endParaRPr lang="ru-RU"/>
          </a:p>
        </c:txPr>
        <c:crossAx val="284357096"/>
        <c:crosses val="autoZero"/>
        <c:auto val="1"/>
        <c:lblAlgn val="ctr"/>
        <c:lblOffset val="100"/>
        <c:noMultiLvlLbl val="0"/>
      </c:catAx>
      <c:valAx>
        <c:axId val="284357096"/>
        <c:scaling>
          <c:orientation val="minMax"/>
        </c:scaling>
        <c:delete val="0"/>
        <c:axPos val="l"/>
        <c:numFmt formatCode="General" sourceLinked="1"/>
        <c:majorTickMark val="out"/>
        <c:minorTickMark val="none"/>
        <c:tickLblPos val="nextTo"/>
        <c:txPr>
          <a:bodyPr/>
          <a:lstStyle/>
          <a:p>
            <a:pPr>
              <a:defRPr sz="1000">
                <a:latin typeface="Arial Narrow" pitchFamily="34" charset="0"/>
              </a:defRPr>
            </a:pPr>
            <a:endParaRPr lang="ru-RU"/>
          </a:p>
        </c:txPr>
        <c:crossAx val="284350432"/>
        <c:crosses val="autoZero"/>
        <c:crossBetween val="between"/>
      </c:valAx>
    </c:plotArea>
    <c:legend>
      <c:legendPos val="r"/>
      <c:layout>
        <c:manualLayout>
          <c:xMode val="edge"/>
          <c:yMode val="edge"/>
          <c:x val="0.6498017594430453"/>
          <c:y val="0.27787601789101768"/>
          <c:w val="0.33754953247364938"/>
          <c:h val="0.46752782454371167"/>
        </c:manualLayout>
      </c:layout>
      <c:overlay val="0"/>
      <c:txPr>
        <a:bodyPr/>
        <a:lstStyle/>
        <a:p>
          <a:pPr>
            <a:defRPr sz="1400">
              <a:latin typeface="Arial Narrow" pitchFamily="34"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Лист1!$B$1</c:f>
              <c:strCache>
                <c:ptCount val="1"/>
                <c:pt idx="0">
                  <c:v>Количество поступивших разногласий</c:v>
                </c:pt>
              </c:strCache>
            </c:strRef>
          </c:tx>
          <c:spPr>
            <a:solidFill>
              <a:schemeClr val="tx2">
                <a:lumMod val="75000"/>
              </a:schemeClr>
            </a:solidFill>
          </c:spPr>
          <c:invertIfNegative val="0"/>
          <c:cat>
            <c:strRef>
              <c:f>Лист1!$A$2:$A$6</c:f>
              <c:strCache>
                <c:ptCount val="5"/>
                <c:pt idx="0">
                  <c:v>Алтайский край</c:v>
                </c:pt>
                <c:pt idx="1">
                  <c:v>Республика Бурятия</c:v>
                </c:pt>
                <c:pt idx="2">
                  <c:v>Иркутская обл.</c:v>
                </c:pt>
                <c:pt idx="3">
                  <c:v>Кемеровская обл.</c:v>
                </c:pt>
                <c:pt idx="4">
                  <c:v>Новосибирская обл.</c:v>
                </c:pt>
              </c:strCache>
            </c:strRef>
          </c:cat>
          <c:val>
            <c:numRef>
              <c:f>Лист1!$B$2:$B$6</c:f>
              <c:numCache>
                <c:formatCode>General</c:formatCode>
                <c:ptCount val="5"/>
                <c:pt idx="0">
                  <c:v>2</c:v>
                </c:pt>
                <c:pt idx="1">
                  <c:v>3</c:v>
                </c:pt>
                <c:pt idx="2">
                  <c:v>1</c:v>
                </c:pt>
                <c:pt idx="3">
                  <c:v>3</c:v>
                </c:pt>
                <c:pt idx="4">
                  <c:v>1</c:v>
                </c:pt>
              </c:numCache>
            </c:numRef>
          </c:val>
        </c:ser>
        <c:ser>
          <c:idx val="1"/>
          <c:order val="1"/>
          <c:tx>
            <c:strRef>
              <c:f>Лист1!$C$1</c:f>
              <c:strCache>
                <c:ptCount val="1"/>
                <c:pt idx="0">
                  <c:v>Рассмотренные разногласия</c:v>
                </c:pt>
              </c:strCache>
            </c:strRef>
          </c:tx>
          <c:spPr>
            <a:solidFill>
              <a:schemeClr val="accent1">
                <a:lumMod val="40000"/>
                <a:lumOff val="60000"/>
              </a:schemeClr>
            </a:solidFill>
          </c:spPr>
          <c:invertIfNegative val="0"/>
          <c:cat>
            <c:strRef>
              <c:f>Лист1!$A$2:$A$6</c:f>
              <c:strCache>
                <c:ptCount val="5"/>
                <c:pt idx="0">
                  <c:v>Алтайский край</c:v>
                </c:pt>
                <c:pt idx="1">
                  <c:v>Республика Бурятия</c:v>
                </c:pt>
                <c:pt idx="2">
                  <c:v>Иркутская обл.</c:v>
                </c:pt>
                <c:pt idx="3">
                  <c:v>Кемеровская обл.</c:v>
                </c:pt>
                <c:pt idx="4">
                  <c:v>Новосибирская обл.</c:v>
                </c:pt>
              </c:strCache>
            </c:strRef>
          </c:cat>
          <c:val>
            <c:numRef>
              <c:f>Лист1!$C$2:$C$6</c:f>
              <c:numCache>
                <c:formatCode>General</c:formatCode>
                <c:ptCount val="5"/>
                <c:pt idx="0">
                  <c:v>2</c:v>
                </c:pt>
                <c:pt idx="1">
                  <c:v>3</c:v>
                </c:pt>
                <c:pt idx="3">
                  <c:v>3</c:v>
                </c:pt>
                <c:pt idx="4">
                  <c:v>1</c:v>
                </c:pt>
              </c:numCache>
            </c:numRef>
          </c:val>
        </c:ser>
        <c:dLbls>
          <c:showLegendKey val="0"/>
          <c:showVal val="0"/>
          <c:showCatName val="0"/>
          <c:showSerName val="0"/>
          <c:showPercent val="0"/>
          <c:showBubbleSize val="0"/>
        </c:dLbls>
        <c:gapWidth val="150"/>
        <c:shape val="box"/>
        <c:axId val="287114728"/>
        <c:axId val="287115120"/>
        <c:axId val="0"/>
      </c:bar3DChart>
      <c:catAx>
        <c:axId val="287114728"/>
        <c:scaling>
          <c:orientation val="minMax"/>
        </c:scaling>
        <c:delete val="0"/>
        <c:axPos val="b"/>
        <c:numFmt formatCode="General" sourceLinked="1"/>
        <c:majorTickMark val="none"/>
        <c:minorTickMark val="none"/>
        <c:tickLblPos val="nextTo"/>
        <c:txPr>
          <a:bodyPr/>
          <a:lstStyle/>
          <a:p>
            <a:pPr>
              <a:defRPr sz="800">
                <a:latin typeface="Arial Narrow" pitchFamily="34" charset="0"/>
              </a:defRPr>
            </a:pPr>
            <a:endParaRPr lang="ru-RU"/>
          </a:p>
        </c:txPr>
        <c:crossAx val="287115120"/>
        <c:crosses val="autoZero"/>
        <c:auto val="1"/>
        <c:lblAlgn val="ctr"/>
        <c:lblOffset val="100"/>
        <c:noMultiLvlLbl val="0"/>
      </c:catAx>
      <c:valAx>
        <c:axId val="287115120"/>
        <c:scaling>
          <c:orientation val="minMax"/>
        </c:scaling>
        <c:delete val="0"/>
        <c:axPos val="l"/>
        <c:numFmt formatCode="General" sourceLinked="1"/>
        <c:majorTickMark val="none"/>
        <c:minorTickMark val="none"/>
        <c:tickLblPos val="nextTo"/>
        <c:txPr>
          <a:bodyPr/>
          <a:lstStyle/>
          <a:p>
            <a:pPr>
              <a:defRPr sz="1000">
                <a:latin typeface="Arial Narrow" pitchFamily="34" charset="0"/>
              </a:defRPr>
            </a:pPr>
            <a:endParaRPr lang="ru-RU"/>
          </a:p>
        </c:txPr>
        <c:crossAx val="287114728"/>
        <c:crosses val="autoZero"/>
        <c:crossBetween val="between"/>
      </c:valAx>
    </c:plotArea>
    <c:legend>
      <c:legendPos val="r"/>
      <c:overlay val="0"/>
      <c:txPr>
        <a:bodyPr/>
        <a:lstStyle/>
        <a:p>
          <a:pPr>
            <a:defRPr sz="1600">
              <a:latin typeface="Arial Narrow" pitchFamily="34" charset="0"/>
            </a:defRPr>
          </a:pPr>
          <a:endParaRPr lang="ru-RU"/>
        </a:p>
      </c:txPr>
    </c:legend>
    <c:plotVisOnly val="1"/>
    <c:dispBlanksAs val="gap"/>
    <c:showDLblsOverMax val="0"/>
  </c:chart>
  <c:txPr>
    <a:bodyPr/>
    <a:lstStyle/>
    <a:p>
      <a:pPr>
        <a:defRPr sz="1800"/>
      </a:pPr>
      <a:endParaRPr lang="ru-RU"/>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D12B70-11AE-4EC8-85E7-4E0D51BC457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BB4C475-6124-4E2F-841E-4D4331C38CF6}">
      <dgm:prSet phldrT="[Текст]" custT="1"/>
      <dgm:spPr/>
      <dgm:t>
        <a:bodyPr/>
        <a:lstStyle/>
        <a:p>
          <a:pPr algn="ctr"/>
          <a:r>
            <a:rPr lang="ru-RU" sz="2000" b="1" dirty="0" smtClean="0">
              <a:latin typeface="Arial Narrow" pitchFamily="34" charset="0"/>
            </a:rPr>
            <a:t>АКТУАЛИЗИРОВАНЫ В СООТВЕТСТВИИ С ТИПОВОЙ ПРОГРАММОЙ</a:t>
          </a:r>
          <a:endParaRPr lang="ru-RU" sz="2000" b="1" dirty="0">
            <a:latin typeface="Arial Narrow" pitchFamily="34" charset="0"/>
          </a:endParaRPr>
        </a:p>
      </dgm:t>
    </dgm:pt>
    <dgm:pt modelId="{12BA58DB-6EBB-46DC-9F08-23C6A03544E8}" type="parTrans" cxnId="{4B899CAD-C494-48DA-A301-A08842661239}">
      <dgm:prSet/>
      <dgm:spPr/>
      <dgm:t>
        <a:bodyPr/>
        <a:lstStyle/>
        <a:p>
          <a:endParaRPr lang="ru-RU">
            <a:latin typeface="Arial Narrow" pitchFamily="34" charset="0"/>
          </a:endParaRPr>
        </a:p>
      </dgm:t>
    </dgm:pt>
    <dgm:pt modelId="{99E67BFB-A2F7-4792-817A-AF9599371CB0}" type="sibTrans" cxnId="{4B899CAD-C494-48DA-A301-A08842661239}">
      <dgm:prSet/>
      <dgm:spPr/>
      <dgm:t>
        <a:bodyPr/>
        <a:lstStyle/>
        <a:p>
          <a:endParaRPr lang="ru-RU">
            <a:latin typeface="Arial Narrow" pitchFamily="34" charset="0"/>
          </a:endParaRPr>
        </a:p>
      </dgm:t>
    </dgm:pt>
    <dgm:pt modelId="{9F95DF38-2AD8-4EAB-ADBD-3E7B68802296}">
      <dgm:prSet custT="1"/>
      <dgm:spPr/>
      <dgm:t>
        <a:bodyPr/>
        <a:lstStyle/>
        <a:p>
          <a:r>
            <a:rPr lang="ru-RU" sz="2000" b="1" dirty="0" smtClean="0">
              <a:solidFill>
                <a:schemeClr val="tx2"/>
              </a:solidFill>
              <a:latin typeface="Arial Narrow" pitchFamily="34" charset="0"/>
            </a:rPr>
            <a:t>12 субъектов Российской Федерации, входящих в состав СФО (100 %)</a:t>
          </a:r>
          <a:endParaRPr lang="ru-RU" sz="2000" b="1" dirty="0">
            <a:solidFill>
              <a:schemeClr val="tx2"/>
            </a:solidFill>
            <a:latin typeface="Arial Narrow" pitchFamily="34" charset="0"/>
          </a:endParaRPr>
        </a:p>
      </dgm:t>
    </dgm:pt>
    <dgm:pt modelId="{FD265217-24A4-43C5-B3F4-6146A4C15D1A}" type="parTrans" cxnId="{101EB2A5-D768-484E-9BEE-742A02086F41}">
      <dgm:prSet/>
      <dgm:spPr/>
      <dgm:t>
        <a:bodyPr/>
        <a:lstStyle/>
        <a:p>
          <a:endParaRPr lang="ru-RU">
            <a:latin typeface="Arial Narrow" pitchFamily="34" charset="0"/>
          </a:endParaRPr>
        </a:p>
      </dgm:t>
    </dgm:pt>
    <dgm:pt modelId="{407BF399-476C-41A2-BFCE-353F00F0D5DA}" type="sibTrans" cxnId="{101EB2A5-D768-484E-9BEE-742A02086F41}">
      <dgm:prSet/>
      <dgm:spPr/>
      <dgm:t>
        <a:bodyPr/>
        <a:lstStyle/>
        <a:p>
          <a:endParaRPr lang="ru-RU">
            <a:latin typeface="Arial Narrow" pitchFamily="34" charset="0"/>
          </a:endParaRPr>
        </a:p>
      </dgm:t>
    </dgm:pt>
    <dgm:pt modelId="{E8184354-8210-4B64-8840-B8774748F777}" type="pres">
      <dgm:prSet presAssocID="{86D12B70-11AE-4EC8-85E7-4E0D51BC457E}" presName="linear" presStyleCnt="0">
        <dgm:presLayoutVars>
          <dgm:animLvl val="lvl"/>
          <dgm:resizeHandles val="exact"/>
        </dgm:presLayoutVars>
      </dgm:prSet>
      <dgm:spPr/>
      <dgm:t>
        <a:bodyPr/>
        <a:lstStyle/>
        <a:p>
          <a:endParaRPr lang="ru-RU"/>
        </a:p>
      </dgm:t>
    </dgm:pt>
    <dgm:pt modelId="{6550C552-9CB4-4BD0-8CF3-CC10D2109CBB}" type="pres">
      <dgm:prSet presAssocID="{DBB4C475-6124-4E2F-841E-4D4331C38CF6}" presName="parentText" presStyleLbl="node1" presStyleIdx="0" presStyleCnt="1" custScaleY="60297" custLinFactNeighborX="-404" custLinFactNeighborY="-10464">
        <dgm:presLayoutVars>
          <dgm:chMax val="0"/>
          <dgm:bulletEnabled val="1"/>
        </dgm:presLayoutVars>
      </dgm:prSet>
      <dgm:spPr/>
      <dgm:t>
        <a:bodyPr/>
        <a:lstStyle/>
        <a:p>
          <a:endParaRPr lang="ru-RU"/>
        </a:p>
      </dgm:t>
    </dgm:pt>
    <dgm:pt modelId="{9A160E62-4D38-4DCA-951C-C0AA7EA4F454}" type="pres">
      <dgm:prSet presAssocID="{DBB4C475-6124-4E2F-841E-4D4331C38CF6}" presName="childText" presStyleLbl="revTx" presStyleIdx="0" presStyleCnt="1" custScaleY="23371">
        <dgm:presLayoutVars>
          <dgm:bulletEnabled val="1"/>
        </dgm:presLayoutVars>
      </dgm:prSet>
      <dgm:spPr/>
      <dgm:t>
        <a:bodyPr/>
        <a:lstStyle/>
        <a:p>
          <a:endParaRPr lang="ru-RU"/>
        </a:p>
      </dgm:t>
    </dgm:pt>
  </dgm:ptLst>
  <dgm:cxnLst>
    <dgm:cxn modelId="{101EB2A5-D768-484E-9BEE-742A02086F41}" srcId="{DBB4C475-6124-4E2F-841E-4D4331C38CF6}" destId="{9F95DF38-2AD8-4EAB-ADBD-3E7B68802296}" srcOrd="0" destOrd="0" parTransId="{FD265217-24A4-43C5-B3F4-6146A4C15D1A}" sibTransId="{407BF399-476C-41A2-BFCE-353F00F0D5DA}"/>
    <dgm:cxn modelId="{4B899CAD-C494-48DA-A301-A08842661239}" srcId="{86D12B70-11AE-4EC8-85E7-4E0D51BC457E}" destId="{DBB4C475-6124-4E2F-841E-4D4331C38CF6}" srcOrd="0" destOrd="0" parTransId="{12BA58DB-6EBB-46DC-9F08-23C6A03544E8}" sibTransId="{99E67BFB-A2F7-4792-817A-AF9599371CB0}"/>
    <dgm:cxn modelId="{9F6104E0-2E32-4B2E-A5C5-DF97623D55D6}" type="presOf" srcId="{86D12B70-11AE-4EC8-85E7-4E0D51BC457E}" destId="{E8184354-8210-4B64-8840-B8774748F777}" srcOrd="0" destOrd="0" presId="urn:microsoft.com/office/officeart/2005/8/layout/vList2"/>
    <dgm:cxn modelId="{40A13A5E-ACEB-457D-B022-A12C3C48213A}" type="presOf" srcId="{DBB4C475-6124-4E2F-841E-4D4331C38CF6}" destId="{6550C552-9CB4-4BD0-8CF3-CC10D2109CBB}" srcOrd="0" destOrd="0" presId="urn:microsoft.com/office/officeart/2005/8/layout/vList2"/>
    <dgm:cxn modelId="{6EC8A322-2F68-4125-9E04-D7993C9B8A74}" type="presOf" srcId="{9F95DF38-2AD8-4EAB-ADBD-3E7B68802296}" destId="{9A160E62-4D38-4DCA-951C-C0AA7EA4F454}" srcOrd="0" destOrd="0" presId="urn:microsoft.com/office/officeart/2005/8/layout/vList2"/>
    <dgm:cxn modelId="{1D63D7E6-850B-4A62-BBE7-01859C48BFFA}" type="presParOf" srcId="{E8184354-8210-4B64-8840-B8774748F777}" destId="{6550C552-9CB4-4BD0-8CF3-CC10D2109CBB}" srcOrd="0" destOrd="0" presId="urn:microsoft.com/office/officeart/2005/8/layout/vList2"/>
    <dgm:cxn modelId="{90966FA9-6EFC-46B1-A215-259A3F14BD6C}" type="presParOf" srcId="{E8184354-8210-4B64-8840-B8774748F777}" destId="{9A160E62-4D38-4DCA-951C-C0AA7EA4F45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7EDA9-51E2-4F71-B442-75642F1D578D}" type="doc">
      <dgm:prSet loTypeId="urn:microsoft.com/office/officeart/2005/8/layout/default#1" loCatId="list" qsTypeId="urn:microsoft.com/office/officeart/2005/8/quickstyle/simple1" qsCatId="simple" csTypeId="urn:microsoft.com/office/officeart/2005/8/colors/accent1_3" csCatId="accent1"/>
      <dgm:spPr/>
      <dgm:t>
        <a:bodyPr/>
        <a:lstStyle/>
        <a:p>
          <a:endParaRPr lang="ru-RU"/>
        </a:p>
      </dgm:t>
    </dgm:pt>
    <dgm:pt modelId="{740F03B3-A28C-4B70-B900-9B9A18FEE698}">
      <dgm:prSet custT="1"/>
      <dgm:spPr/>
      <dgm:t>
        <a:bodyPr/>
        <a:lstStyle/>
        <a:p>
          <a:pPr rtl="0"/>
          <a:r>
            <a:rPr lang="ru-RU" sz="1400" b="1" dirty="0" smtClean="0">
              <a:solidFill>
                <a:srgbClr val="002060"/>
              </a:solidFill>
              <a:latin typeface="Arial Narrow" pitchFamily="34" charset="0"/>
            </a:rPr>
            <a:t>Численность пострадавших в результате несчастных случаев на производстве со смертельным исходом.</a:t>
          </a:r>
          <a:endParaRPr lang="ru-RU" sz="1400" b="1" dirty="0">
            <a:solidFill>
              <a:srgbClr val="002060"/>
            </a:solidFill>
            <a:latin typeface="Arial Narrow" pitchFamily="34" charset="0"/>
          </a:endParaRPr>
        </a:p>
      </dgm:t>
    </dgm:pt>
    <dgm:pt modelId="{ADDB9000-20F7-482C-AAB5-0D2222B86205}" type="parTrans" cxnId="{4415CE6B-E514-46F1-93B2-FAC23E5D01CF}">
      <dgm:prSet/>
      <dgm:spPr/>
      <dgm:t>
        <a:bodyPr/>
        <a:lstStyle/>
        <a:p>
          <a:endParaRPr lang="ru-RU"/>
        </a:p>
      </dgm:t>
    </dgm:pt>
    <dgm:pt modelId="{EB2E78F7-35F9-4EC3-A911-C227FF99A260}" type="sibTrans" cxnId="{4415CE6B-E514-46F1-93B2-FAC23E5D01CF}">
      <dgm:prSet/>
      <dgm:spPr/>
      <dgm:t>
        <a:bodyPr/>
        <a:lstStyle/>
        <a:p>
          <a:endParaRPr lang="ru-RU"/>
        </a:p>
      </dgm:t>
    </dgm:pt>
    <dgm:pt modelId="{0C778899-C556-4B0C-9C4D-128F5DFBF6D3}">
      <dgm:prSet custT="1"/>
      <dgm:spPr/>
      <dgm:t>
        <a:bodyPr/>
        <a:lstStyle/>
        <a:p>
          <a:pPr rtl="0"/>
          <a:r>
            <a:rPr lang="ru-RU" sz="1400" b="1" dirty="0" smtClean="0">
              <a:solidFill>
                <a:srgbClr val="002060"/>
              </a:solidFill>
              <a:latin typeface="Arial Narrow" pitchFamily="34" charset="0"/>
            </a:rPr>
            <a:t>Численность пострадавших в результате несчастных случаев на производстве  с утратой трудоспособности на 1 рабочий день и более.</a:t>
          </a:r>
          <a:endParaRPr lang="ru-RU" sz="1400" b="1" dirty="0">
            <a:solidFill>
              <a:srgbClr val="002060"/>
            </a:solidFill>
            <a:latin typeface="Arial Narrow" pitchFamily="34" charset="0"/>
          </a:endParaRPr>
        </a:p>
      </dgm:t>
    </dgm:pt>
    <dgm:pt modelId="{1C0695E3-ECF0-4291-BC8F-928E9BF04F7B}" type="parTrans" cxnId="{873FD8EB-219E-4776-93FB-CCE9EFE95B59}">
      <dgm:prSet/>
      <dgm:spPr/>
      <dgm:t>
        <a:bodyPr/>
        <a:lstStyle/>
        <a:p>
          <a:endParaRPr lang="ru-RU"/>
        </a:p>
      </dgm:t>
    </dgm:pt>
    <dgm:pt modelId="{F4EE2A31-423C-40FD-8032-A3725791F95E}" type="sibTrans" cxnId="{873FD8EB-219E-4776-93FB-CCE9EFE95B59}">
      <dgm:prSet/>
      <dgm:spPr/>
      <dgm:t>
        <a:bodyPr/>
        <a:lstStyle/>
        <a:p>
          <a:endParaRPr lang="ru-RU"/>
        </a:p>
      </dgm:t>
    </dgm:pt>
    <dgm:pt modelId="{16ED3FB4-7F63-416C-B827-E59276B19660}">
      <dgm:prSet custT="1"/>
      <dgm:spPr/>
      <dgm:t>
        <a:bodyPr/>
        <a:lstStyle/>
        <a:p>
          <a:pPr rtl="0"/>
          <a:r>
            <a:rPr lang="ru-RU" sz="1400" b="1" dirty="0" smtClean="0">
              <a:solidFill>
                <a:srgbClr val="002060"/>
              </a:solidFill>
              <a:latin typeface="Arial Narrow" pitchFamily="34" charset="0"/>
            </a:rPr>
            <a:t>Количество дней временной нетрудоспособности в связи с несчастным случаем на производстве в расчете на 1 пострадавшего.</a:t>
          </a:r>
          <a:endParaRPr lang="ru-RU" sz="1400" b="1" dirty="0">
            <a:solidFill>
              <a:srgbClr val="002060"/>
            </a:solidFill>
            <a:latin typeface="Arial Narrow" pitchFamily="34" charset="0"/>
          </a:endParaRPr>
        </a:p>
      </dgm:t>
    </dgm:pt>
    <dgm:pt modelId="{4F51F4E5-3980-413A-A2A4-BE2C09CCBAC8}" type="parTrans" cxnId="{C2681CEF-D3BC-4448-AC75-43E9D2039B9E}">
      <dgm:prSet/>
      <dgm:spPr/>
      <dgm:t>
        <a:bodyPr/>
        <a:lstStyle/>
        <a:p>
          <a:endParaRPr lang="ru-RU"/>
        </a:p>
      </dgm:t>
    </dgm:pt>
    <dgm:pt modelId="{5F704CEE-6BD5-4642-A358-B5F3781A2F6B}" type="sibTrans" cxnId="{C2681CEF-D3BC-4448-AC75-43E9D2039B9E}">
      <dgm:prSet/>
      <dgm:spPr/>
      <dgm:t>
        <a:bodyPr/>
        <a:lstStyle/>
        <a:p>
          <a:endParaRPr lang="ru-RU"/>
        </a:p>
      </dgm:t>
    </dgm:pt>
    <dgm:pt modelId="{A53A5460-AF09-4668-9CDF-9572D44C76AD}">
      <dgm:prSet custT="1"/>
      <dgm:spPr/>
      <dgm:t>
        <a:bodyPr/>
        <a:lstStyle/>
        <a:p>
          <a:pPr rtl="0"/>
          <a:r>
            <a:rPr lang="ru-RU" sz="1400" b="1" dirty="0" smtClean="0">
              <a:solidFill>
                <a:srgbClr val="002060"/>
              </a:solidFill>
              <a:latin typeface="Arial Narrow" pitchFamily="34" charset="0"/>
            </a:rPr>
            <a:t>Численность работников с установленным предварительным диагнозом профессионального заболевания по результатам проведения обязательных периодических медицинских осмотров.</a:t>
          </a:r>
          <a:endParaRPr lang="ru-RU" sz="1400" b="1" dirty="0">
            <a:solidFill>
              <a:srgbClr val="002060"/>
            </a:solidFill>
            <a:latin typeface="Arial Narrow" pitchFamily="34" charset="0"/>
          </a:endParaRPr>
        </a:p>
      </dgm:t>
    </dgm:pt>
    <dgm:pt modelId="{B0B7D011-DF03-4CFD-BE0B-08AA2265603F}" type="parTrans" cxnId="{03442564-9D71-4E4F-8331-87F05F4B5313}">
      <dgm:prSet/>
      <dgm:spPr/>
      <dgm:t>
        <a:bodyPr/>
        <a:lstStyle/>
        <a:p>
          <a:endParaRPr lang="ru-RU"/>
        </a:p>
      </dgm:t>
    </dgm:pt>
    <dgm:pt modelId="{FDFBC965-514C-4815-9D98-B2AF872BE4D2}" type="sibTrans" cxnId="{03442564-9D71-4E4F-8331-87F05F4B5313}">
      <dgm:prSet/>
      <dgm:spPr/>
      <dgm:t>
        <a:bodyPr/>
        <a:lstStyle/>
        <a:p>
          <a:endParaRPr lang="ru-RU"/>
        </a:p>
      </dgm:t>
    </dgm:pt>
    <dgm:pt modelId="{711031BB-A453-4A06-B22C-BAE184CEF26E}">
      <dgm:prSet custT="1"/>
      <dgm:spPr/>
      <dgm:t>
        <a:bodyPr/>
        <a:lstStyle/>
        <a:p>
          <a:pPr rtl="0"/>
          <a:r>
            <a:rPr lang="ru-RU" sz="1400" b="1" dirty="0" smtClean="0">
              <a:solidFill>
                <a:srgbClr val="002060"/>
              </a:solidFill>
              <a:latin typeface="Arial Narrow" pitchFamily="34" charset="0"/>
            </a:rPr>
            <a:t>Количество рабочих мест, на которых проведена специальная оценка условий труда.</a:t>
          </a:r>
          <a:endParaRPr lang="ru-RU" sz="1400" b="1" dirty="0">
            <a:solidFill>
              <a:srgbClr val="002060"/>
            </a:solidFill>
            <a:latin typeface="Arial Narrow" pitchFamily="34" charset="0"/>
          </a:endParaRPr>
        </a:p>
      </dgm:t>
    </dgm:pt>
    <dgm:pt modelId="{43F36519-5754-42F9-AD64-5E2FE97C77F3}" type="parTrans" cxnId="{A5BF339C-EEFB-443E-A51B-A498F2E313FA}">
      <dgm:prSet/>
      <dgm:spPr/>
      <dgm:t>
        <a:bodyPr/>
        <a:lstStyle/>
        <a:p>
          <a:endParaRPr lang="ru-RU"/>
        </a:p>
      </dgm:t>
    </dgm:pt>
    <dgm:pt modelId="{AAA85FB5-3014-4A90-9B6F-C414D7B7B648}" type="sibTrans" cxnId="{A5BF339C-EEFB-443E-A51B-A498F2E313FA}">
      <dgm:prSet/>
      <dgm:spPr/>
      <dgm:t>
        <a:bodyPr/>
        <a:lstStyle/>
        <a:p>
          <a:endParaRPr lang="ru-RU"/>
        </a:p>
      </dgm:t>
    </dgm:pt>
    <dgm:pt modelId="{FC48EEAE-CC12-49D7-A427-E3D17C07014D}">
      <dgm:prSet custT="1"/>
      <dgm:spPr/>
      <dgm:t>
        <a:bodyPr/>
        <a:lstStyle/>
        <a:p>
          <a:pPr rtl="0"/>
          <a:r>
            <a:rPr lang="ru-RU" sz="1400" b="1" dirty="0" smtClean="0">
              <a:solidFill>
                <a:srgbClr val="002060"/>
              </a:solidFill>
              <a:latin typeface="Arial Narrow" pitchFamily="34" charset="0"/>
            </a:rPr>
            <a:t>Удельный вес рабочих мест, на которых проведена специальная оценка условий труда, в общем количестве рабочих мест.</a:t>
          </a:r>
          <a:endParaRPr lang="ru-RU" sz="1400" b="1" dirty="0">
            <a:solidFill>
              <a:srgbClr val="002060"/>
            </a:solidFill>
            <a:latin typeface="Arial Narrow" pitchFamily="34" charset="0"/>
          </a:endParaRPr>
        </a:p>
      </dgm:t>
    </dgm:pt>
    <dgm:pt modelId="{7BA82D6A-DC09-4F58-AB4F-E521FE6690A1}" type="parTrans" cxnId="{564BFE96-9763-4D01-8EA6-E719BFF0CB1B}">
      <dgm:prSet/>
      <dgm:spPr/>
      <dgm:t>
        <a:bodyPr/>
        <a:lstStyle/>
        <a:p>
          <a:endParaRPr lang="ru-RU"/>
        </a:p>
      </dgm:t>
    </dgm:pt>
    <dgm:pt modelId="{F7CC743F-D243-4345-9F11-C18717FE38A5}" type="sibTrans" cxnId="{564BFE96-9763-4D01-8EA6-E719BFF0CB1B}">
      <dgm:prSet/>
      <dgm:spPr/>
      <dgm:t>
        <a:bodyPr/>
        <a:lstStyle/>
        <a:p>
          <a:endParaRPr lang="ru-RU"/>
        </a:p>
      </dgm:t>
    </dgm:pt>
    <dgm:pt modelId="{BE52F523-FB26-48CD-9E40-295ABF78F32F}">
      <dgm:prSet custT="1"/>
      <dgm:spPr/>
      <dgm:t>
        <a:bodyPr/>
        <a:lstStyle/>
        <a:p>
          <a:pPr rtl="0"/>
          <a:r>
            <a:rPr lang="ru-RU" sz="1400" b="1" dirty="0" smtClean="0">
              <a:solidFill>
                <a:srgbClr val="002060"/>
              </a:solidFill>
              <a:latin typeface="Arial Narrow" pitchFamily="34" charset="0"/>
            </a:rPr>
            <a:t>Количество рабочих мест, на которых улучшены условия труда по результатам специальной оценки условий труда.</a:t>
          </a:r>
          <a:endParaRPr lang="ru-RU" sz="1400" b="1" dirty="0">
            <a:solidFill>
              <a:srgbClr val="002060"/>
            </a:solidFill>
            <a:latin typeface="Arial Narrow" pitchFamily="34" charset="0"/>
          </a:endParaRPr>
        </a:p>
      </dgm:t>
    </dgm:pt>
    <dgm:pt modelId="{AE5734BF-951E-4FDE-B15C-7A219117897F}" type="parTrans" cxnId="{412283B4-13E8-4839-8269-951480E9BFA4}">
      <dgm:prSet/>
      <dgm:spPr/>
      <dgm:t>
        <a:bodyPr/>
        <a:lstStyle/>
        <a:p>
          <a:endParaRPr lang="ru-RU"/>
        </a:p>
      </dgm:t>
    </dgm:pt>
    <dgm:pt modelId="{3530883D-0AF3-4328-B1B1-CBB12AABF868}" type="sibTrans" cxnId="{412283B4-13E8-4839-8269-951480E9BFA4}">
      <dgm:prSet/>
      <dgm:spPr/>
      <dgm:t>
        <a:bodyPr/>
        <a:lstStyle/>
        <a:p>
          <a:endParaRPr lang="ru-RU"/>
        </a:p>
      </dgm:t>
    </dgm:pt>
    <dgm:pt modelId="{EC276401-EA94-4DA9-9A5C-F5CE3EAE8165}">
      <dgm:prSet custT="1"/>
      <dgm:spPr/>
      <dgm:t>
        <a:bodyPr/>
        <a:lstStyle/>
        <a:p>
          <a:pPr rtl="0"/>
          <a:r>
            <a:rPr lang="ru-RU" sz="1400" b="1" dirty="0" smtClean="0">
              <a:solidFill>
                <a:srgbClr val="002060"/>
              </a:solidFill>
              <a:latin typeface="Arial Narrow" pitchFamily="34" charset="0"/>
            </a:rPr>
            <a:t>Численность работников, занятых во вредных и (или) опасных условиях труда.</a:t>
          </a:r>
          <a:endParaRPr lang="ru-RU" sz="1400" b="1" dirty="0">
            <a:solidFill>
              <a:srgbClr val="002060"/>
            </a:solidFill>
            <a:latin typeface="Arial Narrow" pitchFamily="34" charset="0"/>
          </a:endParaRPr>
        </a:p>
      </dgm:t>
    </dgm:pt>
    <dgm:pt modelId="{E42C6383-D681-4402-BA31-B212493D6760}" type="parTrans" cxnId="{4AB5C920-0A73-41F7-8933-DF5E2FA2F1BC}">
      <dgm:prSet/>
      <dgm:spPr/>
      <dgm:t>
        <a:bodyPr/>
        <a:lstStyle/>
        <a:p>
          <a:endParaRPr lang="ru-RU"/>
        </a:p>
      </dgm:t>
    </dgm:pt>
    <dgm:pt modelId="{433E59CA-B2A1-4300-82AB-E24C8C3A9F7B}" type="sibTrans" cxnId="{4AB5C920-0A73-41F7-8933-DF5E2FA2F1BC}">
      <dgm:prSet/>
      <dgm:spPr/>
      <dgm:t>
        <a:bodyPr/>
        <a:lstStyle/>
        <a:p>
          <a:endParaRPr lang="ru-RU"/>
        </a:p>
      </dgm:t>
    </dgm:pt>
    <dgm:pt modelId="{AF3ABFDC-C0AE-4D1F-966A-C352851F9294}">
      <dgm:prSet custT="1"/>
      <dgm:spPr/>
      <dgm:t>
        <a:bodyPr/>
        <a:lstStyle/>
        <a:p>
          <a:pPr rtl="0"/>
          <a:r>
            <a:rPr lang="ru-RU" sz="1400" b="1" dirty="0" smtClean="0">
              <a:solidFill>
                <a:srgbClr val="002060"/>
              </a:solidFill>
              <a:latin typeface="Arial Narrow" pitchFamily="34" charset="0"/>
            </a:rPr>
            <a:t>Удельный вес работников, занятых во вредных и (или) опасных условиях труда, от общей численности работников.</a:t>
          </a:r>
          <a:endParaRPr lang="ru-RU" sz="1400" b="1" dirty="0">
            <a:solidFill>
              <a:srgbClr val="002060"/>
            </a:solidFill>
            <a:latin typeface="Arial Narrow" pitchFamily="34" charset="0"/>
          </a:endParaRPr>
        </a:p>
      </dgm:t>
    </dgm:pt>
    <dgm:pt modelId="{328999E1-2A73-44E3-9606-52CCBA32F5E2}" type="parTrans" cxnId="{7953C3C8-222B-41F0-9EDA-25D8E9D0F6B4}">
      <dgm:prSet/>
      <dgm:spPr/>
      <dgm:t>
        <a:bodyPr/>
        <a:lstStyle/>
        <a:p>
          <a:endParaRPr lang="ru-RU"/>
        </a:p>
      </dgm:t>
    </dgm:pt>
    <dgm:pt modelId="{F05F3402-60A6-49F3-9EAD-BEE84A679A57}" type="sibTrans" cxnId="{7953C3C8-222B-41F0-9EDA-25D8E9D0F6B4}">
      <dgm:prSet/>
      <dgm:spPr/>
      <dgm:t>
        <a:bodyPr/>
        <a:lstStyle/>
        <a:p>
          <a:endParaRPr lang="ru-RU"/>
        </a:p>
      </dgm:t>
    </dgm:pt>
    <dgm:pt modelId="{6F34F203-0004-40FB-8CE2-20CB6B402D40}" type="pres">
      <dgm:prSet presAssocID="{0837EDA9-51E2-4F71-B442-75642F1D578D}" presName="diagram" presStyleCnt="0">
        <dgm:presLayoutVars>
          <dgm:dir/>
          <dgm:resizeHandles val="exact"/>
        </dgm:presLayoutVars>
      </dgm:prSet>
      <dgm:spPr/>
      <dgm:t>
        <a:bodyPr/>
        <a:lstStyle/>
        <a:p>
          <a:endParaRPr lang="ru-RU"/>
        </a:p>
      </dgm:t>
    </dgm:pt>
    <dgm:pt modelId="{CAAF3AA0-4439-4697-99E3-07A091C05166}" type="pres">
      <dgm:prSet presAssocID="{740F03B3-A28C-4B70-B900-9B9A18FEE698}" presName="node" presStyleLbl="node1" presStyleIdx="0" presStyleCnt="9">
        <dgm:presLayoutVars>
          <dgm:bulletEnabled val="1"/>
        </dgm:presLayoutVars>
      </dgm:prSet>
      <dgm:spPr/>
      <dgm:t>
        <a:bodyPr/>
        <a:lstStyle/>
        <a:p>
          <a:endParaRPr lang="ru-RU"/>
        </a:p>
      </dgm:t>
    </dgm:pt>
    <dgm:pt modelId="{43CAF159-79CF-4BA9-9178-5CC310FAF326}" type="pres">
      <dgm:prSet presAssocID="{EB2E78F7-35F9-4EC3-A911-C227FF99A260}" presName="sibTrans" presStyleCnt="0"/>
      <dgm:spPr/>
    </dgm:pt>
    <dgm:pt modelId="{F468D054-5145-480F-84E5-3E8E717429DB}" type="pres">
      <dgm:prSet presAssocID="{0C778899-C556-4B0C-9C4D-128F5DFBF6D3}" presName="node" presStyleLbl="node1" presStyleIdx="1" presStyleCnt="9">
        <dgm:presLayoutVars>
          <dgm:bulletEnabled val="1"/>
        </dgm:presLayoutVars>
      </dgm:prSet>
      <dgm:spPr/>
      <dgm:t>
        <a:bodyPr/>
        <a:lstStyle/>
        <a:p>
          <a:endParaRPr lang="ru-RU"/>
        </a:p>
      </dgm:t>
    </dgm:pt>
    <dgm:pt modelId="{EA1A21E7-82AD-46E6-8261-092505F67D94}" type="pres">
      <dgm:prSet presAssocID="{F4EE2A31-423C-40FD-8032-A3725791F95E}" presName="sibTrans" presStyleCnt="0"/>
      <dgm:spPr/>
    </dgm:pt>
    <dgm:pt modelId="{DBFCBD45-2B11-4E9A-B02C-388626C0EF7C}" type="pres">
      <dgm:prSet presAssocID="{16ED3FB4-7F63-416C-B827-E59276B19660}" presName="node" presStyleLbl="node1" presStyleIdx="2" presStyleCnt="9">
        <dgm:presLayoutVars>
          <dgm:bulletEnabled val="1"/>
        </dgm:presLayoutVars>
      </dgm:prSet>
      <dgm:spPr/>
      <dgm:t>
        <a:bodyPr/>
        <a:lstStyle/>
        <a:p>
          <a:endParaRPr lang="ru-RU"/>
        </a:p>
      </dgm:t>
    </dgm:pt>
    <dgm:pt modelId="{BF842CC8-3036-441E-9921-B0C9693699D5}" type="pres">
      <dgm:prSet presAssocID="{5F704CEE-6BD5-4642-A358-B5F3781A2F6B}" presName="sibTrans" presStyleCnt="0"/>
      <dgm:spPr/>
    </dgm:pt>
    <dgm:pt modelId="{EA3389BD-D535-4025-B822-0B5CF90884E4}" type="pres">
      <dgm:prSet presAssocID="{A53A5460-AF09-4668-9CDF-9572D44C76AD}" presName="node" presStyleLbl="node1" presStyleIdx="3" presStyleCnt="9">
        <dgm:presLayoutVars>
          <dgm:bulletEnabled val="1"/>
        </dgm:presLayoutVars>
      </dgm:prSet>
      <dgm:spPr/>
      <dgm:t>
        <a:bodyPr/>
        <a:lstStyle/>
        <a:p>
          <a:endParaRPr lang="ru-RU"/>
        </a:p>
      </dgm:t>
    </dgm:pt>
    <dgm:pt modelId="{88A24966-CFDC-425B-BDAE-1F4A8793784B}" type="pres">
      <dgm:prSet presAssocID="{FDFBC965-514C-4815-9D98-B2AF872BE4D2}" presName="sibTrans" presStyleCnt="0"/>
      <dgm:spPr/>
    </dgm:pt>
    <dgm:pt modelId="{BEC43002-CFFC-4032-8447-5F19F4DA8887}" type="pres">
      <dgm:prSet presAssocID="{711031BB-A453-4A06-B22C-BAE184CEF26E}" presName="node" presStyleLbl="node1" presStyleIdx="4" presStyleCnt="9">
        <dgm:presLayoutVars>
          <dgm:bulletEnabled val="1"/>
        </dgm:presLayoutVars>
      </dgm:prSet>
      <dgm:spPr/>
      <dgm:t>
        <a:bodyPr/>
        <a:lstStyle/>
        <a:p>
          <a:endParaRPr lang="ru-RU"/>
        </a:p>
      </dgm:t>
    </dgm:pt>
    <dgm:pt modelId="{079B67A4-386D-47CF-AD1E-9C4BFB223B7F}" type="pres">
      <dgm:prSet presAssocID="{AAA85FB5-3014-4A90-9B6F-C414D7B7B648}" presName="sibTrans" presStyleCnt="0"/>
      <dgm:spPr/>
    </dgm:pt>
    <dgm:pt modelId="{87EDBF06-7010-4B54-A482-ED7673562DF6}" type="pres">
      <dgm:prSet presAssocID="{FC48EEAE-CC12-49D7-A427-E3D17C07014D}" presName="node" presStyleLbl="node1" presStyleIdx="5" presStyleCnt="9">
        <dgm:presLayoutVars>
          <dgm:bulletEnabled val="1"/>
        </dgm:presLayoutVars>
      </dgm:prSet>
      <dgm:spPr/>
      <dgm:t>
        <a:bodyPr/>
        <a:lstStyle/>
        <a:p>
          <a:endParaRPr lang="ru-RU"/>
        </a:p>
      </dgm:t>
    </dgm:pt>
    <dgm:pt modelId="{1F62CAE3-D8B8-4049-BD39-7B1F1ECB57D9}" type="pres">
      <dgm:prSet presAssocID="{F7CC743F-D243-4345-9F11-C18717FE38A5}" presName="sibTrans" presStyleCnt="0"/>
      <dgm:spPr/>
    </dgm:pt>
    <dgm:pt modelId="{A46056F2-8C63-4BBF-847C-6567CAB8648B}" type="pres">
      <dgm:prSet presAssocID="{BE52F523-FB26-48CD-9E40-295ABF78F32F}" presName="node" presStyleLbl="node1" presStyleIdx="6" presStyleCnt="9">
        <dgm:presLayoutVars>
          <dgm:bulletEnabled val="1"/>
        </dgm:presLayoutVars>
      </dgm:prSet>
      <dgm:spPr/>
      <dgm:t>
        <a:bodyPr/>
        <a:lstStyle/>
        <a:p>
          <a:endParaRPr lang="ru-RU"/>
        </a:p>
      </dgm:t>
    </dgm:pt>
    <dgm:pt modelId="{261BB8D1-35A3-48B5-8235-09D67F098298}" type="pres">
      <dgm:prSet presAssocID="{3530883D-0AF3-4328-B1B1-CBB12AABF868}" presName="sibTrans" presStyleCnt="0"/>
      <dgm:spPr/>
    </dgm:pt>
    <dgm:pt modelId="{8E80191E-BF11-4645-9B66-FDB2A085687A}" type="pres">
      <dgm:prSet presAssocID="{EC276401-EA94-4DA9-9A5C-F5CE3EAE8165}" presName="node" presStyleLbl="node1" presStyleIdx="7" presStyleCnt="9">
        <dgm:presLayoutVars>
          <dgm:bulletEnabled val="1"/>
        </dgm:presLayoutVars>
      </dgm:prSet>
      <dgm:spPr/>
      <dgm:t>
        <a:bodyPr/>
        <a:lstStyle/>
        <a:p>
          <a:endParaRPr lang="ru-RU"/>
        </a:p>
      </dgm:t>
    </dgm:pt>
    <dgm:pt modelId="{77A39046-6424-4456-B205-6C3267CB7736}" type="pres">
      <dgm:prSet presAssocID="{433E59CA-B2A1-4300-82AB-E24C8C3A9F7B}" presName="sibTrans" presStyleCnt="0"/>
      <dgm:spPr/>
    </dgm:pt>
    <dgm:pt modelId="{38F5671D-3BED-47A2-A3D8-453610F6E342}" type="pres">
      <dgm:prSet presAssocID="{AF3ABFDC-C0AE-4D1F-966A-C352851F9294}" presName="node" presStyleLbl="node1" presStyleIdx="8" presStyleCnt="9">
        <dgm:presLayoutVars>
          <dgm:bulletEnabled val="1"/>
        </dgm:presLayoutVars>
      </dgm:prSet>
      <dgm:spPr/>
      <dgm:t>
        <a:bodyPr/>
        <a:lstStyle/>
        <a:p>
          <a:endParaRPr lang="ru-RU"/>
        </a:p>
      </dgm:t>
    </dgm:pt>
  </dgm:ptLst>
  <dgm:cxnLst>
    <dgm:cxn modelId="{8D630CF0-7DE5-4EB7-BF09-96AB613460E6}" type="presOf" srcId="{16ED3FB4-7F63-416C-B827-E59276B19660}" destId="{DBFCBD45-2B11-4E9A-B02C-388626C0EF7C}" srcOrd="0" destOrd="0" presId="urn:microsoft.com/office/officeart/2005/8/layout/default#1"/>
    <dgm:cxn modelId="{DF3177EE-79E2-41CD-993D-37F89CD7B402}" type="presOf" srcId="{0C778899-C556-4B0C-9C4D-128F5DFBF6D3}" destId="{F468D054-5145-480F-84E5-3E8E717429DB}" srcOrd="0" destOrd="0" presId="urn:microsoft.com/office/officeart/2005/8/layout/default#1"/>
    <dgm:cxn modelId="{C0816495-C570-47C9-A383-26D1E441F4B8}" type="presOf" srcId="{A53A5460-AF09-4668-9CDF-9572D44C76AD}" destId="{EA3389BD-D535-4025-B822-0B5CF90884E4}" srcOrd="0" destOrd="0" presId="urn:microsoft.com/office/officeart/2005/8/layout/default#1"/>
    <dgm:cxn modelId="{873FD8EB-219E-4776-93FB-CCE9EFE95B59}" srcId="{0837EDA9-51E2-4F71-B442-75642F1D578D}" destId="{0C778899-C556-4B0C-9C4D-128F5DFBF6D3}" srcOrd="1" destOrd="0" parTransId="{1C0695E3-ECF0-4291-BC8F-928E9BF04F7B}" sibTransId="{F4EE2A31-423C-40FD-8032-A3725791F95E}"/>
    <dgm:cxn modelId="{412283B4-13E8-4839-8269-951480E9BFA4}" srcId="{0837EDA9-51E2-4F71-B442-75642F1D578D}" destId="{BE52F523-FB26-48CD-9E40-295ABF78F32F}" srcOrd="6" destOrd="0" parTransId="{AE5734BF-951E-4FDE-B15C-7A219117897F}" sibTransId="{3530883D-0AF3-4328-B1B1-CBB12AABF868}"/>
    <dgm:cxn modelId="{4415CE6B-E514-46F1-93B2-FAC23E5D01CF}" srcId="{0837EDA9-51E2-4F71-B442-75642F1D578D}" destId="{740F03B3-A28C-4B70-B900-9B9A18FEE698}" srcOrd="0" destOrd="0" parTransId="{ADDB9000-20F7-482C-AAB5-0D2222B86205}" sibTransId="{EB2E78F7-35F9-4EC3-A911-C227FF99A260}"/>
    <dgm:cxn modelId="{06CF104E-ED61-486C-A360-70EE52E379CA}" type="presOf" srcId="{711031BB-A453-4A06-B22C-BAE184CEF26E}" destId="{BEC43002-CFFC-4032-8447-5F19F4DA8887}" srcOrd="0" destOrd="0" presId="urn:microsoft.com/office/officeart/2005/8/layout/default#1"/>
    <dgm:cxn modelId="{7B8B5303-5F0D-4C4E-9B74-CBA84001CE0D}" type="presOf" srcId="{BE52F523-FB26-48CD-9E40-295ABF78F32F}" destId="{A46056F2-8C63-4BBF-847C-6567CAB8648B}" srcOrd="0" destOrd="0" presId="urn:microsoft.com/office/officeart/2005/8/layout/default#1"/>
    <dgm:cxn modelId="{E7B210BE-44AC-4324-88E7-3AEE01FC35E6}" type="presOf" srcId="{AF3ABFDC-C0AE-4D1F-966A-C352851F9294}" destId="{38F5671D-3BED-47A2-A3D8-453610F6E342}" srcOrd="0" destOrd="0" presId="urn:microsoft.com/office/officeart/2005/8/layout/default#1"/>
    <dgm:cxn modelId="{A5BF339C-EEFB-443E-A51B-A498F2E313FA}" srcId="{0837EDA9-51E2-4F71-B442-75642F1D578D}" destId="{711031BB-A453-4A06-B22C-BAE184CEF26E}" srcOrd="4" destOrd="0" parTransId="{43F36519-5754-42F9-AD64-5E2FE97C77F3}" sibTransId="{AAA85FB5-3014-4A90-9B6F-C414D7B7B648}"/>
    <dgm:cxn modelId="{03442564-9D71-4E4F-8331-87F05F4B5313}" srcId="{0837EDA9-51E2-4F71-B442-75642F1D578D}" destId="{A53A5460-AF09-4668-9CDF-9572D44C76AD}" srcOrd="3" destOrd="0" parTransId="{B0B7D011-DF03-4CFD-BE0B-08AA2265603F}" sibTransId="{FDFBC965-514C-4815-9D98-B2AF872BE4D2}"/>
    <dgm:cxn modelId="{E0AF7DC6-90B4-4D7A-B89A-BBB611E08A3B}" type="presOf" srcId="{740F03B3-A28C-4B70-B900-9B9A18FEE698}" destId="{CAAF3AA0-4439-4697-99E3-07A091C05166}" srcOrd="0" destOrd="0" presId="urn:microsoft.com/office/officeart/2005/8/layout/default#1"/>
    <dgm:cxn modelId="{2E9B8A55-73AA-4F63-A978-82E26BC45F6F}" type="presOf" srcId="{FC48EEAE-CC12-49D7-A427-E3D17C07014D}" destId="{87EDBF06-7010-4B54-A482-ED7673562DF6}" srcOrd="0" destOrd="0" presId="urn:microsoft.com/office/officeart/2005/8/layout/default#1"/>
    <dgm:cxn modelId="{4AB5C920-0A73-41F7-8933-DF5E2FA2F1BC}" srcId="{0837EDA9-51E2-4F71-B442-75642F1D578D}" destId="{EC276401-EA94-4DA9-9A5C-F5CE3EAE8165}" srcOrd="7" destOrd="0" parTransId="{E42C6383-D681-4402-BA31-B212493D6760}" sibTransId="{433E59CA-B2A1-4300-82AB-E24C8C3A9F7B}"/>
    <dgm:cxn modelId="{19C17CD6-EB0C-45BC-8C86-D24AB31A09AF}" type="presOf" srcId="{0837EDA9-51E2-4F71-B442-75642F1D578D}" destId="{6F34F203-0004-40FB-8CE2-20CB6B402D40}" srcOrd="0" destOrd="0" presId="urn:microsoft.com/office/officeart/2005/8/layout/default#1"/>
    <dgm:cxn modelId="{C981659C-E652-430C-819C-54B9FEE0312D}" type="presOf" srcId="{EC276401-EA94-4DA9-9A5C-F5CE3EAE8165}" destId="{8E80191E-BF11-4645-9B66-FDB2A085687A}" srcOrd="0" destOrd="0" presId="urn:microsoft.com/office/officeart/2005/8/layout/default#1"/>
    <dgm:cxn modelId="{564BFE96-9763-4D01-8EA6-E719BFF0CB1B}" srcId="{0837EDA9-51E2-4F71-B442-75642F1D578D}" destId="{FC48EEAE-CC12-49D7-A427-E3D17C07014D}" srcOrd="5" destOrd="0" parTransId="{7BA82D6A-DC09-4F58-AB4F-E521FE6690A1}" sibTransId="{F7CC743F-D243-4345-9F11-C18717FE38A5}"/>
    <dgm:cxn modelId="{7953C3C8-222B-41F0-9EDA-25D8E9D0F6B4}" srcId="{0837EDA9-51E2-4F71-B442-75642F1D578D}" destId="{AF3ABFDC-C0AE-4D1F-966A-C352851F9294}" srcOrd="8" destOrd="0" parTransId="{328999E1-2A73-44E3-9606-52CCBA32F5E2}" sibTransId="{F05F3402-60A6-49F3-9EAD-BEE84A679A57}"/>
    <dgm:cxn modelId="{C2681CEF-D3BC-4448-AC75-43E9D2039B9E}" srcId="{0837EDA9-51E2-4F71-B442-75642F1D578D}" destId="{16ED3FB4-7F63-416C-B827-E59276B19660}" srcOrd="2" destOrd="0" parTransId="{4F51F4E5-3980-413A-A2A4-BE2C09CCBAC8}" sibTransId="{5F704CEE-6BD5-4642-A358-B5F3781A2F6B}"/>
    <dgm:cxn modelId="{E07F04A1-6BEA-4E98-8C0F-DB5EDFF6F0DE}" type="presParOf" srcId="{6F34F203-0004-40FB-8CE2-20CB6B402D40}" destId="{CAAF3AA0-4439-4697-99E3-07A091C05166}" srcOrd="0" destOrd="0" presId="urn:microsoft.com/office/officeart/2005/8/layout/default#1"/>
    <dgm:cxn modelId="{76DFFF82-7931-42EB-BD49-B921625AD553}" type="presParOf" srcId="{6F34F203-0004-40FB-8CE2-20CB6B402D40}" destId="{43CAF159-79CF-4BA9-9178-5CC310FAF326}" srcOrd="1" destOrd="0" presId="urn:microsoft.com/office/officeart/2005/8/layout/default#1"/>
    <dgm:cxn modelId="{25A9AC4D-8DF3-43B1-90EE-7AB3AAE9B601}" type="presParOf" srcId="{6F34F203-0004-40FB-8CE2-20CB6B402D40}" destId="{F468D054-5145-480F-84E5-3E8E717429DB}" srcOrd="2" destOrd="0" presId="urn:microsoft.com/office/officeart/2005/8/layout/default#1"/>
    <dgm:cxn modelId="{C57862BD-D25D-4C81-B956-A36F3C91D6B3}" type="presParOf" srcId="{6F34F203-0004-40FB-8CE2-20CB6B402D40}" destId="{EA1A21E7-82AD-46E6-8261-092505F67D94}" srcOrd="3" destOrd="0" presId="urn:microsoft.com/office/officeart/2005/8/layout/default#1"/>
    <dgm:cxn modelId="{63C3146B-7AC3-4780-8AC1-C270D655F038}" type="presParOf" srcId="{6F34F203-0004-40FB-8CE2-20CB6B402D40}" destId="{DBFCBD45-2B11-4E9A-B02C-388626C0EF7C}" srcOrd="4" destOrd="0" presId="urn:microsoft.com/office/officeart/2005/8/layout/default#1"/>
    <dgm:cxn modelId="{68CFC5FC-EA24-49EC-8154-3E8A18AB2A72}" type="presParOf" srcId="{6F34F203-0004-40FB-8CE2-20CB6B402D40}" destId="{BF842CC8-3036-441E-9921-B0C9693699D5}" srcOrd="5" destOrd="0" presId="urn:microsoft.com/office/officeart/2005/8/layout/default#1"/>
    <dgm:cxn modelId="{434F485D-6AC6-4B6B-9461-1AA8BD2EE512}" type="presParOf" srcId="{6F34F203-0004-40FB-8CE2-20CB6B402D40}" destId="{EA3389BD-D535-4025-B822-0B5CF90884E4}" srcOrd="6" destOrd="0" presId="urn:microsoft.com/office/officeart/2005/8/layout/default#1"/>
    <dgm:cxn modelId="{B29035BF-9042-44C7-AA6A-1F3A07B07C22}" type="presParOf" srcId="{6F34F203-0004-40FB-8CE2-20CB6B402D40}" destId="{88A24966-CFDC-425B-BDAE-1F4A8793784B}" srcOrd="7" destOrd="0" presId="urn:microsoft.com/office/officeart/2005/8/layout/default#1"/>
    <dgm:cxn modelId="{0149226B-B889-42FC-B52C-83C5DCA46385}" type="presParOf" srcId="{6F34F203-0004-40FB-8CE2-20CB6B402D40}" destId="{BEC43002-CFFC-4032-8447-5F19F4DA8887}" srcOrd="8" destOrd="0" presId="urn:microsoft.com/office/officeart/2005/8/layout/default#1"/>
    <dgm:cxn modelId="{59D45754-398C-4598-91F2-B1025B2671D8}" type="presParOf" srcId="{6F34F203-0004-40FB-8CE2-20CB6B402D40}" destId="{079B67A4-386D-47CF-AD1E-9C4BFB223B7F}" srcOrd="9" destOrd="0" presId="urn:microsoft.com/office/officeart/2005/8/layout/default#1"/>
    <dgm:cxn modelId="{4CE41A2E-1B48-4D1F-A521-AF832BFE1FB6}" type="presParOf" srcId="{6F34F203-0004-40FB-8CE2-20CB6B402D40}" destId="{87EDBF06-7010-4B54-A482-ED7673562DF6}" srcOrd="10" destOrd="0" presId="urn:microsoft.com/office/officeart/2005/8/layout/default#1"/>
    <dgm:cxn modelId="{476A8951-61F6-4746-BE0A-AE4FD8FF0637}" type="presParOf" srcId="{6F34F203-0004-40FB-8CE2-20CB6B402D40}" destId="{1F62CAE3-D8B8-4049-BD39-7B1F1ECB57D9}" srcOrd="11" destOrd="0" presId="urn:microsoft.com/office/officeart/2005/8/layout/default#1"/>
    <dgm:cxn modelId="{3E7046D0-C2A4-4BC0-9584-83C48C6FFB8B}" type="presParOf" srcId="{6F34F203-0004-40FB-8CE2-20CB6B402D40}" destId="{A46056F2-8C63-4BBF-847C-6567CAB8648B}" srcOrd="12" destOrd="0" presId="urn:microsoft.com/office/officeart/2005/8/layout/default#1"/>
    <dgm:cxn modelId="{06F85768-BC01-4850-8B60-7ED09D09AAD1}" type="presParOf" srcId="{6F34F203-0004-40FB-8CE2-20CB6B402D40}" destId="{261BB8D1-35A3-48B5-8235-09D67F098298}" srcOrd="13" destOrd="0" presId="urn:microsoft.com/office/officeart/2005/8/layout/default#1"/>
    <dgm:cxn modelId="{336A98C5-B28F-47D0-A7BD-CF9ADA251323}" type="presParOf" srcId="{6F34F203-0004-40FB-8CE2-20CB6B402D40}" destId="{8E80191E-BF11-4645-9B66-FDB2A085687A}" srcOrd="14" destOrd="0" presId="urn:microsoft.com/office/officeart/2005/8/layout/default#1"/>
    <dgm:cxn modelId="{38A9F74F-1FB3-48ED-98F9-A813432BE2EB}" type="presParOf" srcId="{6F34F203-0004-40FB-8CE2-20CB6B402D40}" destId="{77A39046-6424-4456-B205-6C3267CB7736}" srcOrd="15" destOrd="0" presId="urn:microsoft.com/office/officeart/2005/8/layout/default#1"/>
    <dgm:cxn modelId="{7046624A-682C-4868-8D83-2CCAD005D5FA}" type="presParOf" srcId="{6F34F203-0004-40FB-8CE2-20CB6B402D40}" destId="{38F5671D-3BED-47A2-A3D8-453610F6E342}" srcOrd="1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E5518A5-FD4C-43C7-83A4-10B62AB548BE}" type="doc">
      <dgm:prSet loTypeId="urn:microsoft.com/office/officeart/2005/8/layout/vList6" loCatId="process" qsTypeId="urn:microsoft.com/office/officeart/2005/8/quickstyle/simple3" qsCatId="simple" csTypeId="urn:microsoft.com/office/officeart/2005/8/colors/accent2_2" csCatId="accent2" phldr="1"/>
      <dgm:spPr/>
      <dgm:t>
        <a:bodyPr/>
        <a:lstStyle/>
        <a:p>
          <a:endParaRPr lang="ru-RU"/>
        </a:p>
      </dgm:t>
    </dgm:pt>
    <dgm:pt modelId="{5257EFB3-34D7-4944-8548-624B0EE74D93}">
      <dgm:prSet phldrT="[Текст]" custT="1"/>
      <dgm:spPr/>
      <dgm:t>
        <a:bodyPr/>
        <a:lstStyle/>
        <a:p>
          <a:r>
            <a:rPr lang="ru-RU" sz="1800" dirty="0" smtClean="0">
              <a:latin typeface="Arial Narrow" pitchFamily="34" charset="0"/>
            </a:rPr>
            <a:t>Не поступали запросы на проведение государственной экспертизы условий труда в целях оценки качества проведения СОУТ</a:t>
          </a:r>
          <a:endParaRPr lang="ru-RU" sz="1800" dirty="0">
            <a:latin typeface="Arial Narrow" pitchFamily="34" charset="0"/>
          </a:endParaRPr>
        </a:p>
      </dgm:t>
    </dgm:pt>
    <dgm:pt modelId="{EC506ABF-BCBA-491A-B83F-70FB1E88E3EA}" type="parTrans" cxnId="{027F4A76-CA64-419A-8C44-71777B4965D9}">
      <dgm:prSet/>
      <dgm:spPr/>
      <dgm:t>
        <a:bodyPr/>
        <a:lstStyle/>
        <a:p>
          <a:endParaRPr lang="ru-RU"/>
        </a:p>
      </dgm:t>
    </dgm:pt>
    <dgm:pt modelId="{E3C57332-0A86-481E-84D0-D04B158B53E0}" type="sibTrans" cxnId="{027F4A76-CA64-419A-8C44-71777B4965D9}">
      <dgm:prSet/>
      <dgm:spPr/>
      <dgm:t>
        <a:bodyPr/>
        <a:lstStyle/>
        <a:p>
          <a:endParaRPr lang="ru-RU"/>
        </a:p>
      </dgm:t>
    </dgm:pt>
    <dgm:pt modelId="{669439B5-40B0-427A-B5A6-449B33E37D75}">
      <dgm:prSet phldrT="[Текст]" custT="1"/>
      <dgm:spPr/>
      <dgm:t>
        <a:bodyPr/>
        <a:lstStyle/>
        <a:p>
          <a:pPr marL="0" indent="0" algn="ctr">
            <a:lnSpc>
              <a:spcPct val="100000"/>
            </a:lnSpc>
            <a:spcAft>
              <a:spcPts val="0"/>
            </a:spcAft>
          </a:pPr>
          <a:r>
            <a:rPr lang="ru-RU" sz="1600" dirty="0" smtClean="0">
              <a:latin typeface="Arial Narrow" pitchFamily="34" charset="0"/>
            </a:rPr>
            <a:t> Республика Тыва</a:t>
          </a:r>
          <a:endParaRPr lang="ru-RU" sz="1600" dirty="0">
            <a:latin typeface="Arial Narrow" pitchFamily="34" charset="0"/>
          </a:endParaRPr>
        </a:p>
      </dgm:t>
    </dgm:pt>
    <dgm:pt modelId="{A08D16AE-1CE0-4D2F-A92C-FDF5EA6B0BCE}" type="parTrans" cxnId="{4BD604A0-00BC-43B1-94AE-C1799005AA69}">
      <dgm:prSet/>
      <dgm:spPr/>
      <dgm:t>
        <a:bodyPr/>
        <a:lstStyle/>
        <a:p>
          <a:endParaRPr lang="ru-RU"/>
        </a:p>
      </dgm:t>
    </dgm:pt>
    <dgm:pt modelId="{E4CDB5C7-7720-4D88-877E-CD3D81570473}" type="sibTrans" cxnId="{4BD604A0-00BC-43B1-94AE-C1799005AA69}">
      <dgm:prSet/>
      <dgm:spPr/>
      <dgm:t>
        <a:bodyPr/>
        <a:lstStyle/>
        <a:p>
          <a:endParaRPr lang="ru-RU"/>
        </a:p>
      </dgm:t>
    </dgm:pt>
    <dgm:pt modelId="{8861B4E2-71F5-4DE9-84BE-C40F7C7D0321}">
      <dgm:prSet phldrT="[Текст]" custT="1"/>
      <dgm:spPr/>
      <dgm:t>
        <a:bodyPr/>
        <a:lstStyle/>
        <a:p>
          <a:r>
            <a:rPr lang="ru-RU" sz="1800" dirty="0" smtClean="0">
              <a:latin typeface="Arial Narrow" pitchFamily="34" charset="0"/>
            </a:rPr>
            <a:t>Отсутствуют  государственные эксперты</a:t>
          </a:r>
        </a:p>
      </dgm:t>
    </dgm:pt>
    <dgm:pt modelId="{7418EF27-3491-4338-BC7F-D081AC413B79}" type="parTrans" cxnId="{B5FF61B3-EEF8-483E-BC60-EC13792AC239}">
      <dgm:prSet/>
      <dgm:spPr/>
      <dgm:t>
        <a:bodyPr/>
        <a:lstStyle/>
        <a:p>
          <a:endParaRPr lang="ru-RU"/>
        </a:p>
      </dgm:t>
    </dgm:pt>
    <dgm:pt modelId="{A4C678D7-FA17-469C-B515-4F681141A861}" type="sibTrans" cxnId="{B5FF61B3-EEF8-483E-BC60-EC13792AC239}">
      <dgm:prSet/>
      <dgm:spPr/>
      <dgm:t>
        <a:bodyPr/>
        <a:lstStyle/>
        <a:p>
          <a:endParaRPr lang="ru-RU"/>
        </a:p>
      </dgm:t>
    </dgm:pt>
    <dgm:pt modelId="{FB77BD8C-D8D1-4B92-8E6F-CB1E5821E24A}">
      <dgm:prSet phldrT="[Текст]"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ru-RU" sz="1600" dirty="0" smtClean="0">
              <a:latin typeface="Arial Narrow" pitchFamily="34" charset="0"/>
            </a:rPr>
            <a:t> Республика Тыва</a:t>
          </a:r>
        </a:p>
        <a:p>
          <a:pPr marL="0" indent="0" algn="ctr" defTabSz="711200">
            <a:lnSpc>
              <a:spcPct val="100000"/>
            </a:lnSpc>
            <a:spcBef>
              <a:spcPct val="0"/>
            </a:spcBef>
            <a:spcAft>
              <a:spcPts val="0"/>
            </a:spcAft>
            <a:buNone/>
          </a:pPr>
          <a:endParaRPr lang="ru-RU" sz="1600" dirty="0" smtClean="0">
            <a:latin typeface="Arial Narrow" pitchFamily="34" charset="0"/>
          </a:endParaRPr>
        </a:p>
      </dgm:t>
    </dgm:pt>
    <dgm:pt modelId="{69F1FAA6-6123-4256-ADBD-7512558E6D95}" type="parTrans" cxnId="{1A65E12E-901A-4EDC-A1CD-2ECC88A3E898}">
      <dgm:prSet/>
      <dgm:spPr/>
      <dgm:t>
        <a:bodyPr/>
        <a:lstStyle/>
        <a:p>
          <a:endParaRPr lang="ru-RU"/>
        </a:p>
      </dgm:t>
    </dgm:pt>
    <dgm:pt modelId="{07A3751C-9045-495B-93D0-44AA7A8F3288}" type="sibTrans" cxnId="{1A65E12E-901A-4EDC-A1CD-2ECC88A3E898}">
      <dgm:prSet/>
      <dgm:spPr/>
      <dgm:t>
        <a:bodyPr/>
        <a:lstStyle/>
        <a:p>
          <a:endParaRPr lang="ru-RU"/>
        </a:p>
      </dgm:t>
    </dgm:pt>
    <dgm:pt modelId="{7A37B39A-8A33-4133-8F10-3529AAA31B3C}">
      <dgm:prSet phldrT="[Текст]" custT="1"/>
      <dgm:spPr/>
      <dgm:t>
        <a:bodyPr/>
        <a:lstStyle/>
        <a:p>
          <a:pPr marL="0" indent="0" algn="ctr">
            <a:lnSpc>
              <a:spcPct val="100000"/>
            </a:lnSpc>
            <a:spcAft>
              <a:spcPts val="0"/>
            </a:spcAft>
          </a:pPr>
          <a:endParaRPr lang="ru-RU" sz="1600" dirty="0">
            <a:latin typeface="Arial Narrow" pitchFamily="34" charset="0"/>
          </a:endParaRPr>
        </a:p>
      </dgm:t>
    </dgm:pt>
    <dgm:pt modelId="{0F7118FC-EB5B-44DD-98F1-AA45FCD61AAE}" type="parTrans" cxnId="{EDC33E97-CD95-4DB9-B864-67BA83F45B72}">
      <dgm:prSet/>
      <dgm:spPr/>
      <dgm:t>
        <a:bodyPr/>
        <a:lstStyle/>
        <a:p>
          <a:endParaRPr lang="ru-RU"/>
        </a:p>
      </dgm:t>
    </dgm:pt>
    <dgm:pt modelId="{3687E8E0-8B9A-4DD6-A86D-BFE2FA6822F1}" type="sibTrans" cxnId="{EDC33E97-CD95-4DB9-B864-67BA83F45B72}">
      <dgm:prSet/>
      <dgm:spPr/>
      <dgm:t>
        <a:bodyPr/>
        <a:lstStyle/>
        <a:p>
          <a:endParaRPr lang="ru-RU"/>
        </a:p>
      </dgm:t>
    </dgm:pt>
    <dgm:pt modelId="{84687A4B-9BA1-4C3D-8229-F291FA1DE229}">
      <dgm:prSet phldrT="[Текст]" custT="1"/>
      <dgm:spPr/>
      <dgm:t>
        <a:bodyPr/>
        <a:lstStyle/>
        <a:p>
          <a:pPr marL="0" indent="0" algn="ctr" defTabSz="711200">
            <a:lnSpc>
              <a:spcPct val="100000"/>
            </a:lnSpc>
            <a:spcBef>
              <a:spcPct val="0"/>
            </a:spcBef>
            <a:spcAft>
              <a:spcPts val="0"/>
            </a:spcAft>
            <a:buNone/>
          </a:pPr>
          <a:endParaRPr lang="ru-RU" sz="1600" dirty="0" smtClean="0">
            <a:latin typeface="Arial Narrow" pitchFamily="34" charset="0"/>
          </a:endParaRPr>
        </a:p>
      </dgm:t>
    </dgm:pt>
    <dgm:pt modelId="{F8F401ED-77BC-488A-A415-502865E578DF}" type="parTrans" cxnId="{06A83E12-7AB0-4353-9F06-13D11BAA8A89}">
      <dgm:prSet/>
      <dgm:spPr/>
      <dgm:t>
        <a:bodyPr/>
        <a:lstStyle/>
        <a:p>
          <a:endParaRPr lang="ru-RU"/>
        </a:p>
      </dgm:t>
    </dgm:pt>
    <dgm:pt modelId="{54F1C297-7CD3-4847-8D1C-0A55131BE939}" type="sibTrans" cxnId="{06A83E12-7AB0-4353-9F06-13D11BAA8A89}">
      <dgm:prSet/>
      <dgm:spPr/>
      <dgm:t>
        <a:bodyPr/>
        <a:lstStyle/>
        <a:p>
          <a:endParaRPr lang="ru-RU"/>
        </a:p>
      </dgm:t>
    </dgm:pt>
    <dgm:pt modelId="{FCBA0EEA-BE67-4775-80B4-0554266BD465}" type="pres">
      <dgm:prSet presAssocID="{0E5518A5-FD4C-43C7-83A4-10B62AB548BE}" presName="Name0" presStyleCnt="0">
        <dgm:presLayoutVars>
          <dgm:dir/>
          <dgm:animLvl val="lvl"/>
          <dgm:resizeHandles/>
        </dgm:presLayoutVars>
      </dgm:prSet>
      <dgm:spPr/>
      <dgm:t>
        <a:bodyPr/>
        <a:lstStyle/>
        <a:p>
          <a:endParaRPr lang="ru-RU"/>
        </a:p>
      </dgm:t>
    </dgm:pt>
    <dgm:pt modelId="{C83E7F7C-251A-4EFB-8BFA-75042479C285}" type="pres">
      <dgm:prSet presAssocID="{5257EFB3-34D7-4944-8548-624B0EE74D93}" presName="linNode" presStyleCnt="0"/>
      <dgm:spPr/>
    </dgm:pt>
    <dgm:pt modelId="{BE197DD0-3342-4D84-B136-163582290D37}" type="pres">
      <dgm:prSet presAssocID="{5257EFB3-34D7-4944-8548-624B0EE74D93}" presName="parentShp" presStyleLbl="node1" presStyleIdx="0" presStyleCnt="2" custScaleX="161051" custScaleY="161051">
        <dgm:presLayoutVars>
          <dgm:bulletEnabled val="1"/>
        </dgm:presLayoutVars>
      </dgm:prSet>
      <dgm:spPr/>
      <dgm:t>
        <a:bodyPr/>
        <a:lstStyle/>
        <a:p>
          <a:endParaRPr lang="ru-RU"/>
        </a:p>
      </dgm:t>
    </dgm:pt>
    <dgm:pt modelId="{18D0B451-5E93-4F63-B535-B4D301300918}" type="pres">
      <dgm:prSet presAssocID="{5257EFB3-34D7-4944-8548-624B0EE74D93}" presName="childShp" presStyleLbl="bgAccFollowNode1" presStyleIdx="0" presStyleCnt="2" custScaleY="155381">
        <dgm:presLayoutVars>
          <dgm:bulletEnabled val="1"/>
        </dgm:presLayoutVars>
      </dgm:prSet>
      <dgm:spPr>
        <a:prstGeom prst="rect">
          <a:avLst/>
        </a:prstGeom>
      </dgm:spPr>
      <dgm:t>
        <a:bodyPr/>
        <a:lstStyle/>
        <a:p>
          <a:endParaRPr lang="ru-RU"/>
        </a:p>
      </dgm:t>
    </dgm:pt>
    <dgm:pt modelId="{ECE9128F-C26F-45DB-B620-0365DD623F9D}" type="pres">
      <dgm:prSet presAssocID="{E3C57332-0A86-481E-84D0-D04B158B53E0}" presName="spacing" presStyleCnt="0"/>
      <dgm:spPr/>
    </dgm:pt>
    <dgm:pt modelId="{06F5BCB3-6A50-4323-BE8F-F5D8A921ACCA}" type="pres">
      <dgm:prSet presAssocID="{8861B4E2-71F5-4DE9-84BE-C40F7C7D0321}" presName="linNode" presStyleCnt="0"/>
      <dgm:spPr/>
    </dgm:pt>
    <dgm:pt modelId="{07B00857-40B7-4973-8BAA-220DE392E5A2}" type="pres">
      <dgm:prSet presAssocID="{8861B4E2-71F5-4DE9-84BE-C40F7C7D0321}" presName="parentShp" presStyleLbl="node1" presStyleIdx="1" presStyleCnt="2" custScaleX="161051" custScaleY="117427">
        <dgm:presLayoutVars>
          <dgm:bulletEnabled val="1"/>
        </dgm:presLayoutVars>
      </dgm:prSet>
      <dgm:spPr/>
      <dgm:t>
        <a:bodyPr/>
        <a:lstStyle/>
        <a:p>
          <a:endParaRPr lang="ru-RU"/>
        </a:p>
      </dgm:t>
    </dgm:pt>
    <dgm:pt modelId="{816F6792-3957-42A3-9BD1-06E93557FD37}" type="pres">
      <dgm:prSet presAssocID="{8861B4E2-71F5-4DE9-84BE-C40F7C7D0321}" presName="childShp" presStyleLbl="bgAccFollowNode1" presStyleIdx="1" presStyleCnt="2" custScaleX="100001" custScaleY="100001">
        <dgm:presLayoutVars>
          <dgm:bulletEnabled val="1"/>
        </dgm:presLayoutVars>
      </dgm:prSet>
      <dgm:spPr>
        <a:prstGeom prst="rect">
          <a:avLst/>
        </a:prstGeom>
      </dgm:spPr>
      <dgm:t>
        <a:bodyPr/>
        <a:lstStyle/>
        <a:p>
          <a:endParaRPr lang="ru-RU"/>
        </a:p>
      </dgm:t>
    </dgm:pt>
  </dgm:ptLst>
  <dgm:cxnLst>
    <dgm:cxn modelId="{06A83E12-7AB0-4353-9F06-13D11BAA8A89}" srcId="{8861B4E2-71F5-4DE9-84BE-C40F7C7D0321}" destId="{84687A4B-9BA1-4C3D-8229-F291FA1DE229}" srcOrd="0" destOrd="0" parTransId="{F8F401ED-77BC-488A-A415-502865E578DF}" sibTransId="{54F1C297-7CD3-4847-8D1C-0A55131BE939}"/>
    <dgm:cxn modelId="{1A65E12E-901A-4EDC-A1CD-2ECC88A3E898}" srcId="{8861B4E2-71F5-4DE9-84BE-C40F7C7D0321}" destId="{FB77BD8C-D8D1-4B92-8E6F-CB1E5821E24A}" srcOrd="1" destOrd="0" parTransId="{69F1FAA6-6123-4256-ADBD-7512558E6D95}" sibTransId="{07A3751C-9045-495B-93D0-44AA7A8F3288}"/>
    <dgm:cxn modelId="{79B9A65F-6BA6-4292-A3E1-3D49C7177736}" type="presOf" srcId="{84687A4B-9BA1-4C3D-8229-F291FA1DE229}" destId="{816F6792-3957-42A3-9BD1-06E93557FD37}" srcOrd="0" destOrd="0" presId="urn:microsoft.com/office/officeart/2005/8/layout/vList6"/>
    <dgm:cxn modelId="{E9054161-9302-4F2D-83F7-C7E24658DEBC}" type="presOf" srcId="{FB77BD8C-D8D1-4B92-8E6F-CB1E5821E24A}" destId="{816F6792-3957-42A3-9BD1-06E93557FD37}" srcOrd="0" destOrd="1" presId="urn:microsoft.com/office/officeart/2005/8/layout/vList6"/>
    <dgm:cxn modelId="{1DE60B26-EA4D-48B3-90EA-257A87C25129}" type="presOf" srcId="{8861B4E2-71F5-4DE9-84BE-C40F7C7D0321}" destId="{07B00857-40B7-4973-8BAA-220DE392E5A2}" srcOrd="0" destOrd="0" presId="urn:microsoft.com/office/officeart/2005/8/layout/vList6"/>
    <dgm:cxn modelId="{CE7E8F1D-6500-483B-9DFB-3B6E2C86F63D}" type="presOf" srcId="{5257EFB3-34D7-4944-8548-624B0EE74D93}" destId="{BE197DD0-3342-4D84-B136-163582290D37}" srcOrd="0" destOrd="0" presId="urn:microsoft.com/office/officeart/2005/8/layout/vList6"/>
    <dgm:cxn modelId="{0AA498DB-3629-4E50-8BDA-ECC4AC226C57}" type="presOf" srcId="{7A37B39A-8A33-4133-8F10-3529AAA31B3C}" destId="{18D0B451-5E93-4F63-B535-B4D301300918}" srcOrd="0" destOrd="0" presId="urn:microsoft.com/office/officeart/2005/8/layout/vList6"/>
    <dgm:cxn modelId="{4BD604A0-00BC-43B1-94AE-C1799005AA69}" srcId="{5257EFB3-34D7-4944-8548-624B0EE74D93}" destId="{669439B5-40B0-427A-B5A6-449B33E37D75}" srcOrd="1" destOrd="0" parTransId="{A08D16AE-1CE0-4D2F-A92C-FDF5EA6B0BCE}" sibTransId="{E4CDB5C7-7720-4D88-877E-CD3D81570473}"/>
    <dgm:cxn modelId="{EDC33E97-CD95-4DB9-B864-67BA83F45B72}" srcId="{5257EFB3-34D7-4944-8548-624B0EE74D93}" destId="{7A37B39A-8A33-4133-8F10-3529AAA31B3C}" srcOrd="0" destOrd="0" parTransId="{0F7118FC-EB5B-44DD-98F1-AA45FCD61AAE}" sibTransId="{3687E8E0-8B9A-4DD6-A86D-BFE2FA6822F1}"/>
    <dgm:cxn modelId="{B5FF61B3-EEF8-483E-BC60-EC13792AC239}" srcId="{0E5518A5-FD4C-43C7-83A4-10B62AB548BE}" destId="{8861B4E2-71F5-4DE9-84BE-C40F7C7D0321}" srcOrd="1" destOrd="0" parTransId="{7418EF27-3491-4338-BC7F-D081AC413B79}" sibTransId="{A4C678D7-FA17-469C-B515-4F681141A861}"/>
    <dgm:cxn modelId="{C08EA755-4D11-4B2A-BF75-C94E923E7716}" type="presOf" srcId="{0E5518A5-FD4C-43C7-83A4-10B62AB548BE}" destId="{FCBA0EEA-BE67-4775-80B4-0554266BD465}" srcOrd="0" destOrd="0" presId="urn:microsoft.com/office/officeart/2005/8/layout/vList6"/>
    <dgm:cxn modelId="{027F4A76-CA64-419A-8C44-71777B4965D9}" srcId="{0E5518A5-FD4C-43C7-83A4-10B62AB548BE}" destId="{5257EFB3-34D7-4944-8548-624B0EE74D93}" srcOrd="0" destOrd="0" parTransId="{EC506ABF-BCBA-491A-B83F-70FB1E88E3EA}" sibTransId="{E3C57332-0A86-481E-84D0-D04B158B53E0}"/>
    <dgm:cxn modelId="{5B1325F8-ABC2-42FB-93C3-065D930C5FDA}" type="presOf" srcId="{669439B5-40B0-427A-B5A6-449B33E37D75}" destId="{18D0B451-5E93-4F63-B535-B4D301300918}" srcOrd="0" destOrd="1" presId="urn:microsoft.com/office/officeart/2005/8/layout/vList6"/>
    <dgm:cxn modelId="{0BBDC8DD-53AD-4F09-930E-2AE001A9EA08}" type="presParOf" srcId="{FCBA0EEA-BE67-4775-80B4-0554266BD465}" destId="{C83E7F7C-251A-4EFB-8BFA-75042479C285}" srcOrd="0" destOrd="0" presId="urn:microsoft.com/office/officeart/2005/8/layout/vList6"/>
    <dgm:cxn modelId="{6F332F40-0FCD-462B-9C23-8095503F8609}" type="presParOf" srcId="{C83E7F7C-251A-4EFB-8BFA-75042479C285}" destId="{BE197DD0-3342-4D84-B136-163582290D37}" srcOrd="0" destOrd="0" presId="urn:microsoft.com/office/officeart/2005/8/layout/vList6"/>
    <dgm:cxn modelId="{A0FD8BD5-7010-4A76-B73E-7D12B300CC6D}" type="presParOf" srcId="{C83E7F7C-251A-4EFB-8BFA-75042479C285}" destId="{18D0B451-5E93-4F63-B535-B4D301300918}" srcOrd="1" destOrd="0" presId="urn:microsoft.com/office/officeart/2005/8/layout/vList6"/>
    <dgm:cxn modelId="{6638D3AF-6B8A-4642-86F3-6D0DA0DD91B1}" type="presParOf" srcId="{FCBA0EEA-BE67-4775-80B4-0554266BD465}" destId="{ECE9128F-C26F-45DB-B620-0365DD623F9D}" srcOrd="1" destOrd="0" presId="urn:microsoft.com/office/officeart/2005/8/layout/vList6"/>
    <dgm:cxn modelId="{7E07BC26-D940-4E94-93B1-643775053D75}" type="presParOf" srcId="{FCBA0EEA-BE67-4775-80B4-0554266BD465}" destId="{06F5BCB3-6A50-4323-BE8F-F5D8A921ACCA}" srcOrd="2" destOrd="0" presId="urn:microsoft.com/office/officeart/2005/8/layout/vList6"/>
    <dgm:cxn modelId="{5D87B837-2D45-4B1E-8B09-57EBDE129EED}" type="presParOf" srcId="{06F5BCB3-6A50-4323-BE8F-F5D8A921ACCA}" destId="{07B00857-40B7-4973-8BAA-220DE392E5A2}" srcOrd="0" destOrd="0" presId="urn:microsoft.com/office/officeart/2005/8/layout/vList6"/>
    <dgm:cxn modelId="{AF1D9198-CD9C-4A70-99F5-0DA3F266C47D}" type="presParOf" srcId="{06F5BCB3-6A50-4323-BE8F-F5D8A921ACCA}" destId="{816F6792-3957-42A3-9BD1-06E93557FD37}" srcOrd="1" destOrd="0" presId="urn:microsoft.com/office/officeart/2005/8/layout/v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D40EB0-BD20-4217-A9CD-7D17ABE5AC31}"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ru-RU"/>
        </a:p>
      </dgm:t>
    </dgm:pt>
    <dgm:pt modelId="{9C9878A9-3EE4-4459-B274-099BE7AAC6F2}">
      <dgm:prSet phldrT="[Текст]" custT="1"/>
      <dgm:spPr/>
      <dgm:t>
        <a:bodyPr/>
        <a:lstStyle/>
        <a:p>
          <a:pPr>
            <a:lnSpc>
              <a:spcPct val="100000"/>
            </a:lnSpc>
            <a:spcAft>
              <a:spcPts val="0"/>
            </a:spcAft>
          </a:pPr>
          <a:endParaRPr lang="ru-RU" sz="1400" b="1" dirty="0" smtClean="0">
            <a:latin typeface="Arial Narrow" pitchFamily="34" charset="0"/>
          </a:endParaRPr>
        </a:p>
        <a:p>
          <a:pPr>
            <a:lnSpc>
              <a:spcPct val="100000"/>
            </a:lnSpc>
            <a:spcAft>
              <a:spcPts val="0"/>
            </a:spcAft>
          </a:pPr>
          <a:r>
            <a:rPr lang="ru-RU" sz="1600" b="1" dirty="0" smtClean="0">
              <a:latin typeface="Arial Narrow" pitchFamily="34" charset="0"/>
            </a:rPr>
            <a:t>Приказ Минтруда России от 8 сентября 2016 г. N 501н </a:t>
          </a:r>
        </a:p>
        <a:p>
          <a:pPr>
            <a:lnSpc>
              <a:spcPct val="100000"/>
            </a:lnSpc>
            <a:spcAft>
              <a:spcPts val="0"/>
            </a:spcAft>
          </a:pPr>
          <a:r>
            <a:rPr lang="ru-RU" sz="1600" dirty="0" smtClean="0">
              <a:latin typeface="Arial Narrow" pitchFamily="34" charset="0"/>
            </a:rPr>
            <a:t>«Об утверждении порядка рассмотрения разногласий  по вопросам проведения экспертизы качества специальной оценки условий труда, несогласия работников, профессиональных союзов, их объединений, иных уполномоченных работниками представительных органов, работодателей, их объединений, страховщиков, территориальных органов федерального органа исполнительной власти, уполномоченного на проведение федерального государственного надзора за соблюдением трудового законодательства и иных нормативных правовых актов, содержащих нормы трудового права, организаций, проводивших специальную оценку условий труда, с результатами экспертизы качества специальной оценки условий труда</a:t>
          </a:r>
        </a:p>
        <a:p>
          <a:pPr>
            <a:lnSpc>
              <a:spcPct val="100000"/>
            </a:lnSpc>
            <a:spcAft>
              <a:spcPts val="0"/>
            </a:spcAft>
          </a:pPr>
          <a:endParaRPr lang="ru-RU" sz="1400" dirty="0">
            <a:latin typeface="Arial Narrow" pitchFamily="34" charset="0"/>
          </a:endParaRPr>
        </a:p>
      </dgm:t>
    </dgm:pt>
    <dgm:pt modelId="{27C8B2C1-1BA2-4636-9362-85BB0CD81EAB}" type="parTrans" cxnId="{520662CB-212D-47D1-8322-1B3A5E8AB9DB}">
      <dgm:prSet/>
      <dgm:spPr/>
      <dgm:t>
        <a:bodyPr/>
        <a:lstStyle/>
        <a:p>
          <a:endParaRPr lang="ru-RU"/>
        </a:p>
      </dgm:t>
    </dgm:pt>
    <dgm:pt modelId="{DFF6F054-C891-4AF0-85D8-D457ACBB87FF}" type="sibTrans" cxnId="{520662CB-212D-47D1-8322-1B3A5E8AB9DB}">
      <dgm:prSet/>
      <dgm:spPr/>
      <dgm:t>
        <a:bodyPr/>
        <a:lstStyle/>
        <a:p>
          <a:endParaRPr lang="ru-RU"/>
        </a:p>
      </dgm:t>
    </dgm:pt>
    <dgm:pt modelId="{2B3AA4F1-BD2E-4835-BCCA-7E6C1BF1D32A}">
      <dgm:prSet phldrT="[Текст]" custT="1"/>
      <dgm:spPr/>
      <dgm:t>
        <a:bodyPr/>
        <a:lstStyle/>
        <a:p>
          <a:pPr>
            <a:lnSpc>
              <a:spcPct val="100000"/>
            </a:lnSpc>
            <a:spcAft>
              <a:spcPts val="0"/>
            </a:spcAft>
          </a:pPr>
          <a:r>
            <a:rPr lang="ru-RU" sz="1600" b="1" dirty="0" smtClean="0">
              <a:solidFill>
                <a:srgbClr val="23538D"/>
              </a:solidFill>
              <a:latin typeface="Arial Narrow" pitchFamily="34" charset="0"/>
            </a:rPr>
            <a:t>дополнен перечень заявителей экспертизы качества СОУТ организациями, непосредственно проводящими СОУТ</a:t>
          </a:r>
          <a:endParaRPr lang="ru-RU" sz="1600" b="1" dirty="0">
            <a:solidFill>
              <a:srgbClr val="23538D"/>
            </a:solidFill>
            <a:latin typeface="Arial Narrow" pitchFamily="34" charset="0"/>
          </a:endParaRPr>
        </a:p>
      </dgm:t>
    </dgm:pt>
    <dgm:pt modelId="{F48F1A0D-BD48-4C66-9AD9-840341C23A1C}" type="parTrans" cxnId="{B95CDBB8-1C54-4264-A8DF-801E2E77F06B}">
      <dgm:prSet/>
      <dgm:spPr/>
      <dgm:t>
        <a:bodyPr/>
        <a:lstStyle/>
        <a:p>
          <a:endParaRPr lang="ru-RU"/>
        </a:p>
      </dgm:t>
    </dgm:pt>
    <dgm:pt modelId="{D14E10ED-199A-455F-BCE2-7E10A0DC9803}" type="sibTrans" cxnId="{B95CDBB8-1C54-4264-A8DF-801E2E77F06B}">
      <dgm:prSet/>
      <dgm:spPr/>
      <dgm:t>
        <a:bodyPr/>
        <a:lstStyle/>
        <a:p>
          <a:endParaRPr lang="ru-RU"/>
        </a:p>
      </dgm:t>
    </dgm:pt>
    <dgm:pt modelId="{01745090-C324-474D-A9F8-FDC681DB8B86}">
      <dgm:prSet phldrT="[Текст]" custT="1"/>
      <dgm:spPr/>
      <dgm:t>
        <a:bodyPr/>
        <a:lstStyle/>
        <a:p>
          <a:pPr>
            <a:lnSpc>
              <a:spcPct val="100000"/>
            </a:lnSpc>
            <a:spcAft>
              <a:spcPts val="0"/>
            </a:spcAft>
          </a:pPr>
          <a:r>
            <a:rPr lang="ru-RU" sz="1600" b="1" dirty="0" smtClean="0">
              <a:solidFill>
                <a:srgbClr val="23538D"/>
              </a:solidFill>
              <a:latin typeface="Arial Narrow" pitchFamily="34" charset="0"/>
            </a:rPr>
            <a:t>включено требование об обязательности к исполнению всеми сторонами заключения о рассмотрении разногласий по проведению экспертизы качества СОУТ </a:t>
          </a:r>
          <a:endParaRPr lang="ru-RU" sz="1600" b="1" dirty="0">
            <a:solidFill>
              <a:srgbClr val="23538D"/>
            </a:solidFill>
            <a:latin typeface="Arial Narrow" pitchFamily="34" charset="0"/>
          </a:endParaRPr>
        </a:p>
      </dgm:t>
    </dgm:pt>
    <dgm:pt modelId="{970AB87C-8A1D-4676-8202-EA1CD1CCA1D7}" type="parTrans" cxnId="{1DD9F62A-0DC1-4D01-BDD3-EFA7C4E54163}">
      <dgm:prSet/>
      <dgm:spPr/>
      <dgm:t>
        <a:bodyPr/>
        <a:lstStyle/>
        <a:p>
          <a:endParaRPr lang="ru-RU"/>
        </a:p>
      </dgm:t>
    </dgm:pt>
    <dgm:pt modelId="{3F750068-1E1E-4B30-B7E9-7AAA1386BDA4}" type="sibTrans" cxnId="{1DD9F62A-0DC1-4D01-BDD3-EFA7C4E54163}">
      <dgm:prSet/>
      <dgm:spPr/>
      <dgm:t>
        <a:bodyPr/>
        <a:lstStyle/>
        <a:p>
          <a:endParaRPr lang="ru-RU"/>
        </a:p>
      </dgm:t>
    </dgm:pt>
    <dgm:pt modelId="{33646252-EFA1-49B6-B819-646C3D5CDA51}">
      <dgm:prSet custT="1"/>
      <dgm:spPr/>
      <dgm:t>
        <a:bodyPr/>
        <a:lstStyle/>
        <a:p>
          <a:pPr>
            <a:lnSpc>
              <a:spcPct val="100000"/>
            </a:lnSpc>
            <a:spcAft>
              <a:spcPts val="0"/>
            </a:spcAft>
          </a:pPr>
          <a:r>
            <a:rPr lang="ru-RU" sz="1600" b="1" dirty="0" smtClean="0">
              <a:solidFill>
                <a:srgbClr val="23538D"/>
              </a:solidFill>
              <a:latin typeface="Arial Narrow" pitchFamily="34" charset="0"/>
            </a:rPr>
            <a:t>увеличение сроков рассмотрения заявления о рассмотрении разногласий по вопросам проведения экспертизы качества СОУТ до 45 рабочих дней</a:t>
          </a:r>
        </a:p>
        <a:p>
          <a:pPr>
            <a:lnSpc>
              <a:spcPct val="100000"/>
            </a:lnSpc>
            <a:spcAft>
              <a:spcPts val="0"/>
            </a:spcAft>
          </a:pPr>
          <a:r>
            <a:rPr lang="ru-RU" sz="1400" b="1" dirty="0" smtClean="0">
              <a:solidFill>
                <a:srgbClr val="23538D"/>
              </a:solidFill>
              <a:latin typeface="Arial Narrow" pitchFamily="34" charset="0"/>
            </a:rPr>
            <a:t>(при необходимости срок рассмотрения может быть продлен, но не более чем на 45 дней)</a:t>
          </a:r>
          <a:endParaRPr lang="ru-RU" sz="1400" b="1" dirty="0">
            <a:solidFill>
              <a:srgbClr val="23538D"/>
            </a:solidFill>
            <a:latin typeface="Arial Narrow" pitchFamily="34" charset="0"/>
          </a:endParaRPr>
        </a:p>
      </dgm:t>
    </dgm:pt>
    <dgm:pt modelId="{34E9EA47-5F8D-4065-9404-0CFBB6FADAD6}" type="parTrans" cxnId="{9C5A359C-FC65-46BF-9F3C-5B02E88CE9BA}">
      <dgm:prSet/>
      <dgm:spPr/>
      <dgm:t>
        <a:bodyPr/>
        <a:lstStyle/>
        <a:p>
          <a:endParaRPr lang="ru-RU"/>
        </a:p>
      </dgm:t>
    </dgm:pt>
    <dgm:pt modelId="{A2B87C4C-F94E-41F5-897E-06C0BEDB2938}" type="sibTrans" cxnId="{9C5A359C-FC65-46BF-9F3C-5B02E88CE9BA}">
      <dgm:prSet/>
      <dgm:spPr/>
      <dgm:t>
        <a:bodyPr/>
        <a:lstStyle/>
        <a:p>
          <a:endParaRPr lang="ru-RU"/>
        </a:p>
      </dgm:t>
    </dgm:pt>
    <dgm:pt modelId="{9C936BDA-7F8E-4D38-88CF-0BF319D8E3B9}" type="pres">
      <dgm:prSet presAssocID="{C4D40EB0-BD20-4217-A9CD-7D17ABE5AC31}" presName="diagram" presStyleCnt="0">
        <dgm:presLayoutVars>
          <dgm:chPref val="1"/>
          <dgm:dir/>
          <dgm:animOne val="branch"/>
          <dgm:animLvl val="lvl"/>
          <dgm:resizeHandles/>
        </dgm:presLayoutVars>
      </dgm:prSet>
      <dgm:spPr/>
      <dgm:t>
        <a:bodyPr/>
        <a:lstStyle/>
        <a:p>
          <a:endParaRPr lang="ru-RU"/>
        </a:p>
      </dgm:t>
    </dgm:pt>
    <dgm:pt modelId="{ADEA5125-69A7-4943-82EC-7B922F3F6305}" type="pres">
      <dgm:prSet presAssocID="{9C9878A9-3EE4-4459-B274-099BE7AAC6F2}" presName="root" presStyleCnt="0"/>
      <dgm:spPr/>
    </dgm:pt>
    <dgm:pt modelId="{9764E9B5-4C4F-4091-A210-A014AB8C5099}" type="pres">
      <dgm:prSet presAssocID="{9C9878A9-3EE4-4459-B274-099BE7AAC6F2}" presName="rootComposite" presStyleCnt="0"/>
      <dgm:spPr/>
    </dgm:pt>
    <dgm:pt modelId="{F27F6763-10A4-421A-B576-1022CD6E6702}" type="pres">
      <dgm:prSet presAssocID="{9C9878A9-3EE4-4459-B274-099BE7AAC6F2}" presName="rootText" presStyleLbl="node1" presStyleIdx="0" presStyleCnt="1" custScaleX="276270" custScaleY="151510"/>
      <dgm:spPr/>
      <dgm:t>
        <a:bodyPr/>
        <a:lstStyle/>
        <a:p>
          <a:endParaRPr lang="ru-RU"/>
        </a:p>
      </dgm:t>
    </dgm:pt>
    <dgm:pt modelId="{1C0E510E-B409-422C-B497-A8D7BD95AC05}" type="pres">
      <dgm:prSet presAssocID="{9C9878A9-3EE4-4459-B274-099BE7AAC6F2}" presName="rootConnector" presStyleLbl="node1" presStyleIdx="0" presStyleCnt="1"/>
      <dgm:spPr/>
      <dgm:t>
        <a:bodyPr/>
        <a:lstStyle/>
        <a:p>
          <a:endParaRPr lang="ru-RU"/>
        </a:p>
      </dgm:t>
    </dgm:pt>
    <dgm:pt modelId="{E9532593-03F5-49B1-8F02-3BA75361F86B}" type="pres">
      <dgm:prSet presAssocID="{9C9878A9-3EE4-4459-B274-099BE7AAC6F2}" presName="childShape" presStyleCnt="0"/>
      <dgm:spPr/>
    </dgm:pt>
    <dgm:pt modelId="{88307543-692B-4B44-B101-051D2BB4C5BA}" type="pres">
      <dgm:prSet presAssocID="{F48F1A0D-BD48-4C66-9AD9-840341C23A1C}" presName="Name13" presStyleLbl="parChTrans1D2" presStyleIdx="0" presStyleCnt="3"/>
      <dgm:spPr/>
      <dgm:t>
        <a:bodyPr/>
        <a:lstStyle/>
        <a:p>
          <a:endParaRPr lang="ru-RU"/>
        </a:p>
      </dgm:t>
    </dgm:pt>
    <dgm:pt modelId="{8BF72FF5-703D-4FEA-A535-707BF74D0AA6}" type="pres">
      <dgm:prSet presAssocID="{2B3AA4F1-BD2E-4835-BCCA-7E6C1BF1D32A}" presName="childText" presStyleLbl="bgAcc1" presStyleIdx="0" presStyleCnt="3" custScaleX="295865" custScaleY="43439">
        <dgm:presLayoutVars>
          <dgm:bulletEnabled val="1"/>
        </dgm:presLayoutVars>
      </dgm:prSet>
      <dgm:spPr/>
      <dgm:t>
        <a:bodyPr/>
        <a:lstStyle/>
        <a:p>
          <a:endParaRPr lang="ru-RU"/>
        </a:p>
      </dgm:t>
    </dgm:pt>
    <dgm:pt modelId="{0D8C6328-0245-4B6B-A659-2BD6FBF4738C}" type="pres">
      <dgm:prSet presAssocID="{970AB87C-8A1D-4676-8202-EA1CD1CCA1D7}" presName="Name13" presStyleLbl="parChTrans1D2" presStyleIdx="1" presStyleCnt="3"/>
      <dgm:spPr/>
      <dgm:t>
        <a:bodyPr/>
        <a:lstStyle/>
        <a:p>
          <a:endParaRPr lang="ru-RU"/>
        </a:p>
      </dgm:t>
    </dgm:pt>
    <dgm:pt modelId="{89893817-591B-4949-9F35-771E6077E856}" type="pres">
      <dgm:prSet presAssocID="{01745090-C324-474D-A9F8-FDC681DB8B86}" presName="childText" presStyleLbl="bgAcc1" presStyleIdx="1" presStyleCnt="3" custScaleX="296329" custScaleY="46281">
        <dgm:presLayoutVars>
          <dgm:bulletEnabled val="1"/>
        </dgm:presLayoutVars>
      </dgm:prSet>
      <dgm:spPr/>
      <dgm:t>
        <a:bodyPr/>
        <a:lstStyle/>
        <a:p>
          <a:endParaRPr lang="ru-RU"/>
        </a:p>
      </dgm:t>
    </dgm:pt>
    <dgm:pt modelId="{18259351-DDED-40CC-A23E-B5693025E74B}" type="pres">
      <dgm:prSet presAssocID="{34E9EA47-5F8D-4065-9404-0CFBB6FADAD6}" presName="Name13" presStyleLbl="parChTrans1D2" presStyleIdx="2" presStyleCnt="3"/>
      <dgm:spPr/>
      <dgm:t>
        <a:bodyPr/>
        <a:lstStyle/>
        <a:p>
          <a:endParaRPr lang="ru-RU"/>
        </a:p>
      </dgm:t>
    </dgm:pt>
    <dgm:pt modelId="{FB316B5D-BD69-45FE-92FE-9D59A0E07639}" type="pres">
      <dgm:prSet presAssocID="{33646252-EFA1-49B6-B819-646C3D5CDA51}" presName="childText" presStyleLbl="bgAcc1" presStyleIdx="2" presStyleCnt="3" custScaleX="297341" custScaleY="58034">
        <dgm:presLayoutVars>
          <dgm:bulletEnabled val="1"/>
        </dgm:presLayoutVars>
      </dgm:prSet>
      <dgm:spPr/>
      <dgm:t>
        <a:bodyPr/>
        <a:lstStyle/>
        <a:p>
          <a:endParaRPr lang="ru-RU"/>
        </a:p>
      </dgm:t>
    </dgm:pt>
  </dgm:ptLst>
  <dgm:cxnLst>
    <dgm:cxn modelId="{3738BA79-403B-4F3D-A69D-D76314106EC2}" type="presOf" srcId="{2B3AA4F1-BD2E-4835-BCCA-7E6C1BF1D32A}" destId="{8BF72FF5-703D-4FEA-A535-707BF74D0AA6}" srcOrd="0" destOrd="0" presId="urn:microsoft.com/office/officeart/2005/8/layout/hierarchy3"/>
    <dgm:cxn modelId="{B95CDBB8-1C54-4264-A8DF-801E2E77F06B}" srcId="{9C9878A9-3EE4-4459-B274-099BE7AAC6F2}" destId="{2B3AA4F1-BD2E-4835-BCCA-7E6C1BF1D32A}" srcOrd="0" destOrd="0" parTransId="{F48F1A0D-BD48-4C66-9AD9-840341C23A1C}" sibTransId="{D14E10ED-199A-455F-BCE2-7E10A0DC9803}"/>
    <dgm:cxn modelId="{AFB773DD-300F-498D-9865-57641A935F85}" type="presOf" srcId="{9C9878A9-3EE4-4459-B274-099BE7AAC6F2}" destId="{F27F6763-10A4-421A-B576-1022CD6E6702}" srcOrd="0" destOrd="0" presId="urn:microsoft.com/office/officeart/2005/8/layout/hierarchy3"/>
    <dgm:cxn modelId="{E206B35B-CD43-46ED-861D-970718E852D7}" type="presOf" srcId="{C4D40EB0-BD20-4217-A9CD-7D17ABE5AC31}" destId="{9C936BDA-7F8E-4D38-88CF-0BF319D8E3B9}" srcOrd="0" destOrd="0" presId="urn:microsoft.com/office/officeart/2005/8/layout/hierarchy3"/>
    <dgm:cxn modelId="{1DD9F62A-0DC1-4D01-BDD3-EFA7C4E54163}" srcId="{9C9878A9-3EE4-4459-B274-099BE7AAC6F2}" destId="{01745090-C324-474D-A9F8-FDC681DB8B86}" srcOrd="1" destOrd="0" parTransId="{970AB87C-8A1D-4676-8202-EA1CD1CCA1D7}" sibTransId="{3F750068-1E1E-4B30-B7E9-7AAA1386BDA4}"/>
    <dgm:cxn modelId="{94D5D783-701A-489F-A6A2-9607A698C8FA}" type="presOf" srcId="{01745090-C324-474D-A9F8-FDC681DB8B86}" destId="{89893817-591B-4949-9F35-771E6077E856}" srcOrd="0" destOrd="0" presId="urn:microsoft.com/office/officeart/2005/8/layout/hierarchy3"/>
    <dgm:cxn modelId="{8758163A-0058-4F4D-A22D-04789BE19221}" type="presOf" srcId="{F48F1A0D-BD48-4C66-9AD9-840341C23A1C}" destId="{88307543-692B-4B44-B101-051D2BB4C5BA}" srcOrd="0" destOrd="0" presId="urn:microsoft.com/office/officeart/2005/8/layout/hierarchy3"/>
    <dgm:cxn modelId="{520662CB-212D-47D1-8322-1B3A5E8AB9DB}" srcId="{C4D40EB0-BD20-4217-A9CD-7D17ABE5AC31}" destId="{9C9878A9-3EE4-4459-B274-099BE7AAC6F2}" srcOrd="0" destOrd="0" parTransId="{27C8B2C1-1BA2-4636-9362-85BB0CD81EAB}" sibTransId="{DFF6F054-C891-4AF0-85D8-D457ACBB87FF}"/>
    <dgm:cxn modelId="{9C5A359C-FC65-46BF-9F3C-5B02E88CE9BA}" srcId="{9C9878A9-3EE4-4459-B274-099BE7AAC6F2}" destId="{33646252-EFA1-49B6-B819-646C3D5CDA51}" srcOrd="2" destOrd="0" parTransId="{34E9EA47-5F8D-4065-9404-0CFBB6FADAD6}" sibTransId="{A2B87C4C-F94E-41F5-897E-06C0BEDB2938}"/>
    <dgm:cxn modelId="{7474FD34-19F8-41E2-9609-13CFA4AE5436}" type="presOf" srcId="{9C9878A9-3EE4-4459-B274-099BE7AAC6F2}" destId="{1C0E510E-B409-422C-B497-A8D7BD95AC05}" srcOrd="1" destOrd="0" presId="urn:microsoft.com/office/officeart/2005/8/layout/hierarchy3"/>
    <dgm:cxn modelId="{81F7C3CC-22AC-46AF-A4D6-D24BE9751CA3}" type="presOf" srcId="{970AB87C-8A1D-4676-8202-EA1CD1CCA1D7}" destId="{0D8C6328-0245-4B6B-A659-2BD6FBF4738C}" srcOrd="0" destOrd="0" presId="urn:microsoft.com/office/officeart/2005/8/layout/hierarchy3"/>
    <dgm:cxn modelId="{4BB0036F-3215-428A-B409-3F2F4EA93FB6}" type="presOf" srcId="{34E9EA47-5F8D-4065-9404-0CFBB6FADAD6}" destId="{18259351-DDED-40CC-A23E-B5693025E74B}" srcOrd="0" destOrd="0" presId="urn:microsoft.com/office/officeart/2005/8/layout/hierarchy3"/>
    <dgm:cxn modelId="{CFCC2FF1-DD09-4352-BC04-942A0937E672}" type="presOf" srcId="{33646252-EFA1-49B6-B819-646C3D5CDA51}" destId="{FB316B5D-BD69-45FE-92FE-9D59A0E07639}" srcOrd="0" destOrd="0" presId="urn:microsoft.com/office/officeart/2005/8/layout/hierarchy3"/>
    <dgm:cxn modelId="{4027040C-900D-4450-88C9-9C0891C90FB9}" type="presParOf" srcId="{9C936BDA-7F8E-4D38-88CF-0BF319D8E3B9}" destId="{ADEA5125-69A7-4943-82EC-7B922F3F6305}" srcOrd="0" destOrd="0" presId="urn:microsoft.com/office/officeart/2005/8/layout/hierarchy3"/>
    <dgm:cxn modelId="{FE17130A-D364-4966-ADE5-46B99E2890CA}" type="presParOf" srcId="{ADEA5125-69A7-4943-82EC-7B922F3F6305}" destId="{9764E9B5-4C4F-4091-A210-A014AB8C5099}" srcOrd="0" destOrd="0" presId="urn:microsoft.com/office/officeart/2005/8/layout/hierarchy3"/>
    <dgm:cxn modelId="{C80E242C-E1F8-49DD-97D9-D569EDA296F4}" type="presParOf" srcId="{9764E9B5-4C4F-4091-A210-A014AB8C5099}" destId="{F27F6763-10A4-421A-B576-1022CD6E6702}" srcOrd="0" destOrd="0" presId="urn:microsoft.com/office/officeart/2005/8/layout/hierarchy3"/>
    <dgm:cxn modelId="{342E5E29-1F8E-48B5-90E2-3E856C5E4DDC}" type="presParOf" srcId="{9764E9B5-4C4F-4091-A210-A014AB8C5099}" destId="{1C0E510E-B409-422C-B497-A8D7BD95AC05}" srcOrd="1" destOrd="0" presId="urn:microsoft.com/office/officeart/2005/8/layout/hierarchy3"/>
    <dgm:cxn modelId="{4FCFF307-F210-41F1-B488-6239E101BA57}" type="presParOf" srcId="{ADEA5125-69A7-4943-82EC-7B922F3F6305}" destId="{E9532593-03F5-49B1-8F02-3BA75361F86B}" srcOrd="1" destOrd="0" presId="urn:microsoft.com/office/officeart/2005/8/layout/hierarchy3"/>
    <dgm:cxn modelId="{5B8F1DFC-6F3C-4E67-A5AA-758C0832869F}" type="presParOf" srcId="{E9532593-03F5-49B1-8F02-3BA75361F86B}" destId="{88307543-692B-4B44-B101-051D2BB4C5BA}" srcOrd="0" destOrd="0" presId="urn:microsoft.com/office/officeart/2005/8/layout/hierarchy3"/>
    <dgm:cxn modelId="{F3B439A1-B87D-4786-95CC-5D911CDD7D7C}" type="presParOf" srcId="{E9532593-03F5-49B1-8F02-3BA75361F86B}" destId="{8BF72FF5-703D-4FEA-A535-707BF74D0AA6}" srcOrd="1" destOrd="0" presId="urn:microsoft.com/office/officeart/2005/8/layout/hierarchy3"/>
    <dgm:cxn modelId="{FE74A008-2597-4F0D-B988-297333D8C844}" type="presParOf" srcId="{E9532593-03F5-49B1-8F02-3BA75361F86B}" destId="{0D8C6328-0245-4B6B-A659-2BD6FBF4738C}" srcOrd="2" destOrd="0" presId="urn:microsoft.com/office/officeart/2005/8/layout/hierarchy3"/>
    <dgm:cxn modelId="{8F87B180-67FE-4C1D-97D4-B0D6DFD95A7B}" type="presParOf" srcId="{E9532593-03F5-49B1-8F02-3BA75361F86B}" destId="{89893817-591B-4949-9F35-771E6077E856}" srcOrd="3" destOrd="0" presId="urn:microsoft.com/office/officeart/2005/8/layout/hierarchy3"/>
    <dgm:cxn modelId="{594DC608-46F1-4138-8AC1-9C33DD6CAF59}" type="presParOf" srcId="{E9532593-03F5-49B1-8F02-3BA75361F86B}" destId="{18259351-DDED-40CC-A23E-B5693025E74B}" srcOrd="4" destOrd="0" presId="urn:microsoft.com/office/officeart/2005/8/layout/hierarchy3"/>
    <dgm:cxn modelId="{98D79BEB-9032-4FFB-A076-0408A6E84931}" type="presParOf" srcId="{E9532593-03F5-49B1-8F02-3BA75361F86B}" destId="{FB316B5D-BD69-45FE-92FE-9D59A0E07639}" srcOrd="5"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22E7CC3-3D10-4C56-A7A8-A7193A7E23F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1558128C-D1E0-484E-B4F0-DA5B1742C9F0}">
      <dgm:prSet phldrT="[Текст]"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ru-RU" sz="1600" b="1" dirty="0" smtClean="0">
            <a:latin typeface="Arial Narrow"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ru-RU" sz="1600" b="1" dirty="0" smtClean="0">
              <a:latin typeface="Arial Narrow" pitchFamily="34" charset="0"/>
            </a:rPr>
            <a:t>Типичные нарушения, выявляемые Минтрудом России при рассмотрении обращений о несогласии с  результатами экспертизы качества специальной оценки условий труда </a:t>
          </a:r>
        </a:p>
        <a:p>
          <a:pPr marL="0" marR="0" indent="0" algn="ctr" defTabSz="914400" eaLnBrk="1" fontAlgn="auto" latinLnBrk="0" hangingPunct="1">
            <a:lnSpc>
              <a:spcPct val="100000"/>
            </a:lnSpc>
            <a:spcBef>
              <a:spcPts val="0"/>
            </a:spcBef>
            <a:spcAft>
              <a:spcPts val="0"/>
            </a:spcAft>
            <a:buClrTx/>
            <a:buSzTx/>
            <a:buFontTx/>
            <a:buNone/>
            <a:tabLst/>
            <a:defRPr/>
          </a:pPr>
          <a:endParaRPr lang="ru-RU" sz="1600" b="0" dirty="0" smtClean="0">
            <a:latin typeface="Arial Narrow" pitchFamily="34" charset="0"/>
          </a:endParaRPr>
        </a:p>
        <a:p>
          <a:pPr defTabSz="711200">
            <a:lnSpc>
              <a:spcPct val="90000"/>
            </a:lnSpc>
            <a:spcBef>
              <a:spcPct val="0"/>
            </a:spcBef>
            <a:spcAft>
              <a:spcPct val="35000"/>
            </a:spcAft>
          </a:pPr>
          <a:endParaRPr lang="ru-RU" sz="1600" b="1" dirty="0" smtClean="0">
            <a:latin typeface="Arial Narrow" pitchFamily="34" charset="0"/>
          </a:endParaRPr>
        </a:p>
        <a:p>
          <a:pPr defTabSz="711200">
            <a:lnSpc>
              <a:spcPct val="90000"/>
            </a:lnSpc>
            <a:spcBef>
              <a:spcPct val="0"/>
            </a:spcBef>
            <a:spcAft>
              <a:spcPct val="35000"/>
            </a:spcAft>
          </a:pPr>
          <a:endParaRPr lang="ru-RU" sz="1800" dirty="0">
            <a:latin typeface="Arial Narrow" pitchFamily="34" charset="0"/>
          </a:endParaRPr>
        </a:p>
      </dgm:t>
    </dgm:pt>
    <dgm:pt modelId="{2366C732-0667-429B-B56A-3672A3261716}" type="parTrans" cxnId="{2271C2FD-8829-467D-A2BF-7C08B813EFE8}">
      <dgm:prSet/>
      <dgm:spPr/>
      <dgm:t>
        <a:bodyPr/>
        <a:lstStyle/>
        <a:p>
          <a:endParaRPr lang="ru-RU"/>
        </a:p>
      </dgm:t>
    </dgm:pt>
    <dgm:pt modelId="{56BC859E-AB34-4694-BFE0-2584CEF26E60}" type="sibTrans" cxnId="{2271C2FD-8829-467D-A2BF-7C08B813EFE8}">
      <dgm:prSet/>
      <dgm:spPr/>
      <dgm:t>
        <a:bodyPr/>
        <a:lstStyle/>
        <a:p>
          <a:endParaRPr lang="ru-RU"/>
        </a:p>
      </dgm:t>
    </dgm:pt>
    <dgm:pt modelId="{7EB31E46-C569-4125-8084-CD6F42F93C50}">
      <dgm:prSet phldrT="[Текст]" custT="1"/>
      <dgm:spPr/>
      <dgm:t>
        <a:bodyPr/>
        <a:lstStyle/>
        <a:p>
          <a:pPr marL="171450" indent="0" algn="just" defTabSz="711200">
            <a:lnSpc>
              <a:spcPct val="90000"/>
            </a:lnSpc>
            <a:spcBef>
              <a:spcPct val="0"/>
            </a:spcBef>
            <a:spcAft>
              <a:spcPct val="15000"/>
            </a:spcAft>
            <a:buNone/>
          </a:pPr>
          <a:endParaRPr lang="ru-RU" sz="1600" b="0" dirty="0">
            <a:latin typeface="Arial Narrow" pitchFamily="34" charset="0"/>
          </a:endParaRPr>
        </a:p>
      </dgm:t>
    </dgm:pt>
    <dgm:pt modelId="{1E976CD1-32A3-4760-9D41-A8027B0AED60}" type="parTrans" cxnId="{575761C9-DD19-451C-B1BA-E64883AF937C}">
      <dgm:prSet/>
      <dgm:spPr/>
      <dgm:t>
        <a:bodyPr/>
        <a:lstStyle/>
        <a:p>
          <a:endParaRPr lang="ru-RU"/>
        </a:p>
      </dgm:t>
    </dgm:pt>
    <dgm:pt modelId="{F7374945-A16A-491F-84E8-7B831CA18674}" type="sibTrans" cxnId="{575761C9-DD19-451C-B1BA-E64883AF937C}">
      <dgm:prSet/>
      <dgm:spPr/>
      <dgm:t>
        <a:bodyPr/>
        <a:lstStyle/>
        <a:p>
          <a:endParaRPr lang="ru-RU"/>
        </a:p>
      </dgm:t>
    </dgm:pt>
    <dgm:pt modelId="{C1CC462A-C144-4FAE-B475-6919BB421957}">
      <dgm:prSet phldrT="[Текст]" custT="1"/>
      <dgm:spPr/>
      <dgm:t>
        <a:bodyPr/>
        <a:lstStyle/>
        <a:p>
          <a:pPr marL="171450" indent="0" algn="just" defTabSz="711200">
            <a:lnSpc>
              <a:spcPct val="90000"/>
            </a:lnSpc>
            <a:spcBef>
              <a:spcPct val="0"/>
            </a:spcBef>
            <a:spcAft>
              <a:spcPct val="15000"/>
            </a:spcAft>
            <a:buNone/>
          </a:pPr>
          <a:endParaRPr lang="ru-RU" sz="1600" b="0" dirty="0">
            <a:latin typeface="Arial Narrow" pitchFamily="34" charset="0"/>
          </a:endParaRPr>
        </a:p>
      </dgm:t>
    </dgm:pt>
    <dgm:pt modelId="{5F97D974-0EC5-420F-9E7D-52EF27BC6E33}" type="parTrans" cxnId="{14A0C01B-A747-4E33-9D5C-9B37744CBD10}">
      <dgm:prSet/>
      <dgm:spPr/>
      <dgm:t>
        <a:bodyPr/>
        <a:lstStyle/>
        <a:p>
          <a:endParaRPr lang="ru-RU"/>
        </a:p>
      </dgm:t>
    </dgm:pt>
    <dgm:pt modelId="{750D9919-1E47-4BF5-A87F-230E2328125E}" type="sibTrans" cxnId="{14A0C01B-A747-4E33-9D5C-9B37744CBD10}">
      <dgm:prSet/>
      <dgm:spPr/>
      <dgm:t>
        <a:bodyPr/>
        <a:lstStyle/>
        <a:p>
          <a:endParaRPr lang="ru-RU"/>
        </a:p>
      </dgm:t>
    </dgm:pt>
    <dgm:pt modelId="{5A03BA12-2ACC-4CD9-86FA-7E422E0C6872}">
      <dgm:prSet phldrT="[Текст]"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ru-RU" sz="1800" b="0" dirty="0" smtClean="0">
              <a:latin typeface="Arial Narrow" pitchFamily="34" charset="0"/>
            </a:rPr>
            <a:t> Неправильное применение нормативных правовых актов, регулирующих порядок применения государственной экспертизы условий труда и назначения компенсаций по результатам СОУТ </a:t>
          </a:r>
          <a:endParaRPr lang="ru-RU" sz="1800" b="0" dirty="0">
            <a:latin typeface="Arial Narrow" pitchFamily="34" charset="0"/>
          </a:endParaRPr>
        </a:p>
      </dgm:t>
    </dgm:pt>
    <dgm:pt modelId="{50EA9CB5-D788-42AE-8508-F288637C7258}" type="parTrans" cxnId="{73F66991-06D6-476B-A7B4-9EE413B53F50}">
      <dgm:prSet/>
      <dgm:spPr/>
      <dgm:t>
        <a:bodyPr/>
        <a:lstStyle/>
        <a:p>
          <a:endParaRPr lang="ru-RU"/>
        </a:p>
      </dgm:t>
    </dgm:pt>
    <dgm:pt modelId="{118305C1-377B-489C-BCBA-CE4425F3564D}" type="sibTrans" cxnId="{73F66991-06D6-476B-A7B4-9EE413B53F50}">
      <dgm:prSet/>
      <dgm:spPr/>
      <dgm:t>
        <a:bodyPr/>
        <a:lstStyle/>
        <a:p>
          <a:endParaRPr lang="ru-RU"/>
        </a:p>
      </dgm:t>
    </dgm:pt>
    <dgm:pt modelId="{96B8A914-84DF-4ADE-A958-73D8422FC270}">
      <dgm:prSet phldrT="[Текст]"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ru-RU" sz="1600" b="0" dirty="0">
            <a:latin typeface="Arial Narrow" pitchFamily="34" charset="0"/>
          </a:endParaRPr>
        </a:p>
      </dgm:t>
    </dgm:pt>
    <dgm:pt modelId="{1CD65160-C533-4524-8484-871F29C53693}" type="parTrans" cxnId="{5A94B9A1-8FE0-4799-A8E8-D82C52EE27EB}">
      <dgm:prSet/>
      <dgm:spPr/>
      <dgm:t>
        <a:bodyPr/>
        <a:lstStyle/>
        <a:p>
          <a:endParaRPr lang="ru-RU"/>
        </a:p>
      </dgm:t>
    </dgm:pt>
    <dgm:pt modelId="{3E6D2FE9-BF7E-4457-9506-A4AF3C628D69}" type="sibTrans" cxnId="{5A94B9A1-8FE0-4799-A8E8-D82C52EE27EB}">
      <dgm:prSet/>
      <dgm:spPr/>
      <dgm:t>
        <a:bodyPr/>
        <a:lstStyle/>
        <a:p>
          <a:endParaRPr lang="ru-RU"/>
        </a:p>
      </dgm:t>
    </dgm:pt>
    <dgm:pt modelId="{363159F3-DA77-4BC0-8269-B6B8670ABD9E}">
      <dgm:prSet phldrT="[Текст]"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ru-RU" sz="1600" b="0" dirty="0">
            <a:latin typeface="Arial Narrow" pitchFamily="34" charset="0"/>
          </a:endParaRPr>
        </a:p>
      </dgm:t>
    </dgm:pt>
    <dgm:pt modelId="{66C0DD23-E484-4EFF-8D2E-AD221160DF69}" type="parTrans" cxnId="{47BE7F45-B432-4361-8D89-FA6D7DDF785D}">
      <dgm:prSet/>
      <dgm:spPr/>
      <dgm:t>
        <a:bodyPr/>
        <a:lstStyle/>
        <a:p>
          <a:endParaRPr lang="ru-RU"/>
        </a:p>
      </dgm:t>
    </dgm:pt>
    <dgm:pt modelId="{191ED647-80EF-4D64-90C9-8CDB66D17C0B}" type="sibTrans" cxnId="{47BE7F45-B432-4361-8D89-FA6D7DDF785D}">
      <dgm:prSet/>
      <dgm:spPr/>
      <dgm:t>
        <a:bodyPr/>
        <a:lstStyle/>
        <a:p>
          <a:endParaRPr lang="ru-RU"/>
        </a:p>
      </dgm:t>
    </dgm:pt>
    <dgm:pt modelId="{BAA0F48E-D0A8-4CCC-B49B-11ED772BA825}">
      <dgm:prSet phldrT="[Текст]" custT="1"/>
      <dgm:spPr/>
      <dgm:t>
        <a:bodyPr/>
        <a:lstStyle/>
        <a:p>
          <a:pPr marL="0" marR="0" indent="0" algn="just" defTabSz="914400" eaLnBrk="1" fontAlgn="auto" latinLnBrk="0" hangingPunct="1">
            <a:lnSpc>
              <a:spcPct val="100000"/>
            </a:lnSpc>
            <a:spcBef>
              <a:spcPts val="0"/>
            </a:spcBef>
            <a:spcAft>
              <a:spcPts val="0"/>
            </a:spcAft>
            <a:buClrTx/>
            <a:buSzTx/>
            <a:buFontTx/>
            <a:buNone/>
            <a:tabLst/>
            <a:defRPr/>
          </a:pPr>
          <a:endParaRPr lang="ru-RU" sz="1600" b="0" dirty="0">
            <a:latin typeface="Arial Narrow" pitchFamily="34" charset="0"/>
          </a:endParaRPr>
        </a:p>
      </dgm:t>
    </dgm:pt>
    <dgm:pt modelId="{6E8F8A74-8A0C-4EEE-B81F-CE71F8B6BFBA}" type="parTrans" cxnId="{A3F3FA5C-BC9A-4053-94DB-4032B93EA4BA}">
      <dgm:prSet/>
      <dgm:spPr/>
      <dgm:t>
        <a:bodyPr/>
        <a:lstStyle/>
        <a:p>
          <a:endParaRPr lang="ru-RU"/>
        </a:p>
      </dgm:t>
    </dgm:pt>
    <dgm:pt modelId="{52BF424D-A039-4051-ADCA-511DF75BB584}" type="sibTrans" cxnId="{A3F3FA5C-BC9A-4053-94DB-4032B93EA4BA}">
      <dgm:prSet/>
      <dgm:spPr/>
      <dgm:t>
        <a:bodyPr/>
        <a:lstStyle/>
        <a:p>
          <a:endParaRPr lang="ru-RU"/>
        </a:p>
      </dgm:t>
    </dgm:pt>
    <dgm:pt modelId="{98A3FD1D-1B5D-43C2-8916-8AD273378867}" type="pres">
      <dgm:prSet presAssocID="{722E7CC3-3D10-4C56-A7A8-A7193A7E23F8}" presName="Name0" presStyleCnt="0">
        <dgm:presLayoutVars>
          <dgm:dir/>
          <dgm:animLvl val="lvl"/>
          <dgm:resizeHandles val="exact"/>
        </dgm:presLayoutVars>
      </dgm:prSet>
      <dgm:spPr/>
      <dgm:t>
        <a:bodyPr/>
        <a:lstStyle/>
        <a:p>
          <a:endParaRPr lang="ru-RU"/>
        </a:p>
      </dgm:t>
    </dgm:pt>
    <dgm:pt modelId="{A84C5FFD-294A-4ADF-B24E-C12C99FFF61A}" type="pres">
      <dgm:prSet presAssocID="{1558128C-D1E0-484E-B4F0-DA5B1742C9F0}" presName="linNode" presStyleCnt="0"/>
      <dgm:spPr/>
      <dgm:t>
        <a:bodyPr/>
        <a:lstStyle/>
        <a:p>
          <a:endParaRPr lang="ru-RU"/>
        </a:p>
      </dgm:t>
    </dgm:pt>
    <dgm:pt modelId="{23D10918-B94A-4A03-8AFD-7A4E42383B86}" type="pres">
      <dgm:prSet presAssocID="{1558128C-D1E0-484E-B4F0-DA5B1742C9F0}" presName="parentText" presStyleLbl="node1" presStyleIdx="0" presStyleCnt="1" custScaleX="182967">
        <dgm:presLayoutVars>
          <dgm:chMax val="1"/>
          <dgm:bulletEnabled val="1"/>
        </dgm:presLayoutVars>
      </dgm:prSet>
      <dgm:spPr/>
      <dgm:t>
        <a:bodyPr/>
        <a:lstStyle/>
        <a:p>
          <a:endParaRPr lang="ru-RU"/>
        </a:p>
      </dgm:t>
    </dgm:pt>
    <dgm:pt modelId="{A2B7663B-FE79-4E11-879A-F4360C8B9B9A}" type="pres">
      <dgm:prSet presAssocID="{1558128C-D1E0-484E-B4F0-DA5B1742C9F0}" presName="descendantText" presStyleLbl="alignAccFollowNode1" presStyleIdx="0" presStyleCnt="1" custScaleX="191098" custScaleY="125122">
        <dgm:presLayoutVars>
          <dgm:bulletEnabled val="1"/>
        </dgm:presLayoutVars>
      </dgm:prSet>
      <dgm:spPr/>
      <dgm:t>
        <a:bodyPr/>
        <a:lstStyle/>
        <a:p>
          <a:endParaRPr lang="ru-RU"/>
        </a:p>
      </dgm:t>
    </dgm:pt>
  </dgm:ptLst>
  <dgm:cxnLst>
    <dgm:cxn modelId="{2271C2FD-8829-467D-A2BF-7C08B813EFE8}" srcId="{722E7CC3-3D10-4C56-A7A8-A7193A7E23F8}" destId="{1558128C-D1E0-484E-B4F0-DA5B1742C9F0}" srcOrd="0" destOrd="0" parTransId="{2366C732-0667-429B-B56A-3672A3261716}" sibTransId="{56BC859E-AB34-4694-BFE0-2584CEF26E60}"/>
    <dgm:cxn modelId="{575761C9-DD19-451C-B1BA-E64883AF937C}" srcId="{1558128C-D1E0-484E-B4F0-DA5B1742C9F0}" destId="{7EB31E46-C569-4125-8084-CD6F42F93C50}" srcOrd="5" destOrd="0" parTransId="{1E976CD1-32A3-4760-9D41-A8027B0AED60}" sibTransId="{F7374945-A16A-491F-84E8-7B831CA18674}"/>
    <dgm:cxn modelId="{47BE7F45-B432-4361-8D89-FA6D7DDF785D}" srcId="{1558128C-D1E0-484E-B4F0-DA5B1742C9F0}" destId="{363159F3-DA77-4BC0-8269-B6B8670ABD9E}" srcOrd="1" destOrd="0" parTransId="{66C0DD23-E484-4EFF-8D2E-AD221160DF69}" sibTransId="{191ED647-80EF-4D64-90C9-8CDB66D17C0B}"/>
    <dgm:cxn modelId="{5A94B9A1-8FE0-4799-A8E8-D82C52EE27EB}" srcId="{1558128C-D1E0-484E-B4F0-DA5B1742C9F0}" destId="{96B8A914-84DF-4ADE-A958-73D8422FC270}" srcOrd="0" destOrd="0" parTransId="{1CD65160-C533-4524-8484-871F29C53693}" sibTransId="{3E6D2FE9-BF7E-4457-9506-A4AF3C628D69}"/>
    <dgm:cxn modelId="{94F26E16-3763-4142-8495-02864918F2E8}" type="presOf" srcId="{5A03BA12-2ACC-4CD9-86FA-7E422E0C6872}" destId="{A2B7663B-FE79-4E11-879A-F4360C8B9B9A}" srcOrd="0" destOrd="3" presId="urn:microsoft.com/office/officeart/2005/8/layout/vList5"/>
    <dgm:cxn modelId="{8F0FABC3-ED4E-400F-A796-B42797A35353}" type="presOf" srcId="{BAA0F48E-D0A8-4CCC-B49B-11ED772BA825}" destId="{A2B7663B-FE79-4E11-879A-F4360C8B9B9A}" srcOrd="0" destOrd="2" presId="urn:microsoft.com/office/officeart/2005/8/layout/vList5"/>
    <dgm:cxn modelId="{DB354291-9ACB-4BD0-8AA2-A4A503949D12}" type="presOf" srcId="{96B8A914-84DF-4ADE-A958-73D8422FC270}" destId="{A2B7663B-FE79-4E11-879A-F4360C8B9B9A}" srcOrd="0" destOrd="0" presId="urn:microsoft.com/office/officeart/2005/8/layout/vList5"/>
    <dgm:cxn modelId="{F8C82BDA-E53C-4552-AF68-189F974031CD}" type="presOf" srcId="{1558128C-D1E0-484E-B4F0-DA5B1742C9F0}" destId="{23D10918-B94A-4A03-8AFD-7A4E42383B86}" srcOrd="0" destOrd="0" presId="urn:microsoft.com/office/officeart/2005/8/layout/vList5"/>
    <dgm:cxn modelId="{F96F64B8-EF25-4A17-867A-A100847ED00D}" type="presOf" srcId="{C1CC462A-C144-4FAE-B475-6919BB421957}" destId="{A2B7663B-FE79-4E11-879A-F4360C8B9B9A}" srcOrd="0" destOrd="4" presId="urn:microsoft.com/office/officeart/2005/8/layout/vList5"/>
    <dgm:cxn modelId="{9E6B52A8-E36D-4BE6-8210-71878127FD4A}" type="presOf" srcId="{722E7CC3-3D10-4C56-A7A8-A7193A7E23F8}" destId="{98A3FD1D-1B5D-43C2-8916-8AD273378867}" srcOrd="0" destOrd="0" presId="urn:microsoft.com/office/officeart/2005/8/layout/vList5"/>
    <dgm:cxn modelId="{A3F3FA5C-BC9A-4053-94DB-4032B93EA4BA}" srcId="{1558128C-D1E0-484E-B4F0-DA5B1742C9F0}" destId="{BAA0F48E-D0A8-4CCC-B49B-11ED772BA825}" srcOrd="2" destOrd="0" parTransId="{6E8F8A74-8A0C-4EEE-B81F-CE71F8B6BFBA}" sibTransId="{52BF424D-A039-4051-ADCA-511DF75BB584}"/>
    <dgm:cxn modelId="{14A0C01B-A747-4E33-9D5C-9B37744CBD10}" srcId="{1558128C-D1E0-484E-B4F0-DA5B1742C9F0}" destId="{C1CC462A-C144-4FAE-B475-6919BB421957}" srcOrd="4" destOrd="0" parTransId="{5F97D974-0EC5-420F-9E7D-52EF27BC6E33}" sibTransId="{750D9919-1E47-4BF5-A87F-230E2328125E}"/>
    <dgm:cxn modelId="{451CB191-1DF1-4319-9E1F-E5DA9913DD9B}" type="presOf" srcId="{7EB31E46-C569-4125-8084-CD6F42F93C50}" destId="{A2B7663B-FE79-4E11-879A-F4360C8B9B9A}" srcOrd="0" destOrd="5" presId="urn:microsoft.com/office/officeart/2005/8/layout/vList5"/>
    <dgm:cxn modelId="{73F66991-06D6-476B-A7B4-9EE413B53F50}" srcId="{1558128C-D1E0-484E-B4F0-DA5B1742C9F0}" destId="{5A03BA12-2ACC-4CD9-86FA-7E422E0C6872}" srcOrd="3" destOrd="0" parTransId="{50EA9CB5-D788-42AE-8508-F288637C7258}" sibTransId="{118305C1-377B-489C-BCBA-CE4425F3564D}"/>
    <dgm:cxn modelId="{92558B9F-DADE-4840-BA01-D5D2314E5A88}" type="presOf" srcId="{363159F3-DA77-4BC0-8269-B6B8670ABD9E}" destId="{A2B7663B-FE79-4E11-879A-F4360C8B9B9A}" srcOrd="0" destOrd="1" presId="urn:microsoft.com/office/officeart/2005/8/layout/vList5"/>
    <dgm:cxn modelId="{6050FE46-0E31-47D1-9F6F-FF6776BA564C}" type="presParOf" srcId="{98A3FD1D-1B5D-43C2-8916-8AD273378867}" destId="{A84C5FFD-294A-4ADF-B24E-C12C99FFF61A}" srcOrd="0" destOrd="0" presId="urn:microsoft.com/office/officeart/2005/8/layout/vList5"/>
    <dgm:cxn modelId="{535F55EB-E1B4-4428-ACD3-6E8A8DBC3872}" type="presParOf" srcId="{A84C5FFD-294A-4ADF-B24E-C12C99FFF61A}" destId="{23D10918-B94A-4A03-8AFD-7A4E42383B86}" srcOrd="0" destOrd="0" presId="urn:microsoft.com/office/officeart/2005/8/layout/vList5"/>
    <dgm:cxn modelId="{A0872212-5840-49C7-A623-CB0D418923D3}" type="presParOf" srcId="{A84C5FFD-294A-4ADF-B24E-C12C99FFF61A}" destId="{A2B7663B-FE79-4E11-879A-F4360C8B9B9A}"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4759A80-CFB2-463D-994B-5A7CBE4D7F36}"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ru-RU"/>
        </a:p>
      </dgm:t>
    </dgm:pt>
    <dgm:pt modelId="{36359B35-A628-49A0-B766-5834A465FD91}">
      <dgm:prSet custT="1"/>
      <dgm:spPr/>
      <dgm:t>
        <a:bodyPr/>
        <a:lstStyle/>
        <a:p>
          <a:pPr algn="ctr"/>
          <a:r>
            <a:rPr lang="ru-RU" sz="1600" b="1" dirty="0" smtClean="0">
              <a:solidFill>
                <a:schemeClr val="bg1"/>
              </a:solidFill>
              <a:latin typeface="Arial Narrow" pitchFamily="34" charset="0"/>
            </a:rPr>
            <a:t>Повышение квалификации экспертов, осуществляющих государственную экспертизу условий труда</a:t>
          </a:r>
          <a:endParaRPr lang="ru-RU" sz="1600" b="1" dirty="0">
            <a:solidFill>
              <a:schemeClr val="bg1"/>
            </a:solidFill>
            <a:latin typeface="Arial Narrow" pitchFamily="34" charset="0"/>
          </a:endParaRPr>
        </a:p>
      </dgm:t>
    </dgm:pt>
    <dgm:pt modelId="{4E660B23-D8EB-467F-8EF4-FF212D4C1EDB}" type="parTrans" cxnId="{0324833C-0396-4843-A143-0D4F0393B91D}">
      <dgm:prSet/>
      <dgm:spPr/>
      <dgm:t>
        <a:bodyPr/>
        <a:lstStyle/>
        <a:p>
          <a:endParaRPr lang="ru-RU"/>
        </a:p>
      </dgm:t>
    </dgm:pt>
    <dgm:pt modelId="{F7473764-2D88-4BC1-9351-26317D9EFC0B}" type="sibTrans" cxnId="{0324833C-0396-4843-A143-0D4F0393B91D}">
      <dgm:prSet/>
      <dgm:spPr/>
      <dgm:t>
        <a:bodyPr/>
        <a:lstStyle/>
        <a:p>
          <a:endParaRPr lang="ru-RU"/>
        </a:p>
      </dgm:t>
    </dgm:pt>
    <dgm:pt modelId="{7979A021-649D-4252-A2E5-FE98505044BA}">
      <dgm:prSet custT="1"/>
      <dgm:spPr/>
      <dgm:t>
        <a:bodyPr/>
        <a:lstStyle/>
        <a:p>
          <a:pPr algn="ctr"/>
          <a:r>
            <a:rPr lang="ru-RU" sz="1600" b="1" dirty="0" smtClean="0">
              <a:solidFill>
                <a:schemeClr val="bg1"/>
              </a:solidFill>
              <a:latin typeface="Arial Narrow" pitchFamily="34" charset="0"/>
            </a:rPr>
            <a:t>Разработка дополнительных мер по снижению уровней производственного травматизма и профессиональной заболеваемости, улучшению условий труда работников </a:t>
          </a:r>
        </a:p>
      </dgm:t>
    </dgm:pt>
    <dgm:pt modelId="{B1BE8FC7-252D-4348-BC71-FD61851D09E5}" type="parTrans" cxnId="{6F7288E0-3788-48F5-A7AB-6C18CB6BB5DF}">
      <dgm:prSet/>
      <dgm:spPr/>
      <dgm:t>
        <a:bodyPr/>
        <a:lstStyle/>
        <a:p>
          <a:endParaRPr lang="ru-RU"/>
        </a:p>
      </dgm:t>
    </dgm:pt>
    <dgm:pt modelId="{9B37DE15-05B9-4105-A5A9-372D1929908A}" type="sibTrans" cxnId="{6F7288E0-3788-48F5-A7AB-6C18CB6BB5DF}">
      <dgm:prSet/>
      <dgm:spPr/>
      <dgm:t>
        <a:bodyPr/>
        <a:lstStyle/>
        <a:p>
          <a:endParaRPr lang="ru-RU"/>
        </a:p>
      </dgm:t>
    </dgm:pt>
    <dgm:pt modelId="{90BEB244-DE7F-4216-BA48-56779AC73B2A}">
      <dgm:prSet custT="1"/>
      <dgm:spPr/>
      <dgm:t>
        <a:bodyPr/>
        <a:lstStyle/>
        <a:p>
          <a:pPr algn="ctr"/>
          <a:r>
            <a:rPr lang="ru-RU" sz="1600" b="1" dirty="0" smtClean="0">
              <a:solidFill>
                <a:schemeClr val="bg1"/>
              </a:solidFill>
              <a:latin typeface="Arial Narrow" pitchFamily="34" charset="0"/>
            </a:rPr>
            <a:t>Актуализация государственных программ субъектов Российской Федерации (подпрограмм государственных программ) по улучшению условий и охраны труда </a:t>
          </a:r>
          <a:r>
            <a:rPr lang="ru-RU" sz="1600" dirty="0" smtClean="0">
              <a:solidFill>
                <a:schemeClr val="bg1"/>
              </a:solidFill>
              <a:latin typeface="Arial Narrow" pitchFamily="34" charset="0"/>
            </a:rPr>
            <a:t>( в соответствии с Концепцией повышения эффективности обеспечения соблюдения трудового законодательства, утвержденная Распоряжением Правительства Российской Федерации от 05.06.2015 № 1028-р) </a:t>
          </a:r>
        </a:p>
      </dgm:t>
    </dgm:pt>
    <dgm:pt modelId="{460E84AD-FC7C-4736-B6CB-3314C2D3AFCD}" type="parTrans" cxnId="{2E40391E-63CF-48E7-BCC2-B6D7FBE9AC3D}">
      <dgm:prSet/>
      <dgm:spPr/>
      <dgm:t>
        <a:bodyPr/>
        <a:lstStyle/>
        <a:p>
          <a:endParaRPr lang="ru-RU"/>
        </a:p>
      </dgm:t>
    </dgm:pt>
    <dgm:pt modelId="{63A96297-E7F2-4BB9-8E97-31E55FAAA351}" type="sibTrans" cxnId="{2E40391E-63CF-48E7-BCC2-B6D7FBE9AC3D}">
      <dgm:prSet/>
      <dgm:spPr/>
      <dgm:t>
        <a:bodyPr/>
        <a:lstStyle/>
        <a:p>
          <a:endParaRPr lang="ru-RU"/>
        </a:p>
      </dgm:t>
    </dgm:pt>
    <dgm:pt modelId="{D7A996AD-DB58-4998-A54F-5DECD7EBE2F1}">
      <dgm:prSet custT="1"/>
      <dgm:spPr/>
      <dgm:t>
        <a:bodyPr/>
        <a:lstStyle/>
        <a:p>
          <a:pPr algn="ctr"/>
          <a:r>
            <a:rPr lang="ru-RU" sz="1600" b="1" dirty="0" smtClean="0">
              <a:solidFill>
                <a:schemeClr val="bg1"/>
              </a:solidFill>
              <a:latin typeface="Arial Narrow" pitchFamily="34" charset="0"/>
            </a:rPr>
            <a:t>Усиление межведомственного взаимодействия </a:t>
          </a:r>
          <a:br>
            <a:rPr lang="ru-RU" sz="1600" b="1" dirty="0" smtClean="0">
              <a:solidFill>
                <a:schemeClr val="bg1"/>
              </a:solidFill>
              <a:latin typeface="Arial Narrow" pitchFamily="34" charset="0"/>
            </a:rPr>
          </a:br>
          <a:r>
            <a:rPr lang="ru-RU" sz="1600" b="1" dirty="0" smtClean="0">
              <a:solidFill>
                <a:schemeClr val="bg1"/>
              </a:solidFill>
              <a:latin typeface="Arial Narrow" pitchFamily="34" charset="0"/>
            </a:rPr>
            <a:t>с территориальными органами </a:t>
          </a:r>
          <a:r>
            <a:rPr lang="ru-RU" sz="1600" b="1" dirty="0" err="1" smtClean="0">
              <a:solidFill>
                <a:schemeClr val="bg1"/>
              </a:solidFill>
              <a:latin typeface="Arial Narrow" pitchFamily="34" charset="0"/>
            </a:rPr>
            <a:t>Роструда</a:t>
          </a:r>
          <a:r>
            <a:rPr lang="ru-RU" sz="1600" b="1" dirty="0" smtClean="0">
              <a:solidFill>
                <a:schemeClr val="bg1"/>
              </a:solidFill>
              <a:latin typeface="Arial Narrow" pitchFamily="34" charset="0"/>
            </a:rPr>
            <a:t> и Фонда социального страхования Российской Федерации по вопросам производственного травматизма и профессиональной заболеваемости</a:t>
          </a:r>
          <a:endParaRPr lang="ru-RU" sz="1600" dirty="0" smtClean="0">
            <a:solidFill>
              <a:schemeClr val="bg1"/>
            </a:solidFill>
            <a:latin typeface="Arial Narrow" pitchFamily="34" charset="0"/>
          </a:endParaRPr>
        </a:p>
      </dgm:t>
    </dgm:pt>
    <dgm:pt modelId="{B8B3DB1C-4052-48AD-85E0-0DC90EDE0D59}" type="parTrans" cxnId="{F2B11D00-6274-4E28-A71D-1AF1ACFF3E2D}">
      <dgm:prSet/>
      <dgm:spPr/>
      <dgm:t>
        <a:bodyPr/>
        <a:lstStyle/>
        <a:p>
          <a:endParaRPr lang="ru-RU"/>
        </a:p>
      </dgm:t>
    </dgm:pt>
    <dgm:pt modelId="{5014A240-098D-49D4-865B-4355C08BD632}" type="sibTrans" cxnId="{F2B11D00-6274-4E28-A71D-1AF1ACFF3E2D}">
      <dgm:prSet/>
      <dgm:spPr/>
      <dgm:t>
        <a:bodyPr/>
        <a:lstStyle/>
        <a:p>
          <a:endParaRPr lang="ru-RU"/>
        </a:p>
      </dgm:t>
    </dgm:pt>
    <dgm:pt modelId="{3AEB3335-727D-41B1-873D-9192FE4E8EF8}" type="pres">
      <dgm:prSet presAssocID="{14759A80-CFB2-463D-994B-5A7CBE4D7F36}" presName="linear" presStyleCnt="0">
        <dgm:presLayoutVars>
          <dgm:animLvl val="lvl"/>
          <dgm:resizeHandles val="exact"/>
        </dgm:presLayoutVars>
      </dgm:prSet>
      <dgm:spPr/>
      <dgm:t>
        <a:bodyPr/>
        <a:lstStyle/>
        <a:p>
          <a:endParaRPr lang="ru-RU"/>
        </a:p>
      </dgm:t>
    </dgm:pt>
    <dgm:pt modelId="{D4F2707D-9F5A-4993-9352-B59EB2CEAEFC}" type="pres">
      <dgm:prSet presAssocID="{7979A021-649D-4252-A2E5-FE98505044BA}" presName="parentText" presStyleLbl="node1" presStyleIdx="0" presStyleCnt="4">
        <dgm:presLayoutVars>
          <dgm:chMax val="0"/>
          <dgm:bulletEnabled val="1"/>
        </dgm:presLayoutVars>
      </dgm:prSet>
      <dgm:spPr/>
      <dgm:t>
        <a:bodyPr/>
        <a:lstStyle/>
        <a:p>
          <a:endParaRPr lang="ru-RU"/>
        </a:p>
      </dgm:t>
    </dgm:pt>
    <dgm:pt modelId="{6C347BD3-751B-4301-AC43-1B30A190D1F0}" type="pres">
      <dgm:prSet presAssocID="{9B37DE15-05B9-4105-A5A9-372D1929908A}" presName="spacer" presStyleCnt="0"/>
      <dgm:spPr/>
    </dgm:pt>
    <dgm:pt modelId="{C3A52528-ACB3-4AC6-8BE5-12E2BCB459B0}" type="pres">
      <dgm:prSet presAssocID="{90BEB244-DE7F-4216-BA48-56779AC73B2A}" presName="parentText" presStyleLbl="node1" presStyleIdx="1" presStyleCnt="4">
        <dgm:presLayoutVars>
          <dgm:chMax val="0"/>
          <dgm:bulletEnabled val="1"/>
        </dgm:presLayoutVars>
      </dgm:prSet>
      <dgm:spPr/>
      <dgm:t>
        <a:bodyPr/>
        <a:lstStyle/>
        <a:p>
          <a:endParaRPr lang="ru-RU"/>
        </a:p>
      </dgm:t>
    </dgm:pt>
    <dgm:pt modelId="{E6940B17-3A9A-4702-BD2B-0D37A74DA163}" type="pres">
      <dgm:prSet presAssocID="{63A96297-E7F2-4BB9-8E97-31E55FAAA351}" presName="spacer" presStyleCnt="0"/>
      <dgm:spPr/>
    </dgm:pt>
    <dgm:pt modelId="{5609C66E-0374-457F-99C1-2A8D787F537B}" type="pres">
      <dgm:prSet presAssocID="{D7A996AD-DB58-4998-A54F-5DECD7EBE2F1}" presName="parentText" presStyleLbl="node1" presStyleIdx="2" presStyleCnt="4">
        <dgm:presLayoutVars>
          <dgm:chMax val="0"/>
          <dgm:bulletEnabled val="1"/>
        </dgm:presLayoutVars>
      </dgm:prSet>
      <dgm:spPr/>
      <dgm:t>
        <a:bodyPr/>
        <a:lstStyle/>
        <a:p>
          <a:endParaRPr lang="ru-RU"/>
        </a:p>
      </dgm:t>
    </dgm:pt>
    <dgm:pt modelId="{224BBBDD-0C26-4D8B-B749-88CA3419E8F0}" type="pres">
      <dgm:prSet presAssocID="{5014A240-098D-49D4-865B-4355C08BD632}" presName="spacer" presStyleCnt="0"/>
      <dgm:spPr/>
    </dgm:pt>
    <dgm:pt modelId="{626E3AE9-7CF8-4EA0-9B33-6CED38F89A74}" type="pres">
      <dgm:prSet presAssocID="{36359B35-A628-49A0-B766-5834A465FD91}" presName="parentText" presStyleLbl="node1" presStyleIdx="3" presStyleCnt="4">
        <dgm:presLayoutVars>
          <dgm:chMax val="0"/>
          <dgm:bulletEnabled val="1"/>
        </dgm:presLayoutVars>
      </dgm:prSet>
      <dgm:spPr/>
      <dgm:t>
        <a:bodyPr/>
        <a:lstStyle/>
        <a:p>
          <a:endParaRPr lang="ru-RU"/>
        </a:p>
      </dgm:t>
    </dgm:pt>
  </dgm:ptLst>
  <dgm:cxnLst>
    <dgm:cxn modelId="{0D022FC2-F25C-4948-AE72-B60992AA714E}" type="presOf" srcId="{36359B35-A628-49A0-B766-5834A465FD91}" destId="{626E3AE9-7CF8-4EA0-9B33-6CED38F89A74}" srcOrd="0" destOrd="0" presId="urn:microsoft.com/office/officeart/2005/8/layout/vList2"/>
    <dgm:cxn modelId="{0324833C-0396-4843-A143-0D4F0393B91D}" srcId="{14759A80-CFB2-463D-994B-5A7CBE4D7F36}" destId="{36359B35-A628-49A0-B766-5834A465FD91}" srcOrd="3" destOrd="0" parTransId="{4E660B23-D8EB-467F-8EF4-FF212D4C1EDB}" sibTransId="{F7473764-2D88-4BC1-9351-26317D9EFC0B}"/>
    <dgm:cxn modelId="{F2B11D00-6274-4E28-A71D-1AF1ACFF3E2D}" srcId="{14759A80-CFB2-463D-994B-5A7CBE4D7F36}" destId="{D7A996AD-DB58-4998-A54F-5DECD7EBE2F1}" srcOrd="2" destOrd="0" parTransId="{B8B3DB1C-4052-48AD-85E0-0DC90EDE0D59}" sibTransId="{5014A240-098D-49D4-865B-4355C08BD632}"/>
    <dgm:cxn modelId="{2E40391E-63CF-48E7-BCC2-B6D7FBE9AC3D}" srcId="{14759A80-CFB2-463D-994B-5A7CBE4D7F36}" destId="{90BEB244-DE7F-4216-BA48-56779AC73B2A}" srcOrd="1" destOrd="0" parTransId="{460E84AD-FC7C-4736-B6CB-3314C2D3AFCD}" sibTransId="{63A96297-E7F2-4BB9-8E97-31E55FAAA351}"/>
    <dgm:cxn modelId="{1F5CBA13-3642-4F84-8010-3821037C4299}" type="presOf" srcId="{D7A996AD-DB58-4998-A54F-5DECD7EBE2F1}" destId="{5609C66E-0374-457F-99C1-2A8D787F537B}" srcOrd="0" destOrd="0" presId="urn:microsoft.com/office/officeart/2005/8/layout/vList2"/>
    <dgm:cxn modelId="{DB123357-CD6D-445B-9692-897C2DE4BE5C}" type="presOf" srcId="{90BEB244-DE7F-4216-BA48-56779AC73B2A}" destId="{C3A52528-ACB3-4AC6-8BE5-12E2BCB459B0}" srcOrd="0" destOrd="0" presId="urn:microsoft.com/office/officeart/2005/8/layout/vList2"/>
    <dgm:cxn modelId="{6E0F64ED-FDE0-4847-B5BC-617C187AE15E}" type="presOf" srcId="{7979A021-649D-4252-A2E5-FE98505044BA}" destId="{D4F2707D-9F5A-4993-9352-B59EB2CEAEFC}" srcOrd="0" destOrd="0" presId="urn:microsoft.com/office/officeart/2005/8/layout/vList2"/>
    <dgm:cxn modelId="{6F7288E0-3788-48F5-A7AB-6C18CB6BB5DF}" srcId="{14759A80-CFB2-463D-994B-5A7CBE4D7F36}" destId="{7979A021-649D-4252-A2E5-FE98505044BA}" srcOrd="0" destOrd="0" parTransId="{B1BE8FC7-252D-4348-BC71-FD61851D09E5}" sibTransId="{9B37DE15-05B9-4105-A5A9-372D1929908A}"/>
    <dgm:cxn modelId="{957B6E0B-BFDF-4064-8EDB-4FEA4325E53E}" type="presOf" srcId="{14759A80-CFB2-463D-994B-5A7CBE4D7F36}" destId="{3AEB3335-727D-41B1-873D-9192FE4E8EF8}" srcOrd="0" destOrd="0" presId="urn:microsoft.com/office/officeart/2005/8/layout/vList2"/>
    <dgm:cxn modelId="{663BED43-1FB3-4014-A8DF-05BCB4DA2612}" type="presParOf" srcId="{3AEB3335-727D-41B1-873D-9192FE4E8EF8}" destId="{D4F2707D-9F5A-4993-9352-B59EB2CEAEFC}" srcOrd="0" destOrd="0" presId="urn:microsoft.com/office/officeart/2005/8/layout/vList2"/>
    <dgm:cxn modelId="{7DECD15C-E5A8-41CF-8B9F-E090754BF53D}" type="presParOf" srcId="{3AEB3335-727D-41B1-873D-9192FE4E8EF8}" destId="{6C347BD3-751B-4301-AC43-1B30A190D1F0}" srcOrd="1" destOrd="0" presId="urn:microsoft.com/office/officeart/2005/8/layout/vList2"/>
    <dgm:cxn modelId="{01708EA0-873E-48EE-BCDB-B310014BA7B0}" type="presParOf" srcId="{3AEB3335-727D-41B1-873D-9192FE4E8EF8}" destId="{C3A52528-ACB3-4AC6-8BE5-12E2BCB459B0}" srcOrd="2" destOrd="0" presId="urn:microsoft.com/office/officeart/2005/8/layout/vList2"/>
    <dgm:cxn modelId="{890E5D5B-524A-456F-8B3A-9C750C2C35A8}" type="presParOf" srcId="{3AEB3335-727D-41B1-873D-9192FE4E8EF8}" destId="{E6940B17-3A9A-4702-BD2B-0D37A74DA163}" srcOrd="3" destOrd="0" presId="urn:microsoft.com/office/officeart/2005/8/layout/vList2"/>
    <dgm:cxn modelId="{77AE7F1B-907C-41A7-B4E5-F7D60024DE08}" type="presParOf" srcId="{3AEB3335-727D-41B1-873D-9192FE4E8EF8}" destId="{5609C66E-0374-457F-99C1-2A8D787F537B}" srcOrd="4" destOrd="0" presId="urn:microsoft.com/office/officeart/2005/8/layout/vList2"/>
    <dgm:cxn modelId="{227ECEBF-EA0D-4C24-92EF-3800D82E536F}" type="presParOf" srcId="{3AEB3335-727D-41B1-873D-9192FE4E8EF8}" destId="{224BBBDD-0C26-4D8B-B749-88CA3419E8F0}" srcOrd="5" destOrd="0" presId="urn:microsoft.com/office/officeart/2005/8/layout/vList2"/>
    <dgm:cxn modelId="{5318CFFC-E82E-4156-A146-4D4D644CC062}" type="presParOf" srcId="{3AEB3335-727D-41B1-873D-9192FE4E8EF8}" destId="{626E3AE9-7CF8-4EA0-9B33-6CED38F89A74}"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50C552-9CB4-4BD0-8CF3-CC10D2109CBB}">
      <dsp:nvSpPr>
        <dsp:cNvPr id="0" name=""/>
        <dsp:cNvSpPr/>
      </dsp:nvSpPr>
      <dsp:spPr>
        <a:xfrm>
          <a:off x="0" y="294457"/>
          <a:ext cx="8430254" cy="72240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b="1" kern="1200" dirty="0" smtClean="0">
              <a:latin typeface="Arial Narrow" pitchFamily="34" charset="0"/>
            </a:rPr>
            <a:t>АКТУАЛИЗИРОВАНЫ В СООТВЕТСТВИИ С ТИПОВОЙ ПРОГРАММОЙ</a:t>
          </a:r>
          <a:endParaRPr lang="ru-RU" sz="2000" b="1" kern="1200" dirty="0">
            <a:latin typeface="Arial Narrow" pitchFamily="34" charset="0"/>
          </a:endParaRPr>
        </a:p>
      </dsp:txBody>
      <dsp:txXfrm>
        <a:off x="35265" y="329722"/>
        <a:ext cx="8359724" cy="651876"/>
      </dsp:txXfrm>
    </dsp:sp>
    <dsp:sp modelId="{9A160E62-4D38-4DCA-951C-C0AA7EA4F454}">
      <dsp:nvSpPr>
        <dsp:cNvPr id="0" name=""/>
        <dsp:cNvSpPr/>
      </dsp:nvSpPr>
      <dsp:spPr>
        <a:xfrm>
          <a:off x="0" y="1127765"/>
          <a:ext cx="8430254" cy="247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661"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ru-RU" sz="2000" b="1" kern="1200" dirty="0" smtClean="0">
              <a:solidFill>
                <a:schemeClr val="tx2"/>
              </a:solidFill>
              <a:latin typeface="Arial Narrow" pitchFamily="34" charset="0"/>
            </a:rPr>
            <a:t>12 субъектов Российской Федерации, входящих в состав СФО (100 %)</a:t>
          </a:r>
          <a:endParaRPr lang="ru-RU" sz="2000" b="1" kern="1200" dirty="0">
            <a:solidFill>
              <a:schemeClr val="tx2"/>
            </a:solidFill>
            <a:latin typeface="Arial Narrow" pitchFamily="34" charset="0"/>
          </a:endParaRPr>
        </a:p>
      </dsp:txBody>
      <dsp:txXfrm>
        <a:off x="0" y="1127765"/>
        <a:ext cx="8430254" cy="2476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rawings/drawing1.xml><?xml version="1.0" encoding="utf-8"?>
<c:userShapes xmlns:c="http://schemas.openxmlformats.org/drawingml/2006/chart">
  <cdr:relSizeAnchor xmlns:cdr="http://schemas.openxmlformats.org/drawingml/2006/chartDrawing">
    <cdr:from>
      <cdr:x>0.025</cdr:x>
      <cdr:y>0.02941</cdr:y>
    </cdr:from>
    <cdr:to>
      <cdr:x>0.375</cdr:x>
      <cdr:y>0.26471</cdr:y>
    </cdr:to>
    <cdr:sp macro="" textlink="">
      <cdr:nvSpPr>
        <cdr:cNvPr id="2" name="Прямоугольник 1"/>
        <cdr:cNvSpPr/>
      </cdr:nvSpPr>
      <cdr:spPr>
        <a:xfrm xmlns:a="http://schemas.openxmlformats.org/drawingml/2006/main">
          <a:off x="216024" y="72008"/>
          <a:ext cx="3024336" cy="576064"/>
        </a:xfrm>
        <a:prstGeom xmlns:a="http://schemas.openxmlformats.org/drawingml/2006/main" prst="rect">
          <a:avLst/>
        </a:prstGeom>
        <a:ln xmlns:a="http://schemas.openxmlformats.org/drawingml/2006/main"/>
      </cdr:spPr>
      <cdr:style>
        <a:lnRef xmlns:a="http://schemas.openxmlformats.org/drawingml/2006/main" idx="1">
          <a:schemeClr val="accent1"/>
        </a:lnRef>
        <a:fillRef xmlns:a="http://schemas.openxmlformats.org/drawingml/2006/main" idx="3">
          <a:schemeClr val="accent1"/>
        </a:fillRef>
        <a:effectRef xmlns:a="http://schemas.openxmlformats.org/drawingml/2006/main" idx="2">
          <a:schemeClr val="accent1"/>
        </a:effectRef>
        <a:fontRef xmlns:a="http://schemas.openxmlformats.org/drawingml/2006/main" idx="minor">
          <a:schemeClr val="lt1"/>
        </a:fontRef>
      </cdr:style>
      <cdr:txBody>
        <a:bodyPr xmlns:a="http://schemas.openxmlformats.org/drawingml/2006/main" vertOverflow="clip" rtlCol="0" anchor="ctr"/>
        <a:lstStyle xmlns:a="http://schemas.openxmlformats.org/drawingml/2006/main"/>
        <a:p xmlns:a="http://schemas.openxmlformats.org/drawingml/2006/main">
          <a:pPr algn="ctr"/>
          <a:r>
            <a:rPr lang="ru-RU" sz="2000" dirty="0" smtClean="0">
              <a:solidFill>
                <a:schemeClr val="bg1"/>
              </a:solidFill>
              <a:latin typeface="Arial Narrow" pitchFamily="34" charset="0"/>
              <a:cs typeface="Times New Roman" pitchFamily="18" charset="0"/>
            </a:rPr>
            <a:t>Рост за </a:t>
          </a:r>
          <a:r>
            <a:rPr lang="ru-RU" sz="2000" b="1" dirty="0" smtClean="0">
              <a:solidFill>
                <a:srgbClr val="FFFF00"/>
              </a:solidFill>
              <a:latin typeface="Arial Narrow" pitchFamily="34" charset="0"/>
              <a:cs typeface="Times New Roman" pitchFamily="18" charset="0"/>
            </a:rPr>
            <a:t>16</a:t>
          </a:r>
          <a:r>
            <a:rPr lang="ru-RU" sz="2000" dirty="0" smtClean="0">
              <a:solidFill>
                <a:schemeClr val="bg1"/>
              </a:solidFill>
              <a:latin typeface="Arial Narrow" pitchFamily="34" charset="0"/>
              <a:cs typeface="Times New Roman" pitchFamily="18" charset="0"/>
            </a:rPr>
            <a:t> лет в </a:t>
          </a:r>
          <a:r>
            <a:rPr lang="ru-RU" sz="2000" b="1" dirty="0" smtClean="0">
              <a:solidFill>
                <a:srgbClr val="FFFF00"/>
              </a:solidFill>
              <a:latin typeface="Arial Narrow" pitchFamily="34" charset="0"/>
              <a:cs typeface="Times New Roman" pitchFamily="18" charset="0"/>
            </a:rPr>
            <a:t>26,6</a:t>
          </a:r>
          <a:r>
            <a:rPr lang="ru-RU" sz="2000" dirty="0" smtClean="0">
              <a:solidFill>
                <a:schemeClr val="bg1"/>
              </a:solidFill>
              <a:latin typeface="Arial Narrow" pitchFamily="34" charset="0"/>
              <a:cs typeface="Times New Roman" pitchFamily="18" charset="0"/>
            </a:rPr>
            <a:t> раз</a:t>
          </a:r>
          <a:endParaRPr lang="ru-RU" sz="2000" dirty="0">
            <a:solidFill>
              <a:schemeClr val="bg1"/>
            </a:solidFill>
            <a:latin typeface="Arial Narrow" pitchFamily="34" charset="0"/>
            <a:cs typeface="Times New Roman" pitchFamily="18"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889938" cy="488791"/>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777607" y="0"/>
            <a:ext cx="2889938" cy="488791"/>
          </a:xfrm>
          <a:prstGeom prst="rect">
            <a:avLst/>
          </a:prstGeom>
        </p:spPr>
        <p:txBody>
          <a:bodyPr vert="horz" lIns="91440" tIns="45720" rIns="91440" bIns="45720" rtlCol="0"/>
          <a:lstStyle>
            <a:lvl1pPr algn="r">
              <a:defRPr sz="1200"/>
            </a:lvl1pPr>
          </a:lstStyle>
          <a:p>
            <a:fld id="{6885DAF6-0EA2-45CA-8583-C0245B568DAA}" type="datetimeFigureOut">
              <a:rPr lang="ru-RU" smtClean="0"/>
              <a:pPr/>
              <a:t>19.07.2017</a:t>
            </a:fld>
            <a:endParaRPr lang="ru-RU"/>
          </a:p>
        </p:txBody>
      </p:sp>
      <p:sp>
        <p:nvSpPr>
          <p:cNvPr id="4" name="Образ слайда 3"/>
          <p:cNvSpPr>
            <a:spLocks noGrp="1" noRot="1" noChangeAspect="1"/>
          </p:cNvSpPr>
          <p:nvPr>
            <p:ph type="sldImg" idx="2"/>
          </p:nvPr>
        </p:nvSpPr>
        <p:spPr>
          <a:xfrm>
            <a:off x="890588" y="733425"/>
            <a:ext cx="4887912" cy="3665538"/>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66909" y="4643517"/>
            <a:ext cx="5335270" cy="439912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285337"/>
            <a:ext cx="2889938" cy="488791"/>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777607" y="9285337"/>
            <a:ext cx="2889938" cy="488791"/>
          </a:xfrm>
          <a:prstGeom prst="rect">
            <a:avLst/>
          </a:prstGeom>
        </p:spPr>
        <p:txBody>
          <a:bodyPr vert="horz" lIns="91440" tIns="45720" rIns="91440" bIns="45720" rtlCol="0" anchor="b"/>
          <a:lstStyle>
            <a:lvl1pPr algn="r">
              <a:defRPr sz="1200"/>
            </a:lvl1pPr>
          </a:lstStyle>
          <a:p>
            <a:fld id="{4A1153E9-CC82-4766-B67E-2D5908EDE5F1}" type="slidenum">
              <a:rPr lang="ru-RU" smtClean="0"/>
              <a:pPr/>
              <a:t>‹#›</a:t>
            </a:fld>
            <a:endParaRPr lang="ru-RU"/>
          </a:p>
        </p:txBody>
      </p:sp>
    </p:spTree>
    <p:extLst>
      <p:ext uri="{BB962C8B-B14F-4D97-AF65-F5344CB8AC3E}">
        <p14:creationId xmlns:p14="http://schemas.microsoft.com/office/powerpoint/2010/main" val="12204213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xfrm>
            <a:off x="890588" y="733425"/>
            <a:ext cx="4887912" cy="3665538"/>
          </a:xfrm>
          <a:noFill/>
          <a:ln>
            <a:solidFill>
              <a:srgbClr val="000000"/>
            </a:solidFill>
            <a:miter lim="800000"/>
            <a:headEnd/>
            <a:tailEnd/>
          </a:ln>
        </p:spPr>
      </p:sp>
      <p:sp>
        <p:nvSpPr>
          <p:cNvPr id="18435"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smtClean="0"/>
          </a:p>
        </p:txBody>
      </p:sp>
      <p:sp>
        <p:nvSpPr>
          <p:cNvPr id="1843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05B798-2112-4E5C-A7BA-DA5F8CB033D4}" type="slidenum">
              <a:rPr lang="ru-RU" smtClean="0">
                <a:latin typeface="Arial" charset="0"/>
                <a:cs typeface="Arial" charset="0"/>
              </a:rPr>
              <a:pPr/>
              <a:t>1</a:t>
            </a:fld>
            <a:endParaRPr lang="ru-RU" smtClean="0">
              <a:latin typeface="Arial" charset="0"/>
              <a:cs typeface="Arial" charset="0"/>
            </a:endParaRPr>
          </a:p>
        </p:txBody>
      </p:sp>
    </p:spTree>
    <p:extLst>
      <p:ext uri="{BB962C8B-B14F-4D97-AF65-F5344CB8AC3E}">
        <p14:creationId xmlns:p14="http://schemas.microsoft.com/office/powerpoint/2010/main" val="3319625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Образ слайда 1"/>
          <p:cNvSpPr>
            <a:spLocks noGrp="1" noRot="1" noChangeAspect="1" noTextEdit="1"/>
          </p:cNvSpPr>
          <p:nvPr>
            <p:ph type="sldImg"/>
          </p:nvPr>
        </p:nvSpPr>
        <p:spPr bwMode="auto">
          <a:noFill/>
          <a:ln>
            <a:solidFill>
              <a:srgbClr val="000000"/>
            </a:solidFill>
            <a:miter lim="800000"/>
            <a:headEnd/>
            <a:tailEnd/>
          </a:ln>
        </p:spPr>
      </p:sp>
      <p:sp>
        <p:nvSpPr>
          <p:cNvPr id="11267"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1268"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464F735-D64E-448E-A86D-CB7C37B871C9}" type="slidenum">
              <a:rPr lang="ru-RU" smtClean="0"/>
              <a:pPr/>
              <a:t>2</a:t>
            </a:fld>
            <a:endParaRPr lang="ru-RU" smtClean="0"/>
          </a:p>
        </p:txBody>
      </p:sp>
    </p:spTree>
    <p:extLst>
      <p:ext uri="{BB962C8B-B14F-4D97-AF65-F5344CB8AC3E}">
        <p14:creationId xmlns:p14="http://schemas.microsoft.com/office/powerpoint/2010/main" val="6073903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p:spPr>
      </p:sp>
      <p:sp>
        <p:nvSpPr>
          <p:cNvPr id="12291"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229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3C1558E-4CD9-4B9D-8F85-B65FE11A2413}" type="slidenum">
              <a:rPr lang="ru-RU" smtClean="0"/>
              <a:pPr/>
              <a:t>3</a:t>
            </a:fld>
            <a:endParaRPr lang="ru-RU" smtClean="0"/>
          </a:p>
        </p:txBody>
      </p:sp>
    </p:spTree>
    <p:extLst>
      <p:ext uri="{BB962C8B-B14F-4D97-AF65-F5344CB8AC3E}">
        <p14:creationId xmlns:p14="http://schemas.microsoft.com/office/powerpoint/2010/main" val="2956620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Образ слайда 1"/>
          <p:cNvSpPr>
            <a:spLocks noGrp="1" noRot="1" noChangeAspect="1" noTextEdit="1"/>
          </p:cNvSpPr>
          <p:nvPr>
            <p:ph type="sldImg"/>
          </p:nvPr>
        </p:nvSpPr>
        <p:spPr bwMode="auto">
          <a:noFill/>
          <a:ln>
            <a:solidFill>
              <a:srgbClr val="000000"/>
            </a:solidFill>
            <a:miter lim="800000"/>
            <a:headEnd/>
            <a:tailEnd/>
          </a:ln>
        </p:spPr>
      </p:sp>
      <p:sp>
        <p:nvSpPr>
          <p:cNvPr id="13315"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p>
        </p:txBody>
      </p:sp>
      <p:sp>
        <p:nvSpPr>
          <p:cNvPr id="13316"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5C007ED-249C-47AF-A415-2F7BB363E4A0}" type="slidenum">
              <a:rPr lang="ru-RU" smtClean="0"/>
              <a:pPr/>
              <a:t>6</a:t>
            </a:fld>
            <a:endParaRPr lang="ru-RU" smtClean="0"/>
          </a:p>
        </p:txBody>
      </p:sp>
    </p:spTree>
    <p:extLst>
      <p:ext uri="{BB962C8B-B14F-4D97-AF65-F5344CB8AC3E}">
        <p14:creationId xmlns:p14="http://schemas.microsoft.com/office/powerpoint/2010/main" val="4062518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890588" y="733425"/>
            <a:ext cx="4887912" cy="3665538"/>
          </a:xfr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A1153E9-CC82-4766-B67E-2D5908EDE5F1}" type="slidenum">
              <a:rPr lang="ru-RU" smtClean="0"/>
              <a:pPr/>
              <a:t>13</a:t>
            </a:fld>
            <a:endParaRPr lang="ru-RU"/>
          </a:p>
        </p:txBody>
      </p:sp>
    </p:spTree>
    <p:extLst>
      <p:ext uri="{BB962C8B-B14F-4D97-AF65-F5344CB8AC3E}">
        <p14:creationId xmlns:p14="http://schemas.microsoft.com/office/powerpoint/2010/main" val="26441655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Образ слайда 1"/>
          <p:cNvSpPr>
            <a:spLocks noGrp="1" noRot="1" noChangeAspect="1" noTextEdit="1"/>
          </p:cNvSpPr>
          <p:nvPr>
            <p:ph type="sldImg"/>
          </p:nvPr>
        </p:nvSpPr>
        <p:spPr bwMode="auto">
          <a:noFill/>
          <a:ln>
            <a:solidFill>
              <a:srgbClr val="000000"/>
            </a:solidFill>
            <a:miter lim="800000"/>
            <a:headEnd/>
            <a:tailEnd/>
          </a:ln>
        </p:spPr>
      </p:sp>
      <p:sp>
        <p:nvSpPr>
          <p:cNvPr id="15363" name="Заметки 2"/>
          <p:cNvSpPr>
            <a:spLocks noGrp="1"/>
          </p:cNvSpPr>
          <p:nvPr>
            <p:ph type="body" idx="1"/>
          </p:nvPr>
        </p:nvSpPr>
        <p:spPr bwMode="auto">
          <a:noFill/>
        </p:spPr>
        <p:txBody>
          <a:bodyPr/>
          <a:lstStyle/>
          <a:p>
            <a:pPr eaLnBrk="1" hangingPunct="1">
              <a:spcBef>
                <a:spcPct val="0"/>
              </a:spcBef>
            </a:pPr>
            <a:endParaRPr kumimoji="0" lang="ru-RU" altLang="ru-RU" smtClean="0">
              <a:solidFill>
                <a:srgbClr val="1E7F51"/>
              </a:solidFill>
              <a:cs typeface="Arial" pitchFamily="34" charset="0"/>
            </a:endParaRPr>
          </a:p>
        </p:txBody>
      </p:sp>
      <p:sp>
        <p:nvSpPr>
          <p:cNvPr id="15364" name="Номер слайда 3"/>
          <p:cNvSpPr>
            <a:spLocks noGrp="1"/>
          </p:cNvSpPr>
          <p:nvPr>
            <p:ph type="sldNum" sz="quarter" idx="5"/>
          </p:nvPr>
        </p:nvSpPr>
        <p:spPr bwMode="auto">
          <a:noFill/>
          <a:ln>
            <a:miter lim="800000"/>
            <a:headEnd/>
            <a:tailEnd/>
          </a:ln>
        </p:spPr>
        <p:txBody>
          <a:bodyPr/>
          <a:lstStyle/>
          <a:p>
            <a:fld id="{9D77B7DC-D252-4B7F-ADC6-7E0343D17E77}" type="slidenum">
              <a:rPr lang="ru-RU" altLang="ru-RU"/>
              <a:pPr/>
              <a:t>20</a:t>
            </a:fld>
            <a:endParaRPr lang="ru-RU" altLang="ru-RU"/>
          </a:p>
        </p:txBody>
      </p:sp>
    </p:spTree>
    <p:extLst>
      <p:ext uri="{BB962C8B-B14F-4D97-AF65-F5344CB8AC3E}">
        <p14:creationId xmlns:p14="http://schemas.microsoft.com/office/powerpoint/2010/main" val="2655551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CE30270-B04F-4FC0-9847-7DFBF2C1A6E0}" type="datetime1">
              <a:rPr lang="ru-RU" smtClean="0"/>
              <a:pPr/>
              <a:t>19.07.2017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A6DC79F-A6A4-4796-8A65-36F60FB8AA44}" type="datetime1">
              <a:rPr lang="ru-RU" smtClean="0"/>
              <a:pPr/>
              <a:t>19.07.2017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1"/>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8D0225B-6A35-4287-B1F0-242A7D769C93}" type="datetime1">
              <a:rPr lang="ru-RU" smtClean="0"/>
              <a:pPr/>
              <a:t>19.07.2017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00151"/>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8C3A88-5D4C-4143-AC9C-0E132C56F8DA}" type="datetime1">
              <a:rPr lang="ru-RU" smtClean="0"/>
              <a:pPr/>
              <a:t>19.07.2017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7"/>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2C63CBC-FBC4-4015-A057-B640BC3328BB}" type="datetime1">
              <a:rPr lang="ru-RU" smtClean="0"/>
              <a:pPr/>
              <a:t>19.07.2017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56357D8-6ECA-4269-ADD8-03A32E8CAFD3}" type="datetime1">
              <a:rPr lang="ru-RU" smtClean="0"/>
              <a:pPr/>
              <a:t>19.07.2017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9DFD33A-AB9E-43B1-A1B6-A97E0A3D3760}" type="datetime1">
              <a:rPr lang="ru-RU" smtClean="0"/>
              <a:pPr/>
              <a:t>19.07.2017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2" y="273049"/>
            <a:ext cx="3008313" cy="1162051"/>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E658252-CF19-490C-86B4-709CDC6591EB}" type="datetime1">
              <a:rPr lang="ru-RU" smtClean="0"/>
              <a:pPr/>
              <a:t>19.07.2017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9"/>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7BD5F3D-A9E2-4EB4-8BF0-5628807D04AF}" type="datetime1">
              <a:rPr lang="ru-RU" smtClean="0"/>
              <a:pPr/>
              <a:t>19.07.2017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B6425DF-F527-44AE-8935-8C65F7E8518D}" type="datetime1">
              <a:rPr lang="ru-RU" smtClean="0"/>
              <a:pPr/>
              <a:t>19.07.2017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6374"/>
            <a:ext cx="2057400" cy="4387851"/>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06374"/>
            <a:ext cx="6019800" cy="43878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7A44AF9-78DF-4C40-B803-6A7AEC574107}" type="datetime1">
              <a:rPr lang="ru-RU" smtClean="0"/>
              <a:pPr/>
              <a:t>19.07.2017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4C241E-FC20-4A21-B25F-1EF85DEDBE5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7"/>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0BDE69-F4A4-40A8-818F-232C572769D3}" type="datetime1">
              <a:rPr lang="ru-RU" smtClean="0"/>
              <a:pPr/>
              <a:t>19.07.2017</a:t>
            </a:fld>
            <a:endParaRPr lang="ru-RU"/>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4C241E-FC20-4A21-B25F-1EF85DEDBE5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oleObject" Target="../embeddings/_____Microsoft_Excel_97-20031.xl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oleObject" Target="../embeddings/_____Microsoft_Excel_97-20032.xls"/><Relationship Id="rId7" Type="http://schemas.openxmlformats.org/officeDocument/2006/relationships/image" Target="../media/image10.jpeg"/><Relationship Id="rId12"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16.png"/><Relationship Id="rId11" Type="http://schemas.openxmlformats.org/officeDocument/2006/relationships/image" Target="../media/image14.png"/><Relationship Id="rId5" Type="http://schemas.openxmlformats.org/officeDocument/2006/relationships/oleObject" Target="../embeddings/_____Microsoft_Excel_97-20033.xls"/><Relationship Id="rId10"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3.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hart" Target="../charts/chart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28.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25.png"/><Relationship Id="rId7" Type="http://schemas.openxmlformats.org/officeDocument/2006/relationships/diagramQuickStyle" Target="../diagrams/quickStyle3.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chart" Target="../charts/chart7.xml"/><Relationship Id="rId9" Type="http://schemas.microsoft.com/office/2007/relationships/diagramDrawing" Target="../diagrams/drawing3.xml"/></Relationships>
</file>

<file path=ppt/slides/_rels/slide2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8.png"/><Relationship Id="rId7" Type="http://schemas.openxmlformats.org/officeDocument/2006/relationships/diagramColors" Target="../diagrams/colors4.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chart" Target="../charts/chart8.xml"/></Relationships>
</file>

<file path=ppt/slides/_rels/slide3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8.png"/><Relationship Id="rId7" Type="http://schemas.openxmlformats.org/officeDocument/2006/relationships/diagramColors" Target="../diagrams/colors5.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8.png"/><Relationship Id="rId7" Type="http://schemas.openxmlformats.org/officeDocument/2006/relationships/diagramColors" Target="../diagrams/colors6.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descr="C:\Users\zenkinama\Desktop\Siberian_Federal_District.svg.png"/>
          <p:cNvPicPr>
            <a:picLocks noChangeAspect="1" noChangeArrowheads="1"/>
          </p:cNvPicPr>
          <p:nvPr/>
        </p:nvPicPr>
        <p:blipFill>
          <a:blip r:embed="rId3" cstate="print">
            <a:duotone>
              <a:schemeClr val="accent1">
                <a:shade val="45000"/>
                <a:satMod val="135000"/>
              </a:schemeClr>
              <a:prstClr val="white"/>
            </a:duotone>
          </a:blip>
          <a:srcRect/>
          <a:stretch>
            <a:fillRect/>
          </a:stretch>
        </p:blipFill>
        <p:spPr bwMode="auto">
          <a:xfrm>
            <a:off x="2195736" y="3140968"/>
            <a:ext cx="4359796" cy="2515267"/>
          </a:xfrm>
          <a:prstGeom prst="rect">
            <a:avLst/>
          </a:prstGeom>
          <a:noFill/>
        </p:spPr>
      </p:pic>
      <p:sp>
        <p:nvSpPr>
          <p:cNvPr id="8194" name="Заголовок 1"/>
          <p:cNvSpPr>
            <a:spLocks noGrp="1"/>
          </p:cNvSpPr>
          <p:nvPr>
            <p:ph type="ctrTitle" idx="4294967295"/>
          </p:nvPr>
        </p:nvSpPr>
        <p:spPr>
          <a:xfrm>
            <a:off x="251520" y="1628800"/>
            <a:ext cx="8748464" cy="2592288"/>
          </a:xfrm>
        </p:spPr>
        <p:txBody>
          <a:bodyPr>
            <a:noAutofit/>
          </a:bodyPr>
          <a:lstStyle/>
          <a:p>
            <a:r>
              <a:rPr lang="ru-RU" sz="2000" b="1" dirty="0" smtClean="0">
                <a:solidFill>
                  <a:srgbClr val="002060"/>
                </a:solidFill>
                <a:latin typeface="Arial Narrow" pitchFamily="34" charset="0"/>
              </a:rPr>
              <a:t/>
            </a:r>
            <a:br>
              <a:rPr lang="ru-RU" sz="2000" b="1" dirty="0" smtClean="0">
                <a:solidFill>
                  <a:srgbClr val="002060"/>
                </a:solidFill>
                <a:latin typeface="Arial Narrow" pitchFamily="34" charset="0"/>
              </a:rPr>
            </a:br>
            <a:r>
              <a:rPr lang="ru-RU" sz="2000" b="1" dirty="0" smtClean="0">
                <a:solidFill>
                  <a:srgbClr val="002060"/>
                </a:solidFill>
                <a:latin typeface="Arial Narrow" pitchFamily="34" charset="0"/>
              </a:rPr>
              <a:t/>
            </a:r>
            <a:br>
              <a:rPr lang="ru-RU" sz="2000" b="1" dirty="0" smtClean="0">
                <a:solidFill>
                  <a:srgbClr val="002060"/>
                </a:solidFill>
                <a:latin typeface="Arial Narrow" pitchFamily="34" charset="0"/>
              </a:rPr>
            </a:br>
            <a:r>
              <a:rPr lang="ru-RU" sz="2000" b="1" dirty="0" smtClean="0">
                <a:solidFill>
                  <a:schemeClr val="accent1">
                    <a:lumMod val="75000"/>
                  </a:schemeClr>
                </a:solidFill>
                <a:latin typeface="Arial Narrow" pitchFamily="34" charset="0"/>
                <a:cs typeface="Times New Roman" pitchFamily="18" charset="0"/>
              </a:rPr>
              <a:t>О состоянии производственного травматизма, профессиональной заболеваемости, условий </a:t>
            </a:r>
            <a:r>
              <a:rPr lang="ru-RU" sz="2000" b="1" smtClean="0">
                <a:solidFill>
                  <a:schemeClr val="accent1">
                    <a:lumMod val="75000"/>
                  </a:schemeClr>
                </a:solidFill>
                <a:latin typeface="Arial Narrow" pitchFamily="34" charset="0"/>
                <a:cs typeface="Times New Roman" pitchFamily="18" charset="0"/>
              </a:rPr>
              <a:t>труда, ходе </a:t>
            </a:r>
            <a:r>
              <a:rPr lang="ru-RU" sz="2000" b="1" dirty="0" smtClean="0">
                <a:solidFill>
                  <a:schemeClr val="accent1">
                    <a:lumMod val="75000"/>
                  </a:schemeClr>
                </a:solidFill>
                <a:latin typeface="Arial Narrow" pitchFamily="34" charset="0"/>
                <a:cs typeface="Times New Roman" pitchFamily="18" charset="0"/>
              </a:rPr>
              <a:t>реализации государственных программ субъектов Российской Федерации (подпрограмм государственных программ), входящих в состав Сибирского федерального округа, по улучшению условий и </a:t>
            </a:r>
            <a:r>
              <a:rPr lang="ru-RU" sz="2000" b="1" smtClean="0">
                <a:solidFill>
                  <a:schemeClr val="accent1">
                    <a:lumMod val="75000"/>
                  </a:schemeClr>
                </a:solidFill>
                <a:latin typeface="Arial Narrow" pitchFamily="34" charset="0"/>
                <a:cs typeface="Times New Roman" pitchFamily="18" charset="0"/>
              </a:rPr>
              <a:t>охраны труда </a:t>
            </a:r>
            <a:r>
              <a:rPr lang="ru-RU" sz="2000" b="1" dirty="0" smtClean="0">
                <a:solidFill>
                  <a:schemeClr val="accent1">
                    <a:lumMod val="75000"/>
                  </a:schemeClr>
                </a:solidFill>
                <a:latin typeface="Arial Narrow" pitchFamily="34" charset="0"/>
                <a:cs typeface="Times New Roman" pitchFamily="18" charset="0"/>
              </a:rPr>
              <a:t>и полномочий по государственной экспертизе условий труда</a:t>
            </a:r>
            <a:r>
              <a:rPr lang="ru-RU" sz="2000" dirty="0" smtClean="0">
                <a:latin typeface="Arial Narrow" pitchFamily="34" charset="0"/>
              </a:rPr>
              <a:t/>
            </a:r>
            <a:br>
              <a:rPr lang="ru-RU" sz="2000" dirty="0" smtClean="0">
                <a:latin typeface="Arial Narrow" pitchFamily="34" charset="0"/>
              </a:rPr>
            </a:br>
            <a:r>
              <a:rPr lang="ru-RU" sz="2000" b="1" dirty="0" smtClean="0">
                <a:solidFill>
                  <a:srgbClr val="002060"/>
                </a:solidFill>
                <a:latin typeface="Arial Narrow" pitchFamily="34" charset="0"/>
              </a:rPr>
              <a:t/>
            </a:r>
            <a:br>
              <a:rPr lang="ru-RU" sz="2000" b="1" dirty="0" smtClean="0">
                <a:solidFill>
                  <a:srgbClr val="002060"/>
                </a:solidFill>
                <a:latin typeface="Arial Narrow" pitchFamily="34" charset="0"/>
              </a:rPr>
            </a:br>
            <a:r>
              <a:rPr lang="ru-RU" sz="2000" b="1" dirty="0" smtClean="0">
                <a:solidFill>
                  <a:srgbClr val="002060"/>
                </a:solidFill>
                <a:latin typeface="Arial Narrow" pitchFamily="34" charset="0"/>
              </a:rPr>
              <a:t/>
            </a:r>
            <a:br>
              <a:rPr lang="ru-RU" sz="2000" b="1" dirty="0" smtClean="0">
                <a:solidFill>
                  <a:srgbClr val="002060"/>
                </a:solidFill>
                <a:latin typeface="Arial Narrow" pitchFamily="34" charset="0"/>
              </a:rPr>
            </a:br>
            <a:r>
              <a:rPr lang="ru-RU" sz="2000" b="1" dirty="0" smtClean="0">
                <a:solidFill>
                  <a:srgbClr val="002060"/>
                </a:solidFill>
                <a:latin typeface="Arial Narrow" pitchFamily="34" charset="0"/>
              </a:rPr>
              <a:t/>
            </a:r>
            <a:br>
              <a:rPr lang="ru-RU" sz="2000" b="1" dirty="0" smtClean="0">
                <a:solidFill>
                  <a:srgbClr val="002060"/>
                </a:solidFill>
                <a:latin typeface="Arial Narrow" pitchFamily="34" charset="0"/>
              </a:rPr>
            </a:br>
            <a:endParaRPr lang="ru-RU" sz="2000" b="1" dirty="0" smtClean="0">
              <a:solidFill>
                <a:srgbClr val="002060"/>
              </a:solidFill>
              <a:latin typeface="Arial Narrow" pitchFamily="34" charset="0"/>
            </a:endParaRPr>
          </a:p>
        </p:txBody>
      </p:sp>
      <p:pic>
        <p:nvPicPr>
          <p:cNvPr id="2061" name="Picture 13"/>
          <p:cNvPicPr>
            <a:picLocks noChangeAspect="1" noChangeArrowheads="1"/>
          </p:cNvPicPr>
          <p:nvPr/>
        </p:nvPicPr>
        <p:blipFill>
          <a:blip r:embed="rId4" cstate="print">
            <a:duotone>
              <a:schemeClr val="accent1">
                <a:shade val="45000"/>
                <a:satMod val="135000"/>
              </a:schemeClr>
              <a:prstClr val="white"/>
            </a:duotone>
          </a:blip>
          <a:srcRect/>
          <a:stretch>
            <a:fillRect/>
          </a:stretch>
        </p:blipFill>
        <p:spPr bwMode="auto">
          <a:xfrm>
            <a:off x="0" y="6288356"/>
            <a:ext cx="1208758" cy="569645"/>
          </a:xfrm>
          <a:prstGeom prst="rect">
            <a:avLst/>
          </a:prstGeom>
          <a:noFill/>
          <a:ln w="9525">
            <a:noFill/>
            <a:miter lim="800000"/>
            <a:headEnd/>
            <a:tailEnd/>
          </a:ln>
        </p:spPr>
      </p:pic>
      <p:pic>
        <p:nvPicPr>
          <p:cNvPr id="2064" name="Picture 16"/>
          <p:cNvPicPr>
            <a:picLocks noChangeAspect="1" noChangeArrowheads="1"/>
          </p:cNvPicPr>
          <p:nvPr/>
        </p:nvPicPr>
        <p:blipFill>
          <a:blip r:embed="rId5" cstate="print">
            <a:duotone>
              <a:schemeClr val="accent1">
                <a:shade val="45000"/>
                <a:satMod val="135000"/>
              </a:schemeClr>
              <a:prstClr val="white"/>
            </a:duotone>
          </a:blip>
          <a:srcRect/>
          <a:stretch>
            <a:fillRect/>
          </a:stretch>
        </p:blipFill>
        <p:spPr bwMode="auto">
          <a:xfrm>
            <a:off x="1187627" y="6309305"/>
            <a:ext cx="1008111" cy="548695"/>
          </a:xfrm>
          <a:prstGeom prst="rect">
            <a:avLst/>
          </a:prstGeom>
          <a:noFill/>
          <a:ln w="9525">
            <a:noFill/>
            <a:miter lim="800000"/>
            <a:headEnd/>
            <a:tailEnd/>
          </a:ln>
        </p:spPr>
      </p:pic>
      <p:pic>
        <p:nvPicPr>
          <p:cNvPr id="2065" name="Picture 17"/>
          <p:cNvPicPr>
            <a:picLocks noChangeAspect="1" noChangeArrowheads="1"/>
          </p:cNvPicPr>
          <p:nvPr/>
        </p:nvPicPr>
        <p:blipFill>
          <a:blip r:embed="rId6" cstate="print">
            <a:duotone>
              <a:schemeClr val="accent1">
                <a:shade val="45000"/>
                <a:satMod val="135000"/>
              </a:schemeClr>
              <a:prstClr val="white"/>
            </a:duotone>
          </a:blip>
          <a:srcRect/>
          <a:stretch>
            <a:fillRect/>
          </a:stretch>
        </p:blipFill>
        <p:spPr bwMode="auto">
          <a:xfrm>
            <a:off x="2195736" y="6309321"/>
            <a:ext cx="1424350" cy="548680"/>
          </a:xfrm>
          <a:prstGeom prst="rect">
            <a:avLst/>
          </a:prstGeom>
          <a:noFill/>
          <a:ln w="9525">
            <a:noFill/>
            <a:miter lim="800000"/>
            <a:headEnd/>
            <a:tailEnd/>
          </a:ln>
        </p:spPr>
      </p:pic>
      <p:pic>
        <p:nvPicPr>
          <p:cNvPr id="2066" name="Picture 18"/>
          <p:cNvPicPr>
            <a:picLocks noChangeAspect="1" noChangeArrowheads="1"/>
          </p:cNvPicPr>
          <p:nvPr/>
        </p:nvPicPr>
        <p:blipFill>
          <a:blip r:embed="rId7" cstate="print">
            <a:duotone>
              <a:schemeClr val="accent1">
                <a:shade val="45000"/>
                <a:satMod val="135000"/>
              </a:schemeClr>
              <a:prstClr val="white"/>
            </a:duotone>
          </a:blip>
          <a:srcRect/>
          <a:stretch>
            <a:fillRect/>
          </a:stretch>
        </p:blipFill>
        <p:spPr bwMode="auto">
          <a:xfrm>
            <a:off x="3563888" y="6371106"/>
            <a:ext cx="1296144" cy="486895"/>
          </a:xfrm>
          <a:prstGeom prst="rect">
            <a:avLst/>
          </a:prstGeom>
          <a:noFill/>
          <a:ln w="9525">
            <a:noFill/>
            <a:miter lim="800000"/>
            <a:headEnd/>
            <a:tailEnd/>
          </a:ln>
        </p:spPr>
      </p:pic>
      <p:pic>
        <p:nvPicPr>
          <p:cNvPr id="24" name="Picture 13"/>
          <p:cNvPicPr>
            <a:picLocks noChangeAspect="1" noChangeArrowheads="1"/>
          </p:cNvPicPr>
          <p:nvPr/>
        </p:nvPicPr>
        <p:blipFill>
          <a:blip r:embed="rId4" cstate="print">
            <a:duotone>
              <a:schemeClr val="accent1">
                <a:shade val="45000"/>
                <a:satMod val="135000"/>
              </a:schemeClr>
              <a:prstClr val="white"/>
            </a:duotone>
          </a:blip>
          <a:srcRect/>
          <a:stretch>
            <a:fillRect/>
          </a:stretch>
        </p:blipFill>
        <p:spPr bwMode="auto">
          <a:xfrm>
            <a:off x="4860032" y="6288355"/>
            <a:ext cx="1208758" cy="569645"/>
          </a:xfrm>
          <a:prstGeom prst="rect">
            <a:avLst/>
          </a:prstGeom>
          <a:noFill/>
          <a:ln w="9525">
            <a:noFill/>
            <a:miter lim="800000"/>
            <a:headEnd/>
            <a:tailEnd/>
          </a:ln>
        </p:spPr>
      </p:pic>
      <p:pic>
        <p:nvPicPr>
          <p:cNvPr id="25" name="Picture 16"/>
          <p:cNvPicPr>
            <a:picLocks noChangeAspect="1" noChangeArrowheads="1"/>
          </p:cNvPicPr>
          <p:nvPr/>
        </p:nvPicPr>
        <p:blipFill>
          <a:blip r:embed="rId5" cstate="print">
            <a:duotone>
              <a:schemeClr val="accent1">
                <a:shade val="45000"/>
                <a:satMod val="135000"/>
              </a:schemeClr>
              <a:prstClr val="white"/>
            </a:duotone>
          </a:blip>
          <a:srcRect/>
          <a:stretch>
            <a:fillRect/>
          </a:stretch>
        </p:blipFill>
        <p:spPr bwMode="auto">
          <a:xfrm>
            <a:off x="6047659" y="6309303"/>
            <a:ext cx="1008111" cy="548695"/>
          </a:xfrm>
          <a:prstGeom prst="rect">
            <a:avLst/>
          </a:prstGeom>
          <a:noFill/>
          <a:ln w="9525">
            <a:noFill/>
            <a:miter lim="800000"/>
            <a:headEnd/>
            <a:tailEnd/>
          </a:ln>
        </p:spPr>
      </p:pic>
      <p:pic>
        <p:nvPicPr>
          <p:cNvPr id="26" name="Picture 17"/>
          <p:cNvPicPr>
            <a:picLocks noChangeAspect="1" noChangeArrowheads="1"/>
          </p:cNvPicPr>
          <p:nvPr/>
        </p:nvPicPr>
        <p:blipFill>
          <a:blip r:embed="rId6" cstate="print">
            <a:duotone>
              <a:schemeClr val="accent1">
                <a:shade val="45000"/>
                <a:satMod val="135000"/>
              </a:schemeClr>
              <a:prstClr val="white"/>
            </a:duotone>
          </a:blip>
          <a:srcRect/>
          <a:stretch>
            <a:fillRect/>
          </a:stretch>
        </p:blipFill>
        <p:spPr bwMode="auto">
          <a:xfrm>
            <a:off x="7055768" y="6309320"/>
            <a:ext cx="1424350" cy="548680"/>
          </a:xfrm>
          <a:prstGeom prst="rect">
            <a:avLst/>
          </a:prstGeom>
          <a:noFill/>
          <a:ln w="9525">
            <a:noFill/>
            <a:miter lim="800000"/>
            <a:headEnd/>
            <a:tailEnd/>
          </a:ln>
        </p:spPr>
      </p:pic>
      <p:pic>
        <p:nvPicPr>
          <p:cNvPr id="27" name="Picture 18"/>
          <p:cNvPicPr>
            <a:picLocks noChangeAspect="1" noChangeArrowheads="1"/>
          </p:cNvPicPr>
          <p:nvPr/>
        </p:nvPicPr>
        <p:blipFill>
          <a:blip r:embed="rId7" cstate="print">
            <a:duotone>
              <a:schemeClr val="accent1">
                <a:shade val="45000"/>
                <a:satMod val="135000"/>
              </a:schemeClr>
              <a:prstClr val="white"/>
            </a:duotone>
          </a:blip>
          <a:srcRect r="44438"/>
          <a:stretch>
            <a:fillRect/>
          </a:stretch>
        </p:blipFill>
        <p:spPr bwMode="auto">
          <a:xfrm>
            <a:off x="8423920" y="6381328"/>
            <a:ext cx="720080" cy="486840"/>
          </a:xfrm>
          <a:prstGeom prst="rect">
            <a:avLst/>
          </a:prstGeom>
          <a:noFill/>
          <a:ln w="9525">
            <a:noFill/>
            <a:miter lim="800000"/>
            <a:headEnd/>
            <a:tailEnd/>
          </a:ln>
        </p:spPr>
      </p:pic>
      <p:pic>
        <p:nvPicPr>
          <p:cNvPr id="8203" name="Picture 14"/>
          <p:cNvPicPr>
            <a:picLocks noChangeAspect="1" noChangeArrowheads="1"/>
          </p:cNvPicPr>
          <p:nvPr/>
        </p:nvPicPr>
        <p:blipFill>
          <a:blip r:embed="rId8" cstate="print"/>
          <a:srcRect/>
          <a:stretch>
            <a:fillRect/>
          </a:stretch>
        </p:blipFill>
        <p:spPr bwMode="auto">
          <a:xfrm>
            <a:off x="3923928" y="0"/>
            <a:ext cx="1292226" cy="1657371"/>
          </a:xfrm>
          <a:prstGeom prst="rect">
            <a:avLst/>
          </a:prstGeom>
          <a:noFill/>
          <a:ln w="9525">
            <a:noFill/>
            <a:miter lim="800000"/>
            <a:headEnd/>
            <a:tailEnd/>
          </a:ln>
        </p:spPr>
      </p:pic>
      <p:sp>
        <p:nvSpPr>
          <p:cNvPr id="8204" name="TextBox 12"/>
          <p:cNvSpPr txBox="1">
            <a:spLocks noChangeArrowheads="1"/>
          </p:cNvSpPr>
          <p:nvPr/>
        </p:nvSpPr>
        <p:spPr bwMode="auto">
          <a:xfrm>
            <a:off x="395536" y="5661248"/>
            <a:ext cx="7993062" cy="584775"/>
          </a:xfrm>
          <a:prstGeom prst="rect">
            <a:avLst/>
          </a:prstGeom>
          <a:noFill/>
          <a:ln w="9525">
            <a:noFill/>
            <a:miter lim="800000"/>
            <a:headEnd/>
            <a:tailEnd/>
          </a:ln>
        </p:spPr>
        <p:txBody>
          <a:bodyPr>
            <a:spAutoFit/>
          </a:bodyPr>
          <a:lstStyle/>
          <a:p>
            <a:r>
              <a:rPr lang="ru-RU" sz="1600" dirty="0" smtClean="0">
                <a:solidFill>
                  <a:srgbClr val="23538D"/>
                </a:solidFill>
                <a:latin typeface="Arial Narrow" pitchFamily="34" charset="0"/>
              </a:rPr>
              <a:t>Директор </a:t>
            </a:r>
            <a:r>
              <a:rPr lang="ru-RU" sz="1600" dirty="0">
                <a:solidFill>
                  <a:srgbClr val="23538D"/>
                </a:solidFill>
                <a:latin typeface="Arial Narrow" pitchFamily="34" charset="0"/>
              </a:rPr>
              <a:t>Департамента условий и охраны труда Минтруда России</a:t>
            </a:r>
          </a:p>
          <a:p>
            <a:r>
              <a:rPr lang="ru-RU" sz="1600" b="1" dirty="0" smtClean="0">
                <a:solidFill>
                  <a:srgbClr val="23538D"/>
                </a:solidFill>
                <a:latin typeface="Arial Narrow" pitchFamily="34" charset="0"/>
              </a:rPr>
              <a:t>Корж Валерий Анатольевич</a:t>
            </a:r>
            <a:endParaRPr lang="ru-RU" sz="1600" b="1" dirty="0">
              <a:solidFill>
                <a:srgbClr val="23538D"/>
              </a:solidFill>
              <a:latin typeface="Arial Narrow"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4"/>
          <p:cNvSpPr>
            <a:spLocks noGrp="1"/>
          </p:cNvSpPr>
          <p:nvPr>
            <p:ph type="title"/>
          </p:nvPr>
        </p:nvSpPr>
        <p:spPr>
          <a:xfrm>
            <a:off x="468313" y="188913"/>
            <a:ext cx="8229600" cy="936625"/>
          </a:xfrm>
          <a:ln>
            <a:solidFill>
              <a:schemeClr val="bg1"/>
            </a:solidFill>
          </a:ln>
        </p:spPr>
        <p:txBody>
          <a:bodyPr/>
          <a:lstStyle/>
          <a:p>
            <a:r>
              <a:rPr lang="ru-RU" sz="1800" b="1" smtClean="0">
                <a:solidFill>
                  <a:schemeClr val="accent1"/>
                </a:solidFill>
              </a:rPr>
              <a:t>Сведения о  состоянии смертельного травматизма </a:t>
            </a:r>
            <a:r>
              <a:rPr lang="ru-RU" sz="1800" smtClean="0">
                <a:solidFill>
                  <a:schemeClr val="accent1"/>
                </a:solidFill>
              </a:rPr>
              <a:t> </a:t>
            </a:r>
            <a:br>
              <a:rPr lang="ru-RU" sz="1800" smtClean="0">
                <a:solidFill>
                  <a:schemeClr val="accent1"/>
                </a:solidFill>
              </a:rPr>
            </a:br>
            <a:r>
              <a:rPr lang="ru-RU" sz="1800" b="1" smtClean="0">
                <a:solidFill>
                  <a:schemeClr val="accent1"/>
                </a:solidFill>
              </a:rPr>
              <a:t>в субъектах Российской  Федерации входящих в состав Сибирского федерального округа, за  2012-2016 годы (по данным Роструда)</a:t>
            </a:r>
            <a:r>
              <a:rPr lang="ru-RU" sz="1800" smtClean="0">
                <a:solidFill>
                  <a:schemeClr val="accent1"/>
                </a:solidFill>
              </a:rPr>
              <a:t> </a:t>
            </a:r>
          </a:p>
        </p:txBody>
      </p:sp>
      <p:sp>
        <p:nvSpPr>
          <p:cNvPr id="4099" name="Номер слайда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20000"/>
              </a:spcBef>
              <a:spcAft>
                <a:spcPct val="0"/>
              </a:spcAft>
            </a:pPr>
            <a:fld id="{43FAA21F-01C0-46E5-A304-5713B51B6E68}" type="slidenum">
              <a:rPr lang="ru-RU" sz="1800" smtClean="0">
                <a:solidFill>
                  <a:srgbClr val="626262"/>
                </a:solidFill>
                <a:latin typeface="Arial Black" pitchFamily="34" charset="0"/>
                <a:cs typeface="Arial" pitchFamily="34" charset="0"/>
              </a:rPr>
              <a:pPr fontAlgn="base">
                <a:spcBef>
                  <a:spcPct val="20000"/>
                </a:spcBef>
                <a:spcAft>
                  <a:spcPct val="0"/>
                </a:spcAft>
              </a:pPr>
              <a:t>2</a:t>
            </a:fld>
            <a:endParaRPr lang="ru-RU" sz="1800" smtClean="0">
              <a:solidFill>
                <a:srgbClr val="626262"/>
              </a:solidFill>
              <a:latin typeface="Arial Black" pitchFamily="34" charset="0"/>
              <a:cs typeface="Arial" pitchFamily="34" charset="0"/>
            </a:endParaRPr>
          </a:p>
        </p:txBody>
      </p:sp>
      <p:pic>
        <p:nvPicPr>
          <p:cNvPr id="4100" name="Picture 13"/>
          <p:cNvPicPr>
            <a:picLocks noChangeAspect="1" noChangeArrowheads="1"/>
          </p:cNvPicPr>
          <p:nvPr/>
        </p:nvPicPr>
        <p:blipFill>
          <a:blip r:embed="rId3" cstate="print"/>
          <a:srcRect/>
          <a:stretch>
            <a:fillRect/>
          </a:stretch>
        </p:blipFill>
        <p:spPr bwMode="auto">
          <a:xfrm>
            <a:off x="900113" y="6364288"/>
            <a:ext cx="1800225" cy="493712"/>
          </a:xfrm>
          <a:prstGeom prst="rect">
            <a:avLst/>
          </a:prstGeom>
          <a:noFill/>
          <a:ln w="9525">
            <a:noFill/>
            <a:miter lim="800000"/>
            <a:headEnd/>
            <a:tailEnd/>
          </a:ln>
        </p:spPr>
      </p:pic>
      <p:sp>
        <p:nvSpPr>
          <p:cNvPr id="4101"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4102" name="Picture 14"/>
          <p:cNvPicPr>
            <a:picLocks noChangeAspect="1" noChangeArrowheads="1"/>
          </p:cNvPicPr>
          <p:nvPr/>
        </p:nvPicPr>
        <p:blipFill>
          <a:blip r:embed="rId4"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4104" name="TextBox 8"/>
          <p:cNvSpPr txBox="1">
            <a:spLocks noChangeArrowheads="1"/>
          </p:cNvSpPr>
          <p:nvPr/>
        </p:nvSpPr>
        <p:spPr bwMode="auto">
          <a:xfrm>
            <a:off x="285750" y="1071563"/>
            <a:ext cx="2714625" cy="369887"/>
          </a:xfrm>
          <a:prstGeom prst="rect">
            <a:avLst/>
          </a:prstGeom>
          <a:noFill/>
          <a:ln w="9525">
            <a:noFill/>
            <a:miter lim="800000"/>
            <a:headEnd/>
            <a:tailEnd/>
          </a:ln>
        </p:spPr>
        <p:txBody>
          <a:bodyPr>
            <a:spAutoFit/>
          </a:bodyPr>
          <a:lstStyle/>
          <a:p>
            <a:endParaRPr lang="ru-RU"/>
          </a:p>
        </p:txBody>
      </p:sp>
      <p:sp>
        <p:nvSpPr>
          <p:cNvPr id="4105" name="TextBox 11"/>
          <p:cNvSpPr txBox="1">
            <a:spLocks noChangeArrowheads="1"/>
          </p:cNvSpPr>
          <p:nvPr/>
        </p:nvSpPr>
        <p:spPr bwMode="auto">
          <a:xfrm>
            <a:off x="-541338" y="5373688"/>
            <a:ext cx="2809876" cy="338137"/>
          </a:xfrm>
          <a:prstGeom prst="rect">
            <a:avLst/>
          </a:prstGeom>
          <a:noFill/>
          <a:ln w="9525">
            <a:noFill/>
            <a:miter lim="800000"/>
            <a:headEnd/>
            <a:tailEnd/>
          </a:ln>
        </p:spPr>
        <p:txBody>
          <a:bodyPr>
            <a:spAutoFit/>
          </a:bodyPr>
          <a:lstStyle/>
          <a:p>
            <a:pPr marL="342900" indent="-342900"/>
            <a:r>
              <a:rPr lang="ru-RU" sz="1600">
                <a:solidFill>
                  <a:srgbClr val="FF0000"/>
                </a:solidFill>
                <a:latin typeface="Times New Roman" pitchFamily="18" charset="0"/>
                <a:cs typeface="Times New Roman" pitchFamily="18" charset="0"/>
              </a:rPr>
              <a:t> </a:t>
            </a:r>
          </a:p>
        </p:txBody>
      </p:sp>
      <p:graphicFrame>
        <p:nvGraphicFramePr>
          <p:cNvPr id="16" name="Таблица 15"/>
          <p:cNvGraphicFramePr>
            <a:graphicFrameLocks noGrp="1"/>
          </p:cNvGraphicFramePr>
          <p:nvPr/>
        </p:nvGraphicFramePr>
        <p:xfrm>
          <a:off x="250825" y="1157288"/>
          <a:ext cx="8712272" cy="5129116"/>
        </p:xfrm>
        <a:graphic>
          <a:graphicData uri="http://schemas.openxmlformats.org/drawingml/2006/table">
            <a:tbl>
              <a:tblPr>
                <a:effectLst/>
              </a:tblPr>
              <a:tblGrid>
                <a:gridCol w="3240359"/>
                <a:gridCol w="1008112"/>
                <a:gridCol w="864096"/>
                <a:gridCol w="936104"/>
                <a:gridCol w="864096"/>
                <a:gridCol w="802344"/>
                <a:gridCol w="997161"/>
              </a:tblGrid>
              <a:tr h="255488">
                <a:tc rowSpan="3">
                  <a:txBody>
                    <a:bodyPr/>
                    <a:lstStyle/>
                    <a:p>
                      <a:pPr algn="ctr" fontAlgn="ctr"/>
                      <a:r>
                        <a:rPr lang="ru-RU" sz="1200" b="1" i="0" u="none" strike="noStrike" dirty="0">
                          <a:solidFill>
                            <a:srgbClr val="000000"/>
                          </a:solidFill>
                          <a:latin typeface="Times New Roman"/>
                        </a:rPr>
                        <a:t>Субъекты Российской Федерации</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fontAlgn="ctr"/>
                      <a:r>
                        <a:rPr lang="ru-RU" sz="1200" b="1" i="0" u="none" strike="noStrike" dirty="0">
                          <a:solidFill>
                            <a:srgbClr val="000000"/>
                          </a:solidFill>
                          <a:latin typeface="Times New Roman"/>
                        </a:rPr>
                        <a:t>Количество пострадавших со смертельным исходом (чел.)</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11143">
                <a:tc vMerge="1">
                  <a:txBody>
                    <a:bodyPr/>
                    <a:lstStyle/>
                    <a:p>
                      <a:endParaRPr lang="ru-RU"/>
                    </a:p>
                  </a:txBody>
                  <a:tcPr/>
                </a:tc>
                <a:tc rowSpan="2">
                  <a:txBody>
                    <a:bodyPr/>
                    <a:lstStyle/>
                    <a:p>
                      <a:pPr algn="ctr" fontAlgn="ctr"/>
                      <a:r>
                        <a:rPr lang="ru-RU" sz="1200" b="1" i="0" u="none" strike="noStrike" dirty="0">
                          <a:solidFill>
                            <a:srgbClr val="000000"/>
                          </a:solidFill>
                          <a:latin typeface="Times New Roman"/>
                        </a:rPr>
                        <a:t>2012 год</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2013 год</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2014 </a:t>
                      </a:r>
                      <a:r>
                        <a:rPr lang="ru-RU" sz="1200" b="1" i="0" u="none" strike="noStrike" dirty="0" smtClean="0">
                          <a:solidFill>
                            <a:srgbClr val="000000"/>
                          </a:solidFill>
                          <a:latin typeface="Times New Roman"/>
                        </a:rPr>
                        <a:t>год</a:t>
                      </a:r>
                      <a:endParaRPr lang="ru-RU" sz="1200" b="1" i="0" u="none" strike="noStrike" dirty="0">
                        <a:solidFill>
                          <a:srgbClr val="000000"/>
                        </a:solidFill>
                        <a:latin typeface="Times New Roman"/>
                      </a:endParaRP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2015 год</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2016 </a:t>
                      </a:r>
                      <a:r>
                        <a:rPr lang="ru-RU" sz="1200" b="1" i="0" u="none" strike="noStrike" dirty="0" smtClean="0">
                          <a:solidFill>
                            <a:srgbClr val="000000"/>
                          </a:solidFill>
                          <a:latin typeface="Times New Roman"/>
                        </a:rPr>
                        <a:t>год</a:t>
                      </a:r>
                      <a:endParaRPr lang="ru-RU" sz="1200" b="1" i="0" u="none" strike="noStrike" dirty="0">
                        <a:solidFill>
                          <a:srgbClr val="000000"/>
                        </a:solidFill>
                        <a:latin typeface="Times New Roman"/>
                      </a:endParaRP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100" b="1" i="0" u="none" strike="noStrike" dirty="0">
                          <a:solidFill>
                            <a:srgbClr val="000000"/>
                          </a:solidFill>
                          <a:latin typeface="Times New Roman"/>
                        </a:rPr>
                        <a:t>2016 год к 2015 году</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500171">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fontAlgn="ctr"/>
                      <a:r>
                        <a:rPr lang="ru-RU" sz="1100" b="0" i="0" u="none" strike="noStrike" dirty="0">
                          <a:solidFill>
                            <a:srgbClr val="000000"/>
                          </a:solidFill>
                          <a:latin typeface="Times New Roman"/>
                        </a:rPr>
                        <a:t>+ (-) рост (снижение) на __%</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85287">
                <a:tc>
                  <a:txBody>
                    <a:bodyPr/>
                    <a:lstStyle/>
                    <a:p>
                      <a:pPr algn="ctr" fontAlgn="ctr"/>
                      <a:r>
                        <a:rPr lang="ru-RU" sz="1500" b="1" i="1" u="none" strike="noStrike" dirty="0">
                          <a:solidFill>
                            <a:srgbClr val="000000"/>
                          </a:solidFill>
                          <a:latin typeface="Times New Roman"/>
                        </a:rPr>
                        <a:t>Российская Федерация</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a:rPr>
                        <a:t>2 999</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a:rPr>
                        <a:t>2 757</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a:rPr>
                        <a:t>2 347</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a:rPr>
                        <a:t>2 089</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smtClean="0">
                          <a:solidFill>
                            <a:srgbClr val="000000"/>
                          </a:solidFill>
                          <a:latin typeface="Times New Roman"/>
                        </a:rPr>
                        <a:t>2 100</a:t>
                      </a:r>
                      <a:endParaRPr lang="ru-RU" sz="1400" b="1" i="1" u="none" strike="noStrike" dirty="0">
                        <a:solidFill>
                          <a:srgbClr val="000000"/>
                        </a:solidFill>
                        <a:latin typeface="Times New Roman"/>
                      </a:endParaRP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solidFill>
                            <a:srgbClr val="000000"/>
                          </a:solidFill>
                          <a:latin typeface="Times New Roman"/>
                        </a:rPr>
                        <a:t>+0,5%</a:t>
                      </a:r>
                      <a:endParaRPr lang="ru-RU" sz="1400" b="1" i="1" u="none" strike="noStrike" dirty="0">
                        <a:solidFill>
                          <a:srgbClr val="000000"/>
                        </a:solidFill>
                        <a:latin typeface="Times New Roman"/>
                      </a:endParaRP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306761">
                <a:tc>
                  <a:txBody>
                    <a:bodyPr/>
                    <a:lstStyle/>
                    <a:p>
                      <a:pPr algn="ctr" fontAlgn="ctr"/>
                      <a:r>
                        <a:rPr lang="ru-RU" sz="1500" b="1" i="1" u="none" strike="noStrike" dirty="0" smtClean="0">
                          <a:solidFill>
                            <a:srgbClr val="000000"/>
                          </a:solidFill>
                          <a:latin typeface="Times New Roman"/>
                        </a:rPr>
                        <a:t>Сибирский </a:t>
                      </a:r>
                      <a:r>
                        <a:rPr lang="ru-RU" sz="1500" b="1" i="1" u="none" strike="noStrike" dirty="0">
                          <a:solidFill>
                            <a:srgbClr val="000000"/>
                          </a:solidFill>
                          <a:latin typeface="Times New Roman"/>
                        </a:rPr>
                        <a:t>федеральный округ</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a:rPr>
                        <a:t>475</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a:rPr>
                        <a:t>501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a:rPr>
                        <a:t>390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a:rPr>
                        <a:t>321</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a:rPr>
                        <a:t>287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a:solidFill>
                            <a:srgbClr val="000000"/>
                          </a:solidFill>
                          <a:latin typeface="Times New Roman"/>
                        </a:rPr>
                        <a:t>-10,6%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16024">
                <a:tc>
                  <a:txBody>
                    <a:bodyPr/>
                    <a:lstStyle/>
                    <a:p>
                      <a:pPr algn="ctr" fontAlgn="ctr"/>
                      <a:r>
                        <a:rPr lang="ru-RU" sz="1500" b="0" i="0" u="none" strike="noStrike" dirty="0">
                          <a:solidFill>
                            <a:srgbClr val="000000"/>
                          </a:solidFill>
                          <a:latin typeface="Times New Roman"/>
                        </a:rPr>
                        <a:t>Республика Алтай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11</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3</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-66,7%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dirty="0">
                          <a:solidFill>
                            <a:srgbClr val="000000"/>
                          </a:solidFill>
                          <a:latin typeface="Times New Roman"/>
                        </a:rPr>
                        <a:t>Республика Бурятия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27</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14</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-35,7%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dirty="0">
                          <a:solidFill>
                            <a:srgbClr val="000000"/>
                          </a:solidFill>
                          <a:latin typeface="Times New Roman"/>
                        </a:rPr>
                        <a:t>Республика  Тыва</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10</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6</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-16,7%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a:solidFill>
                            <a:srgbClr val="000000"/>
                          </a:solidFill>
                          <a:latin typeface="Times New Roman"/>
                        </a:rPr>
                        <a:t>Республика Хакасия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7</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6</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-16,7%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a:solidFill>
                            <a:srgbClr val="000000"/>
                          </a:solidFill>
                          <a:latin typeface="Times New Roman"/>
                        </a:rPr>
                        <a:t>Алтайский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44</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28</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a:rPr>
                        <a:t>32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solidFill>
                            <a:srgbClr val="000000"/>
                          </a:solidFill>
                          <a:latin typeface="Times New Roman"/>
                        </a:rPr>
                        <a:t>+14,3</a:t>
                      </a:r>
                      <a:r>
                        <a:rPr lang="ru-RU" sz="1400" b="1" i="1" u="none" strike="noStrike" dirty="0">
                          <a:solidFill>
                            <a:srgbClr val="000000"/>
                          </a:solidFill>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288521">
                <a:tc>
                  <a:txBody>
                    <a:bodyPr/>
                    <a:lstStyle/>
                    <a:p>
                      <a:pPr algn="ctr" fontAlgn="ctr"/>
                      <a:r>
                        <a:rPr lang="ru-RU" sz="1500" b="0" i="0" u="none" strike="noStrike">
                          <a:solidFill>
                            <a:srgbClr val="000000"/>
                          </a:solidFill>
                          <a:latin typeface="Times New Roman"/>
                        </a:rPr>
                        <a:t>Красноярский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76</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75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a:rPr>
                        <a:t>60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-20,0%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a:solidFill>
                            <a:srgbClr val="000000"/>
                          </a:solidFill>
                          <a:latin typeface="Times New Roman"/>
                        </a:rPr>
                        <a:t>Иркутская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63</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58</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a:rPr>
                        <a:t>49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-15,5%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a:solidFill>
                            <a:srgbClr val="000000"/>
                          </a:solidFill>
                          <a:latin typeface="Times New Roman"/>
                        </a:rPr>
                        <a:t>Кемеровская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92</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a:rPr>
                        <a:t>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50</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34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-32,0%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dirty="0">
                          <a:solidFill>
                            <a:srgbClr val="000000"/>
                          </a:solidFill>
                          <a:latin typeface="Times New Roman"/>
                        </a:rPr>
                        <a:t>Новосибирская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60</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38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solidFill>
                            <a:srgbClr val="000000"/>
                          </a:solidFill>
                          <a:latin typeface="Times New Roman"/>
                        </a:rPr>
                        <a:t>+52,0</a:t>
                      </a:r>
                      <a:r>
                        <a:rPr lang="ru-RU" sz="1400" b="1" i="1" u="none" strike="noStrike" dirty="0">
                          <a:solidFill>
                            <a:srgbClr val="000000"/>
                          </a:solidFill>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288521">
                <a:tc>
                  <a:txBody>
                    <a:bodyPr/>
                    <a:lstStyle/>
                    <a:p>
                      <a:pPr algn="ctr" fontAlgn="ctr"/>
                      <a:r>
                        <a:rPr lang="ru-RU" sz="1500" b="0" i="0" u="none" strike="noStrike">
                          <a:solidFill>
                            <a:srgbClr val="000000"/>
                          </a:solidFill>
                          <a:latin typeface="Times New Roman"/>
                        </a:rPr>
                        <a:t>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42</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36</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a:rPr>
                        <a:t>-50,0%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r>
              <a:tr h="288521">
                <a:tc>
                  <a:txBody>
                    <a:bodyPr/>
                    <a:lstStyle/>
                    <a:p>
                      <a:pPr algn="ctr" fontAlgn="ctr"/>
                      <a:r>
                        <a:rPr lang="ru-RU" sz="1500" b="0" i="0" u="none" strike="noStrike">
                          <a:solidFill>
                            <a:srgbClr val="000000"/>
                          </a:solidFill>
                          <a:latin typeface="Times New Roman"/>
                        </a:rPr>
                        <a:t>Томская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17</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8</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solidFill>
                            <a:srgbClr val="000000"/>
                          </a:solidFill>
                          <a:latin typeface="Times New Roman"/>
                        </a:rPr>
                        <a:t>+62,5</a:t>
                      </a:r>
                      <a:r>
                        <a:rPr lang="ru-RU" sz="1400" b="1" i="1" u="none" strike="noStrike" dirty="0">
                          <a:solidFill>
                            <a:srgbClr val="000000"/>
                          </a:solidFill>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194519">
                <a:tc>
                  <a:txBody>
                    <a:bodyPr/>
                    <a:lstStyle/>
                    <a:p>
                      <a:pPr algn="ctr" fontAlgn="ctr"/>
                      <a:r>
                        <a:rPr lang="ru-RU" sz="1500" b="0" i="0" u="none" strike="noStrike" dirty="0">
                          <a:solidFill>
                            <a:srgbClr val="000000"/>
                          </a:solidFill>
                          <a:latin typeface="Times New Roman"/>
                        </a:rPr>
                        <a:t>Забайкальский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26</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a:rPr>
                        <a:t>12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a:rPr>
                        <a:t>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solidFill>
                            <a:srgbClr val="000000"/>
                          </a:solidFill>
                          <a:latin typeface="Times New Roman"/>
                        </a:rPr>
                        <a:t>+91,7</a:t>
                      </a:r>
                      <a:r>
                        <a:rPr lang="ru-RU" sz="1400" b="1" i="1" u="none" strike="noStrike" dirty="0">
                          <a:solidFill>
                            <a:srgbClr val="000000"/>
                          </a:solidFill>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8"/>
          <p:cNvSpPr>
            <a:spLocks noGrp="1"/>
          </p:cNvSpPr>
          <p:nvPr>
            <p:ph type="title"/>
          </p:nvPr>
        </p:nvSpPr>
        <p:spPr>
          <a:xfrm>
            <a:off x="0" y="0"/>
            <a:ext cx="9144000" cy="1268413"/>
          </a:xfrm>
        </p:spPr>
        <p:txBody>
          <a:bodyPr/>
          <a:lstStyle/>
          <a:p>
            <a:r>
              <a:rPr lang="ru-RU" sz="1600" b="1" smtClean="0">
                <a:solidFill>
                  <a:schemeClr val="accent1"/>
                </a:solidFill>
              </a:rPr>
              <a:t> Сведения о количестве зарегистрированных несчастных случаев на производстве </a:t>
            </a:r>
            <a:r>
              <a:rPr lang="ru-RU" sz="1600" smtClean="0">
                <a:solidFill>
                  <a:schemeClr val="accent1"/>
                </a:solidFill>
              </a:rPr>
              <a:t> </a:t>
            </a:r>
            <a:r>
              <a:rPr lang="ru-RU" sz="1600" b="1" smtClean="0">
                <a:solidFill>
                  <a:schemeClr val="accent1"/>
                </a:solidFill>
              </a:rPr>
              <a:t>с тяжелыми последствиями, происшедших в субъектах Российской Федерации, </a:t>
            </a:r>
            <a:br>
              <a:rPr lang="ru-RU" sz="1600" b="1" smtClean="0">
                <a:solidFill>
                  <a:schemeClr val="accent1"/>
                </a:solidFill>
              </a:rPr>
            </a:br>
            <a:r>
              <a:rPr lang="ru-RU" sz="1600" b="1" smtClean="0">
                <a:solidFill>
                  <a:schemeClr val="accent1"/>
                </a:solidFill>
              </a:rPr>
              <a:t>входящих</a:t>
            </a:r>
            <a:r>
              <a:rPr lang="ru-RU" sz="1600" smtClean="0">
                <a:solidFill>
                  <a:schemeClr val="accent1"/>
                </a:solidFill>
              </a:rPr>
              <a:t> </a:t>
            </a:r>
            <a:r>
              <a:rPr lang="ru-RU" sz="1600" b="1" smtClean="0">
                <a:solidFill>
                  <a:schemeClr val="accent1"/>
                </a:solidFill>
              </a:rPr>
              <a:t> в состав Сибирского федерального округа, </a:t>
            </a:r>
            <a:br>
              <a:rPr lang="ru-RU" sz="1600" b="1" smtClean="0">
                <a:solidFill>
                  <a:schemeClr val="accent1"/>
                </a:solidFill>
              </a:rPr>
            </a:br>
            <a:r>
              <a:rPr lang="ru-RU" sz="1600" b="1" smtClean="0">
                <a:solidFill>
                  <a:schemeClr val="accent1"/>
                </a:solidFill>
              </a:rPr>
              <a:t>за 2014-2016 годы (по данным Роструда)</a:t>
            </a:r>
            <a:r>
              <a:rPr lang="ru-RU" sz="1600" smtClean="0">
                <a:solidFill>
                  <a:schemeClr val="accent1"/>
                </a:solidFill>
              </a:rPr>
              <a:t> </a:t>
            </a:r>
          </a:p>
        </p:txBody>
      </p:sp>
      <p:sp>
        <p:nvSpPr>
          <p:cNvPr id="5123" name="Номер слайда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20000"/>
              </a:spcBef>
              <a:spcAft>
                <a:spcPct val="0"/>
              </a:spcAft>
            </a:pPr>
            <a:fld id="{89380681-0E94-4C4E-B2EC-C7B5F2D4AD7A}" type="slidenum">
              <a:rPr lang="ru-RU" sz="1800" smtClean="0">
                <a:solidFill>
                  <a:srgbClr val="626262"/>
                </a:solidFill>
                <a:latin typeface="Arial Black" pitchFamily="34" charset="0"/>
                <a:cs typeface="Arial" pitchFamily="34" charset="0"/>
              </a:rPr>
              <a:pPr fontAlgn="base">
                <a:spcBef>
                  <a:spcPct val="20000"/>
                </a:spcBef>
                <a:spcAft>
                  <a:spcPct val="0"/>
                </a:spcAft>
              </a:pPr>
              <a:t>3</a:t>
            </a:fld>
            <a:endParaRPr lang="ru-RU" sz="1800" smtClean="0">
              <a:solidFill>
                <a:srgbClr val="626262"/>
              </a:solidFill>
              <a:latin typeface="Arial Black" pitchFamily="34" charset="0"/>
              <a:cs typeface="Arial" pitchFamily="34" charset="0"/>
            </a:endParaRPr>
          </a:p>
        </p:txBody>
      </p:sp>
      <p:pic>
        <p:nvPicPr>
          <p:cNvPr id="5124" name="Picture 13"/>
          <p:cNvPicPr>
            <a:picLocks noChangeAspect="1" noChangeArrowheads="1"/>
          </p:cNvPicPr>
          <p:nvPr/>
        </p:nvPicPr>
        <p:blipFill>
          <a:blip r:embed="rId3" cstate="print"/>
          <a:srcRect/>
          <a:stretch>
            <a:fillRect/>
          </a:stretch>
        </p:blipFill>
        <p:spPr bwMode="auto">
          <a:xfrm>
            <a:off x="900113" y="6364288"/>
            <a:ext cx="1800225" cy="493712"/>
          </a:xfrm>
          <a:prstGeom prst="rect">
            <a:avLst/>
          </a:prstGeom>
          <a:noFill/>
          <a:ln w="9525">
            <a:noFill/>
            <a:miter lim="800000"/>
            <a:headEnd/>
            <a:tailEnd/>
          </a:ln>
        </p:spPr>
      </p:pic>
      <p:sp>
        <p:nvSpPr>
          <p:cNvPr id="5125"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5126" name="Picture 14"/>
          <p:cNvPicPr>
            <a:picLocks noChangeAspect="1" noChangeArrowheads="1"/>
          </p:cNvPicPr>
          <p:nvPr/>
        </p:nvPicPr>
        <p:blipFill>
          <a:blip r:embed="rId4"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5128" name="TextBox 8"/>
          <p:cNvSpPr txBox="1">
            <a:spLocks noChangeArrowheads="1"/>
          </p:cNvSpPr>
          <p:nvPr/>
        </p:nvSpPr>
        <p:spPr bwMode="auto">
          <a:xfrm>
            <a:off x="285750" y="1071563"/>
            <a:ext cx="2714625" cy="369887"/>
          </a:xfrm>
          <a:prstGeom prst="rect">
            <a:avLst/>
          </a:prstGeom>
          <a:noFill/>
          <a:ln w="9525">
            <a:noFill/>
            <a:miter lim="800000"/>
            <a:headEnd/>
            <a:tailEnd/>
          </a:ln>
        </p:spPr>
        <p:txBody>
          <a:bodyPr>
            <a:spAutoFit/>
          </a:bodyPr>
          <a:lstStyle/>
          <a:p>
            <a:endParaRPr lang="ru-RU"/>
          </a:p>
        </p:txBody>
      </p:sp>
      <p:sp>
        <p:nvSpPr>
          <p:cNvPr id="5129" name="TextBox 11"/>
          <p:cNvSpPr txBox="1">
            <a:spLocks noChangeArrowheads="1"/>
          </p:cNvSpPr>
          <p:nvPr/>
        </p:nvSpPr>
        <p:spPr bwMode="auto">
          <a:xfrm>
            <a:off x="-541338" y="5373688"/>
            <a:ext cx="2809876" cy="338137"/>
          </a:xfrm>
          <a:prstGeom prst="rect">
            <a:avLst/>
          </a:prstGeom>
          <a:noFill/>
          <a:ln w="9525">
            <a:noFill/>
            <a:miter lim="800000"/>
            <a:headEnd/>
            <a:tailEnd/>
          </a:ln>
        </p:spPr>
        <p:txBody>
          <a:bodyPr>
            <a:spAutoFit/>
          </a:bodyPr>
          <a:lstStyle/>
          <a:p>
            <a:pPr marL="342900" indent="-342900"/>
            <a:r>
              <a:rPr lang="ru-RU" sz="1600">
                <a:solidFill>
                  <a:srgbClr val="FF0000"/>
                </a:solidFill>
                <a:latin typeface="Times New Roman" pitchFamily="18" charset="0"/>
                <a:cs typeface="Times New Roman" pitchFamily="18" charset="0"/>
              </a:rPr>
              <a:t> </a:t>
            </a:r>
          </a:p>
        </p:txBody>
      </p:sp>
      <p:graphicFrame>
        <p:nvGraphicFramePr>
          <p:cNvPr id="10" name="Таблица 9"/>
          <p:cNvGraphicFramePr>
            <a:graphicFrameLocks noGrp="1"/>
          </p:cNvGraphicFramePr>
          <p:nvPr/>
        </p:nvGraphicFramePr>
        <p:xfrm>
          <a:off x="250825" y="1252538"/>
          <a:ext cx="8712970" cy="5019493"/>
        </p:xfrm>
        <a:graphic>
          <a:graphicData uri="http://schemas.openxmlformats.org/drawingml/2006/table">
            <a:tbl>
              <a:tblPr/>
              <a:tblGrid>
                <a:gridCol w="2660574"/>
                <a:gridCol w="929550"/>
                <a:gridCol w="929550"/>
                <a:gridCol w="929550"/>
                <a:gridCol w="1123720"/>
                <a:gridCol w="1115459"/>
                <a:gridCol w="1024567"/>
              </a:tblGrid>
              <a:tr h="376262">
                <a:tc rowSpan="3">
                  <a:txBody>
                    <a:bodyPr/>
                    <a:lstStyle/>
                    <a:p>
                      <a:pPr algn="ctr" fontAlgn="ctr"/>
                      <a:r>
                        <a:rPr lang="ru-RU" sz="1200" b="1" i="0" u="none" strike="noStrike" dirty="0" smtClean="0">
                          <a:solidFill>
                            <a:srgbClr val="000000"/>
                          </a:solidFill>
                          <a:latin typeface="Times New Roman"/>
                        </a:rPr>
                        <a:t>Субъекты</a:t>
                      </a:r>
                      <a:r>
                        <a:rPr lang="ru-RU" sz="1200" b="1" i="0" u="none" strike="noStrike" baseline="0" dirty="0" smtClean="0">
                          <a:solidFill>
                            <a:srgbClr val="000000"/>
                          </a:solidFill>
                          <a:latin typeface="Times New Roman"/>
                        </a:rPr>
                        <a:t> Российской Федерации</a:t>
                      </a:r>
                      <a:endParaRPr lang="ru-RU" sz="1200" b="1" i="0" u="none" strike="noStrike" dirty="0">
                        <a:solidFill>
                          <a:srgbClr val="000000"/>
                        </a:solidFill>
                        <a:latin typeface="Times New Roman"/>
                      </a:endParaRP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fontAlgn="ctr"/>
                      <a:r>
                        <a:rPr lang="ru-RU" sz="1200" b="1" i="0" u="none" strike="noStrike" dirty="0">
                          <a:solidFill>
                            <a:srgbClr val="000000"/>
                          </a:solidFill>
                          <a:latin typeface="Times New Roman"/>
                        </a:rPr>
                        <a:t>Количество зарегистрированных групповых несчастных случаев на производстве, несчастных случаев на производстве с тяжелым и смертельным исходом</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21863">
                <a:tc vMerge="1">
                  <a:txBody>
                    <a:bodyPr/>
                    <a:lstStyle/>
                    <a:p>
                      <a:endParaRPr lang="ru-RU"/>
                    </a:p>
                  </a:txBody>
                  <a:tcPr/>
                </a:tc>
                <a:tc rowSpan="2">
                  <a:txBody>
                    <a:bodyPr/>
                    <a:lstStyle/>
                    <a:p>
                      <a:pPr algn="ctr" fontAlgn="ctr"/>
                      <a:r>
                        <a:rPr lang="ru-RU" sz="1200" b="1" i="0" u="none" strike="noStrike" dirty="0">
                          <a:solidFill>
                            <a:srgbClr val="000000"/>
                          </a:solidFill>
                          <a:latin typeface="Times New Roman"/>
                        </a:rPr>
                        <a:t>2012 год</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2013 год</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2014 </a:t>
                      </a:r>
                      <a:r>
                        <a:rPr lang="ru-RU" sz="1200" b="1" i="0" u="none" strike="noStrike" dirty="0" smtClean="0">
                          <a:solidFill>
                            <a:srgbClr val="000000"/>
                          </a:solidFill>
                          <a:latin typeface="Times New Roman"/>
                        </a:rPr>
                        <a:t>год</a:t>
                      </a:r>
                      <a:endParaRPr lang="ru-RU" sz="1200" b="1" i="0" u="none" strike="noStrike" dirty="0">
                        <a:solidFill>
                          <a:srgbClr val="000000"/>
                        </a:solidFill>
                        <a:latin typeface="Times New Roman"/>
                      </a:endParaRP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2015 год</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2016 </a:t>
                      </a:r>
                      <a:r>
                        <a:rPr lang="ru-RU" sz="1200" b="1" i="0" u="none" strike="noStrike" dirty="0" smtClean="0">
                          <a:solidFill>
                            <a:srgbClr val="000000"/>
                          </a:solidFill>
                          <a:latin typeface="Times New Roman"/>
                        </a:rPr>
                        <a:t>год</a:t>
                      </a:r>
                      <a:endParaRPr lang="ru-RU" sz="1200" b="1" i="0" u="none" strike="noStrike" dirty="0">
                        <a:solidFill>
                          <a:srgbClr val="000000"/>
                        </a:solidFill>
                        <a:latin typeface="Times New Roman"/>
                      </a:endParaRP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0" u="none" strike="noStrike" dirty="0">
                          <a:solidFill>
                            <a:srgbClr val="000000"/>
                          </a:solidFill>
                          <a:latin typeface="Times New Roman"/>
                        </a:rPr>
                        <a:t>2016 год к 2015 году</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50862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fontAlgn="ctr"/>
                      <a:r>
                        <a:rPr lang="ru-RU" sz="1100" b="0" i="0" u="none" strike="noStrike" dirty="0">
                          <a:solidFill>
                            <a:srgbClr val="000000"/>
                          </a:solidFill>
                          <a:latin typeface="Times New Roman"/>
                        </a:rPr>
                        <a:t>+ (-) рост (снижение) на __%</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60728">
                <a:tc>
                  <a:txBody>
                    <a:bodyPr/>
                    <a:lstStyle/>
                    <a:p>
                      <a:pPr algn="ctr" fontAlgn="ctr"/>
                      <a:r>
                        <a:rPr lang="ru-RU" sz="1500" b="1" i="1" u="none" strike="noStrike" dirty="0">
                          <a:latin typeface="Times New Roman"/>
                        </a:rPr>
                        <a:t>Российская Федерация</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latin typeface="Times New Roman"/>
                        </a:rPr>
                        <a:t>10 068</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latin typeface="Times New Roman"/>
                        </a:rPr>
                        <a:t>9 216</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latin typeface="Times New Roman"/>
                        </a:rPr>
                        <a:t>8 287</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latin typeface="Times New Roman"/>
                        </a:rPr>
                        <a:t>7 137</a:t>
                      </a: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smtClean="0">
                          <a:latin typeface="Times New Roman"/>
                        </a:rPr>
                        <a:t>6 909</a:t>
                      </a:r>
                      <a:endParaRPr lang="ru-RU" sz="1400" b="1" i="1" u="none" strike="noStrike" dirty="0">
                        <a:latin typeface="Times New Roman"/>
                      </a:endParaRP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latin typeface="Times New Roman"/>
                        </a:rPr>
                        <a:t>-3,2%</a:t>
                      </a:r>
                      <a:endParaRPr lang="ru-RU" sz="1400" b="1" i="1" u="none" strike="noStrike" dirty="0">
                        <a:latin typeface="Times New Roman"/>
                      </a:endParaRPr>
                    </a:p>
                  </a:txBody>
                  <a:tcPr marL="5708" marR="5708" marT="570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88032">
                <a:tc>
                  <a:txBody>
                    <a:bodyPr/>
                    <a:lstStyle/>
                    <a:p>
                      <a:pPr algn="ctr" fontAlgn="ctr"/>
                      <a:r>
                        <a:rPr lang="ru-RU" sz="1500" b="1" i="1" u="none" strike="noStrike" dirty="0" smtClean="0">
                          <a:solidFill>
                            <a:srgbClr val="000000"/>
                          </a:solidFill>
                          <a:latin typeface="Times New Roman"/>
                        </a:rPr>
                        <a:t>Сибирский федеральный </a:t>
                      </a:r>
                      <a:r>
                        <a:rPr lang="ru-RU" sz="1500" b="1" i="1" u="none" strike="noStrike" dirty="0">
                          <a:solidFill>
                            <a:srgbClr val="000000"/>
                          </a:solidFill>
                          <a:latin typeface="Times New Roman"/>
                        </a:rPr>
                        <a:t>округ</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latin typeface="Times New Roman"/>
                        </a:rPr>
                        <a:t>1 675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latin typeface="Times New Roman"/>
                        </a:rPr>
                        <a:t>1 645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latin typeface="Times New Roman"/>
                        </a:rPr>
                        <a:t>1 417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latin typeface="Times New Roman"/>
                        </a:rPr>
                        <a:t>1 170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latin typeface="Times New Roman"/>
                        </a:rPr>
                        <a:t>1085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a:latin typeface="Times New Roman"/>
                        </a:rPr>
                        <a:t>-7,3%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63665">
                <a:tc>
                  <a:txBody>
                    <a:bodyPr/>
                    <a:lstStyle/>
                    <a:p>
                      <a:pPr algn="ctr" fontAlgn="ctr"/>
                      <a:r>
                        <a:rPr lang="ru-RU" sz="1500" b="0" i="0" u="none" strike="noStrike" dirty="0">
                          <a:latin typeface="Times New Roman"/>
                        </a:rPr>
                        <a:t>Республика Алтай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a:latin typeface="Times New Roman"/>
                        </a:rPr>
                        <a:t>-61,1%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3665">
                <a:tc>
                  <a:txBody>
                    <a:bodyPr/>
                    <a:lstStyle/>
                    <a:p>
                      <a:pPr algn="ctr" fontAlgn="ctr"/>
                      <a:r>
                        <a:rPr lang="ru-RU" sz="1500" b="0" i="0" u="none" strike="noStrike" dirty="0">
                          <a:latin typeface="Times New Roman"/>
                        </a:rPr>
                        <a:t>Республика Бурятия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75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70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57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a:latin typeface="Times New Roman"/>
                        </a:rPr>
                        <a:t>-18,6%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3665">
                <a:tc>
                  <a:txBody>
                    <a:bodyPr/>
                    <a:lstStyle/>
                    <a:p>
                      <a:pPr algn="ctr" fontAlgn="ctr"/>
                      <a:r>
                        <a:rPr lang="ru-RU" sz="1500" b="0" i="0" u="none" strike="noStrike" dirty="0">
                          <a:latin typeface="Times New Roman"/>
                        </a:rPr>
                        <a:t>Республика Тыва</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dirty="0" smtClean="0">
                          <a:latin typeface="Times New Roman"/>
                        </a:rPr>
                        <a:t>+6,7</a:t>
                      </a:r>
                      <a:r>
                        <a:rPr lang="ru-RU" sz="1400" b="1" i="0" u="none" strike="noStrike" dirty="0">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60000"/>
                        <a:lumOff val="40000"/>
                      </a:schemeClr>
                    </a:solidFill>
                  </a:tcPr>
                </a:tc>
              </a:tr>
              <a:tr h="263665">
                <a:tc>
                  <a:txBody>
                    <a:bodyPr/>
                    <a:lstStyle/>
                    <a:p>
                      <a:pPr algn="ctr" fontAlgn="ctr"/>
                      <a:r>
                        <a:rPr lang="ru-RU" sz="1500" b="0" i="0" u="none" strike="noStrike" dirty="0">
                          <a:latin typeface="Times New Roman"/>
                        </a:rPr>
                        <a:t>Республика Хакасия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32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34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a:latin typeface="Times New Roman"/>
                        </a:rPr>
                        <a:t>-41,2%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3665">
                <a:tc>
                  <a:txBody>
                    <a:bodyPr/>
                    <a:lstStyle/>
                    <a:p>
                      <a:pPr algn="ctr" fontAlgn="ctr"/>
                      <a:r>
                        <a:rPr lang="ru-RU" sz="1500" b="0" i="0" u="none" strike="noStrike" dirty="0">
                          <a:latin typeface="Times New Roman"/>
                        </a:rPr>
                        <a:t>Алтайский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latin typeface="Times New Roman"/>
                        </a:rPr>
                        <a:t>193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176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152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130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dirty="0" smtClean="0">
                          <a:latin typeface="Times New Roman"/>
                        </a:rPr>
                        <a:t>+12,1</a:t>
                      </a:r>
                      <a:r>
                        <a:rPr lang="ru-RU" sz="1400" b="1" i="0" u="none" strike="noStrike" dirty="0">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60000"/>
                        <a:lumOff val="40000"/>
                      </a:schemeClr>
                    </a:solidFill>
                  </a:tcPr>
                </a:tc>
              </a:tr>
              <a:tr h="263665">
                <a:tc>
                  <a:txBody>
                    <a:bodyPr/>
                    <a:lstStyle/>
                    <a:p>
                      <a:pPr algn="ctr" fontAlgn="ctr"/>
                      <a:r>
                        <a:rPr lang="ru-RU" sz="1500" b="0" i="0" u="none" strike="noStrike" dirty="0">
                          <a:latin typeface="Times New Roman"/>
                        </a:rPr>
                        <a:t>Красноярский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latin typeface="Times New Roman"/>
                        </a:rPr>
                        <a:t>271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253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172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dirty="0" smtClean="0">
                          <a:latin typeface="Times New Roman"/>
                        </a:rPr>
                        <a:t>+18,6</a:t>
                      </a:r>
                      <a:r>
                        <a:rPr lang="ru-RU" sz="1400" b="1" i="0" u="none" strike="noStrike" dirty="0">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60000"/>
                        <a:lumOff val="40000"/>
                      </a:schemeClr>
                    </a:solidFill>
                  </a:tcPr>
                </a:tc>
              </a:tr>
              <a:tr h="263665">
                <a:tc>
                  <a:txBody>
                    <a:bodyPr/>
                    <a:lstStyle/>
                    <a:p>
                      <a:pPr algn="ctr" fontAlgn="ctr"/>
                      <a:r>
                        <a:rPr lang="ru-RU" sz="1500" b="0" i="0" u="none" strike="noStrike" dirty="0">
                          <a:latin typeface="Times New Roman"/>
                        </a:rPr>
                        <a:t>Иркутская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201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161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dirty="0" smtClean="0">
                          <a:latin typeface="Times New Roman"/>
                        </a:rPr>
                        <a:t>+1,2</a:t>
                      </a:r>
                      <a:r>
                        <a:rPr lang="ru-RU" sz="1400" b="1" i="0" u="none" strike="noStrike" dirty="0">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60000"/>
                        <a:lumOff val="40000"/>
                      </a:schemeClr>
                    </a:solidFill>
                  </a:tcPr>
                </a:tc>
              </a:tr>
              <a:tr h="263665">
                <a:tc>
                  <a:txBody>
                    <a:bodyPr/>
                    <a:lstStyle/>
                    <a:p>
                      <a:pPr algn="ctr" fontAlgn="ctr"/>
                      <a:r>
                        <a:rPr lang="ru-RU" sz="1500" b="0" i="0" u="none" strike="noStrike" dirty="0">
                          <a:latin typeface="Times New Roman"/>
                        </a:rPr>
                        <a:t>Кемеровская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316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239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latin typeface="Times New Roman"/>
                        </a:rPr>
                        <a:t>229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a:latin typeface="Times New Roman"/>
                        </a:rPr>
                        <a:t>-28,8%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3665">
                <a:tc>
                  <a:txBody>
                    <a:bodyPr/>
                    <a:lstStyle/>
                    <a:p>
                      <a:pPr algn="ctr" fontAlgn="ctr"/>
                      <a:r>
                        <a:rPr lang="ru-RU" sz="1500" b="0" i="0" u="none" strike="noStrike" dirty="0">
                          <a:latin typeface="Times New Roman"/>
                        </a:rPr>
                        <a:t>Новосибирская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191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161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137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a:latin typeface="Times New Roman"/>
                        </a:rPr>
                        <a:t>-14,6%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3665">
                <a:tc>
                  <a:txBody>
                    <a:bodyPr/>
                    <a:lstStyle/>
                    <a:p>
                      <a:pPr algn="ctr" fontAlgn="ctr"/>
                      <a:r>
                        <a:rPr lang="ru-RU" sz="1500" b="0" i="0" u="none" strike="noStrike" dirty="0">
                          <a:latin typeface="Times New Roman"/>
                        </a:rPr>
                        <a:t>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200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176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135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115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a:latin typeface="Times New Roman"/>
                        </a:rPr>
                        <a:t>-14,8%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3665">
                <a:tc>
                  <a:txBody>
                    <a:bodyPr/>
                    <a:lstStyle/>
                    <a:p>
                      <a:pPr algn="ctr" fontAlgn="ctr"/>
                      <a:r>
                        <a:rPr lang="ru-RU" sz="1500" b="0" i="0" u="none" strike="noStrike" dirty="0">
                          <a:latin typeface="Times New Roman"/>
                        </a:rPr>
                        <a:t>Томская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80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50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dirty="0" smtClean="0">
                          <a:latin typeface="Times New Roman"/>
                        </a:rPr>
                        <a:t>+16,7</a:t>
                      </a:r>
                      <a:r>
                        <a:rPr lang="ru-RU" sz="1400" b="1" i="0" u="none" strike="noStrike" dirty="0">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60000"/>
                        <a:lumOff val="40000"/>
                      </a:schemeClr>
                    </a:solidFill>
                  </a:tcPr>
                </a:tc>
              </a:tr>
              <a:tr h="263665">
                <a:tc>
                  <a:txBody>
                    <a:bodyPr/>
                    <a:lstStyle/>
                    <a:p>
                      <a:pPr algn="ctr" fontAlgn="ctr"/>
                      <a:r>
                        <a:rPr lang="ru-RU" sz="1500" b="0" i="0" u="none" strike="noStrike" dirty="0">
                          <a:latin typeface="Times New Roman"/>
                        </a:rPr>
                        <a:t>Забайкальский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75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latin typeface="Times New Roman"/>
                        </a:rPr>
                        <a:t>44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0" u="none" strike="noStrike" dirty="0" smtClean="0">
                          <a:latin typeface="Times New Roman"/>
                        </a:rPr>
                        <a:t>+7,3</a:t>
                      </a:r>
                      <a:r>
                        <a:rPr lang="ru-RU" sz="1400" b="1" i="0" u="none" strike="noStrike" dirty="0">
                          <a:latin typeface="Times New Roman"/>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60000"/>
                        <a:lumOff val="40000"/>
                      </a:schemeClr>
                    </a:solidFill>
                  </a:tcPr>
                </a:tc>
              </a:tr>
            </a:tbl>
          </a:graphicData>
        </a:graphic>
      </p:graphicFrame>
      <p:sp>
        <p:nvSpPr>
          <p:cNvPr id="5264" name="Прямоугольник 10"/>
          <p:cNvSpPr>
            <a:spLocks noChangeArrowheads="1"/>
          </p:cNvSpPr>
          <p:nvPr/>
        </p:nvSpPr>
        <p:spPr bwMode="auto">
          <a:xfrm>
            <a:off x="2987675" y="6381750"/>
            <a:ext cx="5905500" cy="276225"/>
          </a:xfrm>
          <a:prstGeom prst="rect">
            <a:avLst/>
          </a:prstGeom>
          <a:noFill/>
          <a:ln w="9525">
            <a:noFill/>
            <a:miter lim="800000"/>
            <a:headEnd/>
            <a:tailEnd/>
          </a:ln>
        </p:spPr>
        <p:txBody>
          <a:bodyPr>
            <a:spAutoFit/>
          </a:bodyPr>
          <a:lstStyle/>
          <a:p>
            <a:r>
              <a:rPr lang="ru-RU" sz="1200"/>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p:cNvSpPr>
          <p:nvPr/>
        </p:nvSpPr>
        <p:spPr bwMode="auto">
          <a:xfrm>
            <a:off x="179388" y="187325"/>
            <a:ext cx="8856662" cy="577850"/>
          </a:xfrm>
          <a:prstGeom prst="rect">
            <a:avLst/>
          </a:prstGeom>
          <a:noFill/>
          <a:ln w="9525">
            <a:noFill/>
            <a:miter lim="800000"/>
            <a:headEnd/>
            <a:tailEnd/>
          </a:ln>
        </p:spPr>
        <p:txBody>
          <a:bodyPr anchor="ctr"/>
          <a:lstStyle/>
          <a:p>
            <a:pPr algn="ctr"/>
            <a:endParaRPr lang="ru-RU" sz="2000" b="1">
              <a:solidFill>
                <a:schemeClr val="tx2"/>
              </a:solidFill>
              <a:latin typeface="Helios"/>
            </a:endParaRPr>
          </a:p>
        </p:txBody>
      </p:sp>
      <p:sp>
        <p:nvSpPr>
          <p:cNvPr id="6147"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2" name="Прямоугольник 11"/>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047" name="Заголовок 1"/>
          <p:cNvSpPr>
            <a:spLocks/>
          </p:cNvSpPr>
          <p:nvPr/>
        </p:nvSpPr>
        <p:spPr bwMode="auto">
          <a:xfrm>
            <a:off x="928688" y="381000"/>
            <a:ext cx="7920037" cy="792163"/>
          </a:xfrm>
          <a:prstGeom prst="rect">
            <a:avLst/>
          </a:prstGeom>
          <a:noFill/>
          <a:ln w="9525">
            <a:noFill/>
            <a:miter lim="800000"/>
            <a:headEnd/>
            <a:tailEnd/>
          </a:ln>
        </p:spPr>
        <p:txBody>
          <a:bodyPr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endParaRPr lang="ru-RU" b="1" dirty="0">
              <a:solidFill>
                <a:schemeClr val="accent1"/>
              </a:solidFill>
              <a:latin typeface="Times New Roman" pitchFamily="18" charset="0"/>
              <a:ea typeface="+mj-ea"/>
              <a:cs typeface="Times New Roman" pitchFamily="18" charset="0"/>
            </a:endParaRPr>
          </a:p>
        </p:txBody>
      </p:sp>
      <p:pic>
        <p:nvPicPr>
          <p:cNvPr id="6150" name="Рисунок 37" descr="Рисунок1.jpg"/>
          <p:cNvPicPr>
            <a:picLocks noChangeAspect="1"/>
          </p:cNvPicPr>
          <p:nvPr/>
        </p:nvPicPr>
        <p:blipFill>
          <a:blip r:embed="rId3" cstate="print">
            <a:clrChange>
              <a:clrFrom>
                <a:srgbClr val="FFFFFF"/>
              </a:clrFrom>
              <a:clrTo>
                <a:srgbClr val="FFFFFF">
                  <a:alpha val="0"/>
                </a:srgbClr>
              </a:clrTo>
            </a:clrChange>
          </a:blip>
          <a:srcRect/>
          <a:stretch>
            <a:fillRect/>
          </a:stretch>
        </p:blipFill>
        <p:spPr bwMode="auto">
          <a:xfrm>
            <a:off x="142875" y="190500"/>
            <a:ext cx="854075" cy="1104900"/>
          </a:xfrm>
          <a:prstGeom prst="rect">
            <a:avLst/>
          </a:prstGeom>
          <a:noFill/>
          <a:ln w="9525">
            <a:noFill/>
            <a:miter lim="800000"/>
            <a:headEnd/>
            <a:tailEnd/>
          </a:ln>
        </p:spPr>
      </p:pic>
      <p:pic>
        <p:nvPicPr>
          <p:cNvPr id="40" name="Picture 17"/>
          <p:cNvPicPr>
            <a:picLocks noChangeAspect="1" noChangeArrowheads="1"/>
          </p:cNvPicPr>
          <p:nvPr/>
        </p:nvPicPr>
        <p:blipFill>
          <a:blip r:embed="rId4" cstate="print">
            <a:duotone>
              <a:schemeClr val="accent1">
                <a:shade val="45000"/>
                <a:satMod val="135000"/>
              </a:schemeClr>
              <a:prstClr val="white"/>
            </a:duotone>
            <a:lum bright="5000"/>
          </a:blip>
          <a:srcRect/>
          <a:stretch>
            <a:fillRect/>
          </a:stretch>
        </p:blipFill>
        <p:spPr bwMode="auto">
          <a:xfrm>
            <a:off x="6999570" y="6083664"/>
            <a:ext cx="1424350" cy="731573"/>
          </a:xfrm>
          <a:prstGeom prst="rect">
            <a:avLst/>
          </a:prstGeom>
          <a:noFill/>
          <a:ln w="9525">
            <a:noFill/>
            <a:miter lim="800000"/>
            <a:headEnd/>
            <a:tailEnd/>
          </a:ln>
        </p:spPr>
      </p:pic>
      <p:pic>
        <p:nvPicPr>
          <p:cNvPr id="41" name="Picture 18"/>
          <p:cNvPicPr>
            <a:picLocks noChangeAspect="1" noChangeArrowheads="1"/>
          </p:cNvPicPr>
          <p:nvPr/>
        </p:nvPicPr>
        <p:blipFill>
          <a:blip r:embed="rId5" cstate="print">
            <a:duotone>
              <a:schemeClr val="accent1">
                <a:shade val="45000"/>
                <a:satMod val="135000"/>
              </a:schemeClr>
              <a:prstClr val="white"/>
            </a:duotone>
            <a:lum bright="5000"/>
          </a:blip>
          <a:srcRect r="44438"/>
          <a:stretch>
            <a:fillRect/>
          </a:stretch>
        </p:blipFill>
        <p:spPr bwMode="auto">
          <a:xfrm>
            <a:off x="8423920" y="6208880"/>
            <a:ext cx="720080" cy="649120"/>
          </a:xfrm>
          <a:prstGeom prst="rect">
            <a:avLst/>
          </a:prstGeom>
          <a:noFill/>
          <a:ln w="9525">
            <a:noFill/>
            <a:miter lim="800000"/>
            <a:headEnd/>
            <a:tailEnd/>
          </a:ln>
        </p:spPr>
      </p:pic>
      <p:pic>
        <p:nvPicPr>
          <p:cNvPr id="42" name="Picture 13"/>
          <p:cNvPicPr>
            <a:picLocks noChangeAspect="1" noChangeArrowheads="1"/>
          </p:cNvPicPr>
          <p:nvPr/>
        </p:nvPicPr>
        <p:blipFill>
          <a:blip r:embed="rId6" cstate="print">
            <a:duotone>
              <a:schemeClr val="accent1">
                <a:shade val="45000"/>
                <a:satMod val="135000"/>
              </a:schemeClr>
              <a:prstClr val="white"/>
            </a:duotone>
            <a:lum bright="5000"/>
          </a:blip>
          <a:srcRect/>
          <a:stretch>
            <a:fillRect/>
          </a:stretch>
        </p:blipFill>
        <p:spPr bwMode="auto">
          <a:xfrm>
            <a:off x="19996" y="6194000"/>
            <a:ext cx="1208758" cy="649192"/>
          </a:xfrm>
          <a:prstGeom prst="rect">
            <a:avLst/>
          </a:prstGeom>
          <a:noFill/>
          <a:ln w="9525">
            <a:noFill/>
            <a:miter lim="800000"/>
            <a:headEnd/>
            <a:tailEnd/>
          </a:ln>
        </p:spPr>
      </p:pic>
      <p:pic>
        <p:nvPicPr>
          <p:cNvPr id="43" name="Picture 16"/>
          <p:cNvPicPr>
            <a:picLocks noChangeAspect="1" noChangeArrowheads="1"/>
          </p:cNvPicPr>
          <p:nvPr/>
        </p:nvPicPr>
        <p:blipFill>
          <a:blip r:embed="rId7" cstate="print">
            <a:duotone>
              <a:schemeClr val="accent1">
                <a:shade val="45000"/>
                <a:satMod val="135000"/>
              </a:schemeClr>
              <a:prstClr val="white"/>
            </a:duotone>
            <a:lum bright="5000"/>
          </a:blip>
          <a:srcRect/>
          <a:stretch>
            <a:fillRect/>
          </a:stretch>
        </p:blipFill>
        <p:spPr bwMode="auto">
          <a:xfrm>
            <a:off x="1207624" y="6111596"/>
            <a:ext cx="1008111" cy="731592"/>
          </a:xfrm>
          <a:prstGeom prst="rect">
            <a:avLst/>
          </a:prstGeom>
          <a:noFill/>
          <a:ln w="9525">
            <a:noFill/>
            <a:miter lim="800000"/>
            <a:headEnd/>
            <a:tailEnd/>
          </a:ln>
        </p:spPr>
      </p:pic>
      <p:pic>
        <p:nvPicPr>
          <p:cNvPr id="44" name="Picture 17"/>
          <p:cNvPicPr>
            <a:picLocks noChangeAspect="1" noChangeArrowheads="1"/>
          </p:cNvPicPr>
          <p:nvPr/>
        </p:nvPicPr>
        <p:blipFill>
          <a:blip r:embed="rId4" cstate="print">
            <a:duotone>
              <a:schemeClr val="accent1">
                <a:shade val="45000"/>
                <a:satMod val="135000"/>
              </a:schemeClr>
              <a:prstClr val="white"/>
            </a:duotone>
            <a:lum bright="5000"/>
          </a:blip>
          <a:srcRect/>
          <a:stretch>
            <a:fillRect/>
          </a:stretch>
        </p:blipFill>
        <p:spPr bwMode="auto">
          <a:xfrm>
            <a:off x="2215732" y="6111620"/>
            <a:ext cx="1424350" cy="731573"/>
          </a:xfrm>
          <a:prstGeom prst="rect">
            <a:avLst/>
          </a:prstGeom>
          <a:noFill/>
          <a:ln w="9525">
            <a:noFill/>
            <a:miter lim="800000"/>
            <a:headEnd/>
            <a:tailEnd/>
          </a:ln>
        </p:spPr>
      </p:pic>
      <p:pic>
        <p:nvPicPr>
          <p:cNvPr id="45" name="Picture 18"/>
          <p:cNvPicPr>
            <a:picLocks noChangeAspect="1" noChangeArrowheads="1"/>
          </p:cNvPicPr>
          <p:nvPr/>
        </p:nvPicPr>
        <p:blipFill>
          <a:blip r:embed="rId5" cstate="print">
            <a:duotone>
              <a:schemeClr val="accent1">
                <a:shade val="45000"/>
                <a:satMod val="135000"/>
              </a:schemeClr>
              <a:prstClr val="white"/>
            </a:duotone>
            <a:lum bright="5000"/>
          </a:blip>
          <a:srcRect/>
          <a:stretch>
            <a:fillRect/>
          </a:stretch>
        </p:blipFill>
        <p:spPr bwMode="auto">
          <a:xfrm>
            <a:off x="3583884" y="6193999"/>
            <a:ext cx="1296144" cy="649192"/>
          </a:xfrm>
          <a:prstGeom prst="rect">
            <a:avLst/>
          </a:prstGeom>
          <a:noFill/>
          <a:ln w="9525">
            <a:noFill/>
            <a:miter lim="800000"/>
            <a:headEnd/>
            <a:tailEnd/>
          </a:ln>
        </p:spPr>
      </p:pic>
      <p:pic>
        <p:nvPicPr>
          <p:cNvPr id="46" name="Picture 13"/>
          <p:cNvPicPr>
            <a:picLocks noChangeAspect="1" noChangeArrowheads="1"/>
          </p:cNvPicPr>
          <p:nvPr/>
        </p:nvPicPr>
        <p:blipFill>
          <a:blip r:embed="rId6" cstate="print">
            <a:duotone>
              <a:schemeClr val="accent1">
                <a:shade val="45000"/>
                <a:satMod val="135000"/>
              </a:schemeClr>
              <a:prstClr val="white"/>
            </a:duotone>
            <a:lum bright="5000"/>
          </a:blip>
          <a:srcRect/>
          <a:stretch>
            <a:fillRect/>
          </a:stretch>
        </p:blipFill>
        <p:spPr bwMode="auto">
          <a:xfrm>
            <a:off x="4880028" y="6083665"/>
            <a:ext cx="1208758" cy="759527"/>
          </a:xfrm>
          <a:prstGeom prst="rect">
            <a:avLst/>
          </a:prstGeom>
          <a:noFill/>
          <a:ln w="9525">
            <a:noFill/>
            <a:miter lim="800000"/>
            <a:headEnd/>
            <a:tailEnd/>
          </a:ln>
        </p:spPr>
      </p:pic>
      <p:pic>
        <p:nvPicPr>
          <p:cNvPr id="47" name="Picture 16"/>
          <p:cNvPicPr>
            <a:picLocks noChangeAspect="1" noChangeArrowheads="1"/>
          </p:cNvPicPr>
          <p:nvPr/>
        </p:nvPicPr>
        <p:blipFill>
          <a:blip r:embed="rId7" cstate="print">
            <a:duotone>
              <a:schemeClr val="accent1">
                <a:shade val="45000"/>
                <a:satMod val="135000"/>
              </a:schemeClr>
              <a:prstClr val="white"/>
            </a:duotone>
            <a:lum bright="5000"/>
          </a:blip>
          <a:srcRect/>
          <a:stretch>
            <a:fillRect/>
          </a:stretch>
        </p:blipFill>
        <p:spPr bwMode="auto">
          <a:xfrm>
            <a:off x="6011458" y="6126408"/>
            <a:ext cx="1008111" cy="731592"/>
          </a:xfrm>
          <a:prstGeom prst="rect">
            <a:avLst/>
          </a:prstGeom>
          <a:noFill/>
          <a:ln w="9525">
            <a:noFill/>
            <a:miter lim="800000"/>
            <a:headEnd/>
            <a:tailEnd/>
          </a:ln>
        </p:spPr>
      </p:pic>
      <p:sp>
        <p:nvSpPr>
          <p:cNvPr id="6159" name="Номер слайда 47"/>
          <p:cNvSpPr>
            <a:spLocks noGrp="1"/>
          </p:cNvSpPr>
          <p:nvPr>
            <p:ph type="sldNum" sz="quarter" idx="12"/>
          </p:nvPr>
        </p:nvSpPr>
        <p:spPr bwMode="auto">
          <a:xfrm>
            <a:off x="6929438" y="6381750"/>
            <a:ext cx="2133600" cy="3651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65C7163E-4E9C-4877-AF2D-59D2B0B59005}" type="slidenum">
              <a:rPr lang="ru-RU" sz="1800" smtClean="0">
                <a:solidFill>
                  <a:srgbClr val="626262"/>
                </a:solidFill>
                <a:latin typeface="Arial Black" pitchFamily="34" charset="0"/>
                <a:cs typeface="Arial" pitchFamily="34" charset="0"/>
              </a:rPr>
              <a:pPr fontAlgn="base">
                <a:spcBef>
                  <a:spcPct val="0"/>
                </a:spcBef>
                <a:spcAft>
                  <a:spcPct val="0"/>
                </a:spcAft>
              </a:pPr>
              <a:t>4</a:t>
            </a:fld>
            <a:endParaRPr lang="ru-RU" sz="1800" smtClean="0">
              <a:solidFill>
                <a:srgbClr val="626262"/>
              </a:solidFill>
              <a:latin typeface="Arial Black" pitchFamily="34" charset="0"/>
              <a:cs typeface="Arial" pitchFamily="34" charset="0"/>
            </a:endParaRPr>
          </a:p>
        </p:txBody>
      </p:sp>
      <p:graphicFrame>
        <p:nvGraphicFramePr>
          <p:cNvPr id="6160" name="Диаграмма 22"/>
          <p:cNvGraphicFramePr>
            <a:graphicFrameLocks/>
          </p:cNvGraphicFramePr>
          <p:nvPr/>
        </p:nvGraphicFramePr>
        <p:xfrm>
          <a:off x="1497013" y="1506538"/>
          <a:ext cx="8670925" cy="4616450"/>
        </p:xfrm>
        <a:graphic>
          <a:graphicData uri="http://schemas.openxmlformats.org/presentationml/2006/ole">
            <mc:AlternateContent xmlns:mc="http://schemas.openxmlformats.org/markup-compatibility/2006">
              <mc:Choice xmlns:v="urn:schemas-microsoft-com:vml" Requires="v">
                <p:oleObj spid="_x0000_s1032" r:id="rId8" imgW="8669263" imgH="4621169" progId="Excel.Chart.8">
                  <p:embed/>
                </p:oleObj>
              </mc:Choice>
              <mc:Fallback>
                <p:oleObj r:id="rId8" imgW="8669263" imgH="4621169" progId="Excel.Chart.8">
                  <p:embed/>
                  <p:pic>
                    <p:nvPicPr>
                      <p:cNvPr id="0" name="Диаграмма 2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97013" y="1506538"/>
                        <a:ext cx="8670925" cy="4616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161" name="Прямоугольник 17"/>
          <p:cNvSpPr>
            <a:spLocks noChangeArrowheads="1"/>
          </p:cNvSpPr>
          <p:nvPr/>
        </p:nvSpPr>
        <p:spPr bwMode="auto">
          <a:xfrm>
            <a:off x="1042988" y="188913"/>
            <a:ext cx="7850187" cy="1016000"/>
          </a:xfrm>
          <a:prstGeom prst="rect">
            <a:avLst/>
          </a:prstGeom>
          <a:noFill/>
          <a:ln w="9525">
            <a:noFill/>
            <a:miter lim="800000"/>
            <a:headEnd/>
            <a:tailEnd/>
          </a:ln>
        </p:spPr>
        <p:txBody>
          <a:bodyPr>
            <a:spAutoFit/>
          </a:bodyPr>
          <a:lstStyle/>
          <a:p>
            <a:pPr algn="ctr"/>
            <a:r>
              <a:rPr lang="ru-RU" sz="2000" b="1">
                <a:solidFill>
                  <a:schemeClr val="accent1"/>
                </a:solidFill>
                <a:latin typeface="Times New Roman" pitchFamily="18" charset="0"/>
                <a:cs typeface="Times New Roman" pitchFamily="18" charset="0"/>
              </a:rPr>
              <a:t>Количество погибших в результате несчастных случаев на производстве в разрезе основных  видов экономической деятельности в 2016 г. по Сибирскому федеральному округу</a:t>
            </a:r>
          </a:p>
        </p:txBody>
      </p:sp>
      <p:sp>
        <p:nvSpPr>
          <p:cNvPr id="19" name="Прямоугольник 18"/>
          <p:cNvSpPr/>
          <p:nvPr/>
        </p:nvSpPr>
        <p:spPr>
          <a:xfrm>
            <a:off x="4572254" y="2348880"/>
            <a:ext cx="1204176" cy="523220"/>
          </a:xfrm>
          <a:prstGeom prst="rect">
            <a:avLst/>
          </a:prstGeom>
          <a:noFill/>
        </p:spPr>
        <p:txBody>
          <a:bodyPr wrap="none">
            <a:spAutoFit/>
          </a:bodyPr>
          <a:lstStyle/>
          <a:p>
            <a:pPr algn="ctr">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21,2%</a:t>
            </a:r>
          </a:p>
        </p:txBody>
      </p:sp>
      <p:cxnSp>
        <p:nvCxnSpPr>
          <p:cNvPr id="26" name="Соединительная линия уступом 25"/>
          <p:cNvCxnSpPr/>
          <p:nvPr/>
        </p:nvCxnSpPr>
        <p:spPr>
          <a:xfrm flipV="1">
            <a:off x="5795963" y="1700213"/>
            <a:ext cx="1223962" cy="576262"/>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64" name="TextBox 27"/>
          <p:cNvSpPr txBox="1">
            <a:spLocks noChangeArrowheads="1"/>
          </p:cNvSpPr>
          <p:nvPr/>
        </p:nvSpPr>
        <p:spPr bwMode="auto">
          <a:xfrm>
            <a:off x="7092950" y="1557338"/>
            <a:ext cx="2051050" cy="276225"/>
          </a:xfrm>
          <a:prstGeom prst="rect">
            <a:avLst/>
          </a:prstGeom>
          <a:noFill/>
          <a:ln w="9525">
            <a:noFill/>
            <a:miter lim="800000"/>
            <a:headEnd/>
            <a:tailEnd/>
          </a:ln>
        </p:spPr>
        <p:txBody>
          <a:bodyPr>
            <a:spAutoFit/>
          </a:bodyPr>
          <a:lstStyle/>
          <a:p>
            <a:r>
              <a:rPr lang="ru-RU" sz="1200" b="1"/>
              <a:t>СТРОИТЕЛЬСТВО</a:t>
            </a:r>
          </a:p>
        </p:txBody>
      </p:sp>
      <p:sp>
        <p:nvSpPr>
          <p:cNvPr id="29" name="Прямоугольник 28"/>
          <p:cNvSpPr/>
          <p:nvPr/>
        </p:nvSpPr>
        <p:spPr>
          <a:xfrm>
            <a:off x="2771799" y="2132856"/>
            <a:ext cx="1204177" cy="523220"/>
          </a:xfrm>
          <a:prstGeom prst="rect">
            <a:avLst/>
          </a:prstGeom>
          <a:noFill/>
        </p:spPr>
        <p:txBody>
          <a:bodyPr wrap="none">
            <a:spAutoFit/>
          </a:bodyPr>
          <a:lstStyle/>
          <a:p>
            <a:pPr algn="ctr">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16,7%</a:t>
            </a:r>
          </a:p>
        </p:txBody>
      </p:sp>
      <p:cxnSp>
        <p:nvCxnSpPr>
          <p:cNvPr id="30" name="Соединительная линия уступом 29"/>
          <p:cNvCxnSpPr/>
          <p:nvPr/>
        </p:nvCxnSpPr>
        <p:spPr>
          <a:xfrm>
            <a:off x="1547813" y="1700213"/>
            <a:ext cx="1295400" cy="360362"/>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67" name="TextBox 31"/>
          <p:cNvSpPr txBox="1">
            <a:spLocks noChangeArrowheads="1"/>
          </p:cNvSpPr>
          <p:nvPr/>
        </p:nvSpPr>
        <p:spPr bwMode="auto">
          <a:xfrm>
            <a:off x="755650" y="1557338"/>
            <a:ext cx="2051050" cy="276225"/>
          </a:xfrm>
          <a:prstGeom prst="rect">
            <a:avLst/>
          </a:prstGeom>
          <a:noFill/>
          <a:ln w="9525">
            <a:noFill/>
            <a:miter lim="800000"/>
            <a:headEnd/>
            <a:tailEnd/>
          </a:ln>
        </p:spPr>
        <p:txBody>
          <a:bodyPr>
            <a:spAutoFit/>
          </a:bodyPr>
          <a:lstStyle/>
          <a:p>
            <a:r>
              <a:rPr lang="ru-RU" sz="1200" b="1"/>
              <a:t>ПРОЧИЕ</a:t>
            </a:r>
          </a:p>
        </p:txBody>
      </p:sp>
      <p:sp>
        <p:nvSpPr>
          <p:cNvPr id="33" name="Прямоугольник 32"/>
          <p:cNvSpPr/>
          <p:nvPr/>
        </p:nvSpPr>
        <p:spPr>
          <a:xfrm>
            <a:off x="5148063" y="3789040"/>
            <a:ext cx="1204177" cy="523220"/>
          </a:xfrm>
          <a:prstGeom prst="rect">
            <a:avLst/>
          </a:prstGeom>
          <a:noFill/>
        </p:spPr>
        <p:txBody>
          <a:bodyPr wrap="none">
            <a:spAutoFit/>
          </a:bodyPr>
          <a:lstStyle/>
          <a:p>
            <a:pPr algn="ctr">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13,6%</a:t>
            </a:r>
          </a:p>
        </p:txBody>
      </p:sp>
      <p:cxnSp>
        <p:nvCxnSpPr>
          <p:cNvPr id="34" name="Соединительная линия уступом 33"/>
          <p:cNvCxnSpPr/>
          <p:nvPr/>
        </p:nvCxnSpPr>
        <p:spPr>
          <a:xfrm flipV="1">
            <a:off x="6516688" y="3141663"/>
            <a:ext cx="1150937" cy="574675"/>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70" name="TextBox 34"/>
          <p:cNvSpPr txBox="1">
            <a:spLocks noChangeArrowheads="1"/>
          </p:cNvSpPr>
          <p:nvPr/>
        </p:nvSpPr>
        <p:spPr bwMode="auto">
          <a:xfrm>
            <a:off x="7235825" y="2781300"/>
            <a:ext cx="2052638" cy="646113"/>
          </a:xfrm>
          <a:prstGeom prst="rect">
            <a:avLst/>
          </a:prstGeom>
          <a:noFill/>
          <a:ln w="9525">
            <a:noFill/>
            <a:miter lim="800000"/>
            <a:headEnd/>
            <a:tailEnd/>
          </a:ln>
        </p:spPr>
        <p:txBody>
          <a:bodyPr>
            <a:spAutoFit/>
          </a:bodyPr>
          <a:lstStyle/>
          <a:p>
            <a:pPr algn="ctr"/>
            <a:r>
              <a:rPr lang="ru-RU" sz="1200" b="1"/>
              <a:t>ДОБЫЧА</a:t>
            </a:r>
          </a:p>
          <a:p>
            <a:pPr algn="ctr"/>
            <a:r>
              <a:rPr lang="ru-RU" sz="1200" b="1"/>
              <a:t>ПОЛЕЗНЫХ</a:t>
            </a:r>
          </a:p>
          <a:p>
            <a:pPr algn="ctr"/>
            <a:r>
              <a:rPr lang="ru-RU" sz="1200" b="1"/>
              <a:t>ИСКОПАЕМЫХ</a:t>
            </a:r>
          </a:p>
        </p:txBody>
      </p:sp>
      <p:sp>
        <p:nvSpPr>
          <p:cNvPr id="36" name="Прямоугольник 35"/>
          <p:cNvSpPr/>
          <p:nvPr/>
        </p:nvSpPr>
        <p:spPr>
          <a:xfrm>
            <a:off x="4427984" y="4941168"/>
            <a:ext cx="1204177" cy="523220"/>
          </a:xfrm>
          <a:prstGeom prst="rect">
            <a:avLst/>
          </a:prstGeom>
          <a:noFill/>
        </p:spPr>
        <p:txBody>
          <a:bodyPr wrap="none">
            <a:spAutoFit/>
          </a:bodyPr>
          <a:lstStyle/>
          <a:p>
            <a:pPr algn="ctr">
              <a:defRPr/>
            </a:pPr>
            <a:r>
              <a:rPr lang="ru-RU" sz="2800" dirty="0">
                <a:ln w="18415" cmpd="sng">
                  <a:solidFill>
                    <a:srgbClr val="FFFFFF"/>
                  </a:solidFill>
                  <a:prstDash val="solid"/>
                </a:ln>
                <a:solidFill>
                  <a:srgbClr val="FFFFFF"/>
                </a:solidFill>
                <a:effectLst>
                  <a:outerShdw blurRad="63500" dir="3600000" algn="tl" rotWithShape="0">
                    <a:srgbClr val="000000">
                      <a:alpha val="70000"/>
                    </a:srgbClr>
                  </a:outerShdw>
                </a:effectLst>
              </a:rPr>
              <a:t>13,6%</a:t>
            </a:r>
          </a:p>
        </p:txBody>
      </p:sp>
      <p:cxnSp>
        <p:nvCxnSpPr>
          <p:cNvPr id="37" name="Соединительная линия уступом 36"/>
          <p:cNvCxnSpPr/>
          <p:nvPr/>
        </p:nvCxnSpPr>
        <p:spPr>
          <a:xfrm>
            <a:off x="5724525" y="5516563"/>
            <a:ext cx="1295400" cy="433387"/>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73" name="TextBox 38"/>
          <p:cNvSpPr txBox="1">
            <a:spLocks noChangeArrowheads="1"/>
          </p:cNvSpPr>
          <p:nvPr/>
        </p:nvSpPr>
        <p:spPr bwMode="auto">
          <a:xfrm>
            <a:off x="6659563" y="5516563"/>
            <a:ext cx="2197100" cy="461962"/>
          </a:xfrm>
          <a:prstGeom prst="rect">
            <a:avLst/>
          </a:prstGeom>
          <a:noFill/>
          <a:ln w="9525">
            <a:noFill/>
            <a:miter lim="800000"/>
            <a:headEnd/>
            <a:tailEnd/>
          </a:ln>
        </p:spPr>
        <p:txBody>
          <a:bodyPr>
            <a:spAutoFit/>
          </a:bodyPr>
          <a:lstStyle/>
          <a:p>
            <a:pPr algn="ctr"/>
            <a:r>
              <a:rPr lang="ru-RU" sz="1200" b="1"/>
              <a:t>ОБРАБАТЫВАЮЩИЕ</a:t>
            </a:r>
          </a:p>
          <a:p>
            <a:pPr algn="ctr"/>
            <a:r>
              <a:rPr lang="ru-RU" sz="1200" b="1"/>
              <a:t>ПРОИЗВОДСТВА</a:t>
            </a:r>
          </a:p>
        </p:txBody>
      </p:sp>
      <p:cxnSp>
        <p:nvCxnSpPr>
          <p:cNvPr id="48" name="Соединительная линия уступом 47"/>
          <p:cNvCxnSpPr/>
          <p:nvPr/>
        </p:nvCxnSpPr>
        <p:spPr>
          <a:xfrm>
            <a:off x="1042988" y="2565400"/>
            <a:ext cx="1081087" cy="358775"/>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75" name="TextBox 48"/>
          <p:cNvSpPr txBox="1">
            <a:spLocks noChangeArrowheads="1"/>
          </p:cNvSpPr>
          <p:nvPr/>
        </p:nvSpPr>
        <p:spPr bwMode="auto">
          <a:xfrm>
            <a:off x="0" y="2420938"/>
            <a:ext cx="2051050" cy="646112"/>
          </a:xfrm>
          <a:prstGeom prst="rect">
            <a:avLst/>
          </a:prstGeom>
          <a:noFill/>
          <a:ln w="9525">
            <a:noFill/>
            <a:miter lim="800000"/>
            <a:headEnd/>
            <a:tailEnd/>
          </a:ln>
        </p:spPr>
        <p:txBody>
          <a:bodyPr>
            <a:spAutoFit/>
          </a:bodyPr>
          <a:lstStyle/>
          <a:p>
            <a:r>
              <a:rPr lang="ru-RU" sz="1200" b="1"/>
              <a:t>ОПТОВАЯ</a:t>
            </a:r>
          </a:p>
          <a:p>
            <a:r>
              <a:rPr lang="ru-RU" sz="1200" b="1"/>
              <a:t>И РОЗНИЧНАЯ</a:t>
            </a:r>
          </a:p>
          <a:p>
            <a:r>
              <a:rPr lang="ru-RU" sz="1200" b="1"/>
              <a:t>ТОРГОВЛЯ</a:t>
            </a:r>
          </a:p>
        </p:txBody>
      </p:sp>
      <p:sp>
        <p:nvSpPr>
          <p:cNvPr id="51" name="Прямоугольник 50"/>
          <p:cNvSpPr/>
          <p:nvPr/>
        </p:nvSpPr>
        <p:spPr>
          <a:xfrm>
            <a:off x="2051720" y="3068960"/>
            <a:ext cx="768159" cy="400110"/>
          </a:xfrm>
          <a:prstGeom prst="rect">
            <a:avLst/>
          </a:prstGeom>
          <a:noFill/>
        </p:spPr>
        <p:txBody>
          <a:bodyPr wrap="none">
            <a:spAutoFit/>
          </a:bodyPr>
          <a:lstStyle/>
          <a:p>
            <a:pPr algn="ctr">
              <a:defRPr/>
            </a:pPr>
            <a: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t>5,9%</a:t>
            </a:r>
          </a:p>
        </p:txBody>
      </p:sp>
      <p:sp>
        <p:nvSpPr>
          <p:cNvPr id="6177" name="TextBox 53"/>
          <p:cNvSpPr txBox="1">
            <a:spLocks noChangeArrowheads="1"/>
          </p:cNvSpPr>
          <p:nvPr/>
        </p:nvSpPr>
        <p:spPr bwMode="auto">
          <a:xfrm>
            <a:off x="0" y="4005263"/>
            <a:ext cx="2051050" cy="646112"/>
          </a:xfrm>
          <a:prstGeom prst="rect">
            <a:avLst/>
          </a:prstGeom>
          <a:noFill/>
          <a:ln w="9525">
            <a:noFill/>
            <a:miter lim="800000"/>
            <a:headEnd/>
            <a:tailEnd/>
          </a:ln>
        </p:spPr>
        <p:txBody>
          <a:bodyPr>
            <a:spAutoFit/>
          </a:bodyPr>
          <a:lstStyle/>
          <a:p>
            <a:r>
              <a:rPr lang="ru-RU" sz="1200" b="1"/>
              <a:t>ПРОИЗВОДСТВО И</a:t>
            </a:r>
          </a:p>
          <a:p>
            <a:r>
              <a:rPr lang="ru-RU" sz="1200" b="1"/>
              <a:t>РАСПРЕДЕЛЕНИЕ</a:t>
            </a:r>
          </a:p>
          <a:p>
            <a:r>
              <a:rPr lang="ru-RU" sz="1200" b="1"/>
              <a:t> Э/Э, ГАЗА И ВОДЫ</a:t>
            </a:r>
          </a:p>
        </p:txBody>
      </p:sp>
      <p:cxnSp>
        <p:nvCxnSpPr>
          <p:cNvPr id="62" name="Соединительная линия уступом 61"/>
          <p:cNvCxnSpPr/>
          <p:nvPr/>
        </p:nvCxnSpPr>
        <p:spPr>
          <a:xfrm rot="10800000" flipV="1">
            <a:off x="1187450" y="4365625"/>
            <a:ext cx="863600" cy="287338"/>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4" name="Прямоугольник 63"/>
          <p:cNvSpPr/>
          <p:nvPr/>
        </p:nvSpPr>
        <p:spPr>
          <a:xfrm>
            <a:off x="2064417" y="3861048"/>
            <a:ext cx="886782" cy="461665"/>
          </a:xfrm>
          <a:prstGeom prst="rect">
            <a:avLst/>
          </a:prstGeom>
          <a:noFill/>
        </p:spPr>
        <p:txBody>
          <a:bodyPr wrap="none">
            <a:spAutoFit/>
          </a:bodyPr>
          <a:lstStyle/>
          <a:p>
            <a:pPr algn="ctr">
              <a:defRPr/>
            </a:pP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9,1%</a:t>
            </a:r>
          </a:p>
        </p:txBody>
      </p:sp>
      <p:cxnSp>
        <p:nvCxnSpPr>
          <p:cNvPr id="65" name="Соединительная линия уступом 64"/>
          <p:cNvCxnSpPr/>
          <p:nvPr/>
        </p:nvCxnSpPr>
        <p:spPr>
          <a:xfrm flipV="1">
            <a:off x="1619250" y="5300663"/>
            <a:ext cx="865188" cy="504825"/>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81" name="TextBox 66"/>
          <p:cNvSpPr txBox="1">
            <a:spLocks noChangeArrowheads="1"/>
          </p:cNvSpPr>
          <p:nvPr/>
        </p:nvSpPr>
        <p:spPr bwMode="auto">
          <a:xfrm>
            <a:off x="0" y="5589588"/>
            <a:ext cx="2051050" cy="461962"/>
          </a:xfrm>
          <a:prstGeom prst="rect">
            <a:avLst/>
          </a:prstGeom>
          <a:noFill/>
          <a:ln w="9525">
            <a:noFill/>
            <a:miter lim="800000"/>
            <a:headEnd/>
            <a:tailEnd/>
          </a:ln>
        </p:spPr>
        <p:txBody>
          <a:bodyPr>
            <a:spAutoFit/>
          </a:bodyPr>
          <a:lstStyle/>
          <a:p>
            <a:pPr algn="ctr"/>
            <a:r>
              <a:rPr lang="ru-RU" sz="1200" b="1"/>
              <a:t>ТРАНСПОРТ</a:t>
            </a:r>
          </a:p>
          <a:p>
            <a:pPr algn="ctr"/>
            <a:r>
              <a:rPr lang="ru-RU" sz="1200" b="1"/>
              <a:t>И СВЯЗЬ</a:t>
            </a:r>
          </a:p>
        </p:txBody>
      </p:sp>
      <p:sp>
        <p:nvSpPr>
          <p:cNvPr id="68" name="Прямоугольник 67"/>
          <p:cNvSpPr/>
          <p:nvPr/>
        </p:nvSpPr>
        <p:spPr>
          <a:xfrm>
            <a:off x="2483768" y="4725144"/>
            <a:ext cx="886782" cy="461665"/>
          </a:xfrm>
          <a:prstGeom prst="rect">
            <a:avLst/>
          </a:prstGeom>
          <a:noFill/>
        </p:spPr>
        <p:txBody>
          <a:bodyPr wrap="none">
            <a:spAutoFit/>
          </a:bodyPr>
          <a:lstStyle/>
          <a:p>
            <a:pPr algn="ctr">
              <a:defRPr/>
            </a:pPr>
            <a:r>
              <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rPr>
              <a:t>9,1%</a:t>
            </a:r>
          </a:p>
        </p:txBody>
      </p:sp>
      <p:cxnSp>
        <p:nvCxnSpPr>
          <p:cNvPr id="69" name="Соединительная линия уступом 68"/>
          <p:cNvCxnSpPr/>
          <p:nvPr/>
        </p:nvCxnSpPr>
        <p:spPr>
          <a:xfrm flipV="1">
            <a:off x="2700338" y="6021388"/>
            <a:ext cx="1008062" cy="503237"/>
          </a:xfrm>
          <a:prstGeom prst="bentConnector3">
            <a:avLst>
              <a:gd name="adj1" fmla="val 50000"/>
            </a:avLst>
          </a:prstGeom>
        </p:spPr>
        <p:style>
          <a:lnRef idx="2">
            <a:schemeClr val="accent1"/>
          </a:lnRef>
          <a:fillRef idx="0">
            <a:schemeClr val="accent1"/>
          </a:fillRef>
          <a:effectRef idx="1">
            <a:schemeClr val="accent1"/>
          </a:effectRef>
          <a:fontRef idx="minor">
            <a:schemeClr val="tx1"/>
          </a:fontRef>
        </p:style>
      </p:cxnSp>
      <p:sp>
        <p:nvSpPr>
          <p:cNvPr id="6184" name="TextBox 70"/>
          <p:cNvSpPr txBox="1">
            <a:spLocks noChangeArrowheads="1"/>
          </p:cNvSpPr>
          <p:nvPr/>
        </p:nvSpPr>
        <p:spPr bwMode="auto">
          <a:xfrm>
            <a:off x="827088" y="6237288"/>
            <a:ext cx="2052637" cy="461962"/>
          </a:xfrm>
          <a:prstGeom prst="rect">
            <a:avLst/>
          </a:prstGeom>
          <a:noFill/>
          <a:ln w="9525">
            <a:noFill/>
            <a:miter lim="800000"/>
            <a:headEnd/>
            <a:tailEnd/>
          </a:ln>
        </p:spPr>
        <p:txBody>
          <a:bodyPr>
            <a:spAutoFit/>
          </a:bodyPr>
          <a:lstStyle/>
          <a:p>
            <a:pPr algn="ctr"/>
            <a:r>
              <a:rPr lang="ru-RU" sz="1200" b="1"/>
              <a:t>СЕЛЬСКОЕ И</a:t>
            </a:r>
          </a:p>
          <a:p>
            <a:pPr algn="ctr"/>
            <a:r>
              <a:rPr lang="ru-RU" sz="1200" b="1"/>
              <a:t>ЛЕСНОЕ ХОЗЯЙСТВО</a:t>
            </a:r>
          </a:p>
        </p:txBody>
      </p:sp>
      <p:sp>
        <p:nvSpPr>
          <p:cNvPr id="72" name="Прямоугольник 71"/>
          <p:cNvSpPr/>
          <p:nvPr/>
        </p:nvSpPr>
        <p:spPr>
          <a:xfrm>
            <a:off x="3347864" y="5301208"/>
            <a:ext cx="910827" cy="400110"/>
          </a:xfrm>
          <a:prstGeom prst="rect">
            <a:avLst/>
          </a:prstGeom>
          <a:noFill/>
        </p:spPr>
        <p:txBody>
          <a:bodyPr wrap="none">
            <a:spAutoFit/>
          </a:bodyPr>
          <a:lstStyle/>
          <a:p>
            <a:pPr algn="ctr">
              <a:defRPr/>
            </a:pPr>
            <a:r>
              <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rPr>
              <a:t>10,8%</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Прямоугольник 2"/>
          <p:cNvSpPr>
            <a:spLocks noChangeArrowheads="1"/>
          </p:cNvSpPr>
          <p:nvPr/>
        </p:nvSpPr>
        <p:spPr bwMode="auto">
          <a:xfrm>
            <a:off x="5867400" y="2276475"/>
            <a:ext cx="3052763" cy="1323975"/>
          </a:xfrm>
          <a:prstGeom prst="rect">
            <a:avLst/>
          </a:prstGeom>
          <a:noFill/>
          <a:ln w="9525">
            <a:noFill/>
            <a:miter lim="800000"/>
            <a:headEnd/>
            <a:tailEnd/>
          </a:ln>
        </p:spPr>
        <p:txBody>
          <a:bodyPr>
            <a:spAutoFit/>
          </a:bodyPr>
          <a:lstStyle/>
          <a:p>
            <a:pPr algn="ctr"/>
            <a:r>
              <a:rPr lang="ru-RU" sz="1600" b="1">
                <a:solidFill>
                  <a:srgbClr val="C00000"/>
                </a:solidFill>
                <a:latin typeface="Times New Roman" pitchFamily="18" charset="0"/>
                <a:cs typeface="Times New Roman" pitchFamily="18" charset="0"/>
              </a:rPr>
              <a:t>Наиболее распространенные </a:t>
            </a:r>
          </a:p>
          <a:p>
            <a:pPr algn="ctr"/>
            <a:r>
              <a:rPr lang="ru-RU" sz="1600" b="1">
                <a:solidFill>
                  <a:srgbClr val="C00000"/>
                </a:solidFill>
                <a:latin typeface="Times New Roman" pitchFamily="18" charset="0"/>
                <a:cs typeface="Times New Roman" pitchFamily="18" charset="0"/>
              </a:rPr>
              <a:t>виды (типы)</a:t>
            </a:r>
          </a:p>
          <a:p>
            <a:pPr algn="ctr"/>
            <a:r>
              <a:rPr lang="ru-RU" sz="1600" b="1">
                <a:solidFill>
                  <a:srgbClr val="C00000"/>
                </a:solidFill>
                <a:latin typeface="Times New Roman" pitchFamily="18" charset="0"/>
                <a:cs typeface="Times New Roman" pitchFamily="18" charset="0"/>
              </a:rPr>
              <a:t>несчастных случаев </a:t>
            </a:r>
          </a:p>
          <a:p>
            <a:pPr algn="ctr"/>
            <a:r>
              <a:rPr lang="ru-RU" sz="1600" b="1">
                <a:solidFill>
                  <a:srgbClr val="C00000"/>
                </a:solidFill>
                <a:latin typeface="Times New Roman" pitchFamily="18" charset="0"/>
                <a:cs typeface="Times New Roman" pitchFamily="18" charset="0"/>
              </a:rPr>
              <a:t>с тяжелыми последствиями </a:t>
            </a:r>
          </a:p>
          <a:p>
            <a:pPr algn="ctr"/>
            <a:r>
              <a:rPr lang="ru-RU" sz="1600" b="1">
                <a:solidFill>
                  <a:srgbClr val="C00000"/>
                </a:solidFill>
                <a:latin typeface="Times New Roman" pitchFamily="18" charset="0"/>
                <a:cs typeface="Times New Roman" pitchFamily="18" charset="0"/>
              </a:rPr>
              <a:t>по СФО в 2016 г.</a:t>
            </a:r>
          </a:p>
        </p:txBody>
      </p:sp>
      <p:sp>
        <p:nvSpPr>
          <p:cNvPr id="1029" name="Прямоугольник 10"/>
          <p:cNvSpPr>
            <a:spLocks noChangeArrowheads="1"/>
          </p:cNvSpPr>
          <p:nvPr/>
        </p:nvSpPr>
        <p:spPr bwMode="auto">
          <a:xfrm>
            <a:off x="-6350" y="381000"/>
            <a:ext cx="6408738" cy="584200"/>
          </a:xfrm>
          <a:prstGeom prst="rect">
            <a:avLst/>
          </a:prstGeom>
          <a:noFill/>
          <a:ln w="9525">
            <a:noFill/>
            <a:miter lim="800000"/>
            <a:headEnd/>
            <a:tailEnd/>
          </a:ln>
        </p:spPr>
        <p:txBody>
          <a:bodyPr wrap="none">
            <a:spAutoFit/>
          </a:bodyPr>
          <a:lstStyle/>
          <a:p>
            <a:pPr algn="ctr"/>
            <a:r>
              <a:rPr lang="ru-RU" sz="1600" b="1">
                <a:solidFill>
                  <a:srgbClr val="C00000"/>
                </a:solidFill>
                <a:latin typeface="Times New Roman" pitchFamily="18" charset="0"/>
                <a:cs typeface="Times New Roman" pitchFamily="18" charset="0"/>
              </a:rPr>
              <a:t>Наиболее распространенные причины </a:t>
            </a:r>
          </a:p>
          <a:p>
            <a:pPr algn="ctr"/>
            <a:r>
              <a:rPr lang="ru-RU" sz="1600" b="1">
                <a:solidFill>
                  <a:srgbClr val="C00000"/>
                </a:solidFill>
                <a:latin typeface="Times New Roman" pitchFamily="18" charset="0"/>
                <a:cs typeface="Times New Roman" pitchFamily="18" charset="0"/>
              </a:rPr>
              <a:t>несчастных случаев с тяжелыми последствиями по СФО в 2016 г.</a:t>
            </a:r>
          </a:p>
        </p:txBody>
      </p:sp>
      <p:graphicFrame>
        <p:nvGraphicFramePr>
          <p:cNvPr id="1026" name="Содержимое 5"/>
          <p:cNvGraphicFramePr>
            <a:graphicFrameLocks/>
          </p:cNvGraphicFramePr>
          <p:nvPr/>
        </p:nvGraphicFramePr>
        <p:xfrm>
          <a:off x="2857500" y="3714750"/>
          <a:ext cx="6286500" cy="2530475"/>
        </p:xfrm>
        <a:graphic>
          <a:graphicData uri="http://schemas.openxmlformats.org/presentationml/2006/ole">
            <mc:AlternateContent xmlns:mc="http://schemas.openxmlformats.org/markup-compatibility/2006">
              <mc:Choice xmlns:v="urn:schemas-microsoft-com:vml" Requires="v">
                <p:oleObj spid="_x0000_s2062" r:id="rId3" imgW="6285521" imgH="2530059" progId="Excel.Chart.8">
                  <p:embed/>
                </p:oleObj>
              </mc:Choice>
              <mc:Fallback>
                <p:oleObj r:id="rId3" imgW="6285521" imgH="2530059" progId="Excel.Chart.8">
                  <p:embed/>
                  <p:pic>
                    <p:nvPicPr>
                      <p:cNvPr id="0" name="Содержимое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0" y="3714750"/>
                        <a:ext cx="6286500" cy="2530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0" name="TextBox 1"/>
          <p:cNvSpPr txBox="1">
            <a:spLocks noChangeArrowheads="1"/>
          </p:cNvSpPr>
          <p:nvPr/>
        </p:nvSpPr>
        <p:spPr bwMode="auto">
          <a:xfrm>
            <a:off x="7380288" y="5000625"/>
            <a:ext cx="720725" cy="285750"/>
          </a:xfrm>
          <a:prstGeom prst="rect">
            <a:avLst/>
          </a:prstGeom>
          <a:noFill/>
          <a:ln w="9525">
            <a:noFill/>
            <a:miter lim="800000"/>
            <a:headEnd/>
            <a:tailEnd/>
          </a:ln>
        </p:spPr>
        <p:txBody>
          <a:bodyPr/>
          <a:lstStyle/>
          <a:p>
            <a:r>
              <a:rPr lang="ru-RU" sz="1200" b="1">
                <a:solidFill>
                  <a:srgbClr val="002060"/>
                </a:solidFill>
                <a:latin typeface="Calibri" pitchFamily="34" charset="0"/>
              </a:rPr>
              <a:t>13,9%</a:t>
            </a:r>
          </a:p>
        </p:txBody>
      </p:sp>
      <p:graphicFrame>
        <p:nvGraphicFramePr>
          <p:cNvPr id="1027" name="Object 6"/>
          <p:cNvGraphicFramePr>
            <a:graphicFrameLocks/>
          </p:cNvGraphicFramePr>
          <p:nvPr/>
        </p:nvGraphicFramePr>
        <p:xfrm>
          <a:off x="142875" y="1000125"/>
          <a:ext cx="5429250" cy="3024188"/>
        </p:xfrm>
        <a:graphic>
          <a:graphicData uri="http://schemas.openxmlformats.org/presentationml/2006/ole">
            <mc:AlternateContent xmlns:mc="http://schemas.openxmlformats.org/markup-compatibility/2006">
              <mc:Choice xmlns:v="urn:schemas-microsoft-com:vml" Requires="v">
                <p:oleObj spid="_x0000_s2063" r:id="rId5" imgW="5432007" imgH="3023878" progId="Excel.Chart.8">
                  <p:embed/>
                </p:oleObj>
              </mc:Choice>
              <mc:Fallback>
                <p:oleObj r:id="rId5" imgW="5432007" imgH="3023878" progId="Excel.Chart.8">
                  <p:embed/>
                  <p:pic>
                    <p:nvPicPr>
                      <p:cNvPr id="0" name="Object 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75" y="1000125"/>
                        <a:ext cx="5429250" cy="30241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1" name="TextBox 1"/>
          <p:cNvSpPr txBox="1">
            <a:spLocks noChangeArrowheads="1"/>
          </p:cNvSpPr>
          <p:nvPr/>
        </p:nvSpPr>
        <p:spPr bwMode="auto">
          <a:xfrm>
            <a:off x="3276600" y="2143125"/>
            <a:ext cx="938213" cy="357188"/>
          </a:xfrm>
          <a:prstGeom prst="rect">
            <a:avLst/>
          </a:prstGeom>
          <a:noFill/>
          <a:ln w="9525">
            <a:noFill/>
            <a:miter lim="800000"/>
            <a:headEnd/>
            <a:tailEnd/>
          </a:ln>
        </p:spPr>
        <p:txBody>
          <a:bodyPr/>
          <a:lstStyle/>
          <a:p>
            <a:r>
              <a:rPr lang="ru-RU" sz="1400" b="1">
                <a:solidFill>
                  <a:srgbClr val="002060"/>
                </a:solidFill>
                <a:latin typeface="Calibri" pitchFamily="34" charset="0"/>
              </a:rPr>
              <a:t>8,6%</a:t>
            </a:r>
          </a:p>
        </p:txBody>
      </p:sp>
      <p:sp>
        <p:nvSpPr>
          <p:cNvPr id="1032" name="TextBox 1"/>
          <p:cNvSpPr txBox="1">
            <a:spLocks noChangeArrowheads="1"/>
          </p:cNvSpPr>
          <p:nvPr/>
        </p:nvSpPr>
        <p:spPr bwMode="auto">
          <a:xfrm>
            <a:off x="3348038" y="2571750"/>
            <a:ext cx="1295400" cy="285750"/>
          </a:xfrm>
          <a:prstGeom prst="rect">
            <a:avLst/>
          </a:prstGeom>
          <a:noFill/>
          <a:ln w="9525">
            <a:noFill/>
            <a:miter lim="800000"/>
            <a:headEnd/>
            <a:tailEnd/>
          </a:ln>
        </p:spPr>
        <p:txBody>
          <a:bodyPr/>
          <a:lstStyle/>
          <a:p>
            <a:r>
              <a:rPr lang="ru-RU" sz="1400" b="1">
                <a:solidFill>
                  <a:srgbClr val="002060"/>
                </a:solidFill>
                <a:latin typeface="Calibri" pitchFamily="34" charset="0"/>
              </a:rPr>
              <a:t>8,9%</a:t>
            </a:r>
          </a:p>
        </p:txBody>
      </p:sp>
      <p:sp>
        <p:nvSpPr>
          <p:cNvPr id="1033" name="TextBox 1"/>
          <p:cNvSpPr txBox="1">
            <a:spLocks noChangeArrowheads="1"/>
          </p:cNvSpPr>
          <p:nvPr/>
        </p:nvSpPr>
        <p:spPr bwMode="auto">
          <a:xfrm>
            <a:off x="4643438" y="3143250"/>
            <a:ext cx="785812" cy="285750"/>
          </a:xfrm>
          <a:prstGeom prst="rect">
            <a:avLst/>
          </a:prstGeom>
          <a:noFill/>
          <a:ln w="9525">
            <a:noFill/>
            <a:miter lim="800000"/>
            <a:headEnd/>
            <a:tailEnd/>
          </a:ln>
        </p:spPr>
        <p:txBody>
          <a:bodyPr/>
          <a:lstStyle/>
          <a:p>
            <a:r>
              <a:rPr lang="ru-RU" sz="1400" b="1">
                <a:solidFill>
                  <a:srgbClr val="002060"/>
                </a:solidFill>
                <a:latin typeface="Calibri" pitchFamily="34" charset="0"/>
              </a:rPr>
              <a:t>32,1%</a:t>
            </a:r>
          </a:p>
        </p:txBody>
      </p:sp>
      <p:sp>
        <p:nvSpPr>
          <p:cNvPr id="1034" name="TextBox 1"/>
          <p:cNvSpPr txBox="1">
            <a:spLocks noChangeArrowheads="1"/>
          </p:cNvSpPr>
          <p:nvPr/>
        </p:nvSpPr>
        <p:spPr bwMode="auto">
          <a:xfrm>
            <a:off x="3419475" y="2928938"/>
            <a:ext cx="1081088" cy="285750"/>
          </a:xfrm>
          <a:prstGeom prst="rect">
            <a:avLst/>
          </a:prstGeom>
          <a:noFill/>
          <a:ln w="9525">
            <a:noFill/>
            <a:miter lim="800000"/>
            <a:headEnd/>
            <a:tailEnd/>
          </a:ln>
        </p:spPr>
        <p:txBody>
          <a:bodyPr/>
          <a:lstStyle/>
          <a:p>
            <a:r>
              <a:rPr lang="ru-RU" sz="1400" b="1">
                <a:solidFill>
                  <a:srgbClr val="002060"/>
                </a:solidFill>
                <a:latin typeface="Calibri" pitchFamily="34" charset="0"/>
              </a:rPr>
              <a:t>10,0%</a:t>
            </a:r>
          </a:p>
        </p:txBody>
      </p:sp>
      <p:pic>
        <p:nvPicPr>
          <p:cNvPr id="1035" name="Рисунок 18" descr="Рисунок1.jpg"/>
          <p:cNvPicPr>
            <a:picLocks noChangeAspect="1"/>
          </p:cNvPicPr>
          <p:nvPr/>
        </p:nvPicPr>
        <p:blipFill>
          <a:blip r:embed="rId7" cstate="print">
            <a:clrChange>
              <a:clrFrom>
                <a:srgbClr val="FFFFFF"/>
              </a:clrFrom>
              <a:clrTo>
                <a:srgbClr val="FFFFFF">
                  <a:alpha val="0"/>
                </a:srgbClr>
              </a:clrTo>
            </a:clrChange>
          </a:blip>
          <a:srcRect/>
          <a:stretch>
            <a:fillRect/>
          </a:stretch>
        </p:blipFill>
        <p:spPr bwMode="auto">
          <a:xfrm>
            <a:off x="8072438" y="285750"/>
            <a:ext cx="854075" cy="1104900"/>
          </a:xfrm>
          <a:prstGeom prst="rect">
            <a:avLst/>
          </a:prstGeom>
          <a:noFill/>
          <a:ln w="9525">
            <a:noFill/>
            <a:miter lim="800000"/>
            <a:headEnd/>
            <a:tailEnd/>
          </a:ln>
        </p:spPr>
      </p:pic>
      <p:sp>
        <p:nvSpPr>
          <p:cNvPr id="1036" name="TextBox 1"/>
          <p:cNvSpPr txBox="1">
            <a:spLocks noChangeArrowheads="1"/>
          </p:cNvSpPr>
          <p:nvPr/>
        </p:nvSpPr>
        <p:spPr bwMode="auto">
          <a:xfrm>
            <a:off x="3059113" y="1341438"/>
            <a:ext cx="576262" cy="358775"/>
          </a:xfrm>
          <a:prstGeom prst="rect">
            <a:avLst/>
          </a:prstGeom>
          <a:noFill/>
          <a:ln w="9525">
            <a:noFill/>
            <a:miter lim="800000"/>
            <a:headEnd/>
            <a:tailEnd/>
          </a:ln>
        </p:spPr>
        <p:txBody>
          <a:bodyPr/>
          <a:lstStyle/>
          <a:p>
            <a:r>
              <a:rPr lang="ru-RU" sz="1400" b="1">
                <a:solidFill>
                  <a:srgbClr val="002060"/>
                </a:solidFill>
                <a:latin typeface="Calibri" pitchFamily="34" charset="0"/>
              </a:rPr>
              <a:t>3,6%</a:t>
            </a:r>
          </a:p>
        </p:txBody>
      </p:sp>
      <p:sp>
        <p:nvSpPr>
          <p:cNvPr id="1037" name="TextBox 1"/>
          <p:cNvSpPr txBox="1">
            <a:spLocks noChangeArrowheads="1"/>
          </p:cNvSpPr>
          <p:nvPr/>
        </p:nvSpPr>
        <p:spPr bwMode="auto">
          <a:xfrm>
            <a:off x="5724525" y="4005263"/>
            <a:ext cx="503238" cy="360362"/>
          </a:xfrm>
          <a:prstGeom prst="rect">
            <a:avLst/>
          </a:prstGeom>
          <a:noFill/>
          <a:ln w="9525">
            <a:noFill/>
            <a:miter lim="800000"/>
            <a:headEnd/>
            <a:tailEnd/>
          </a:ln>
        </p:spPr>
        <p:txBody>
          <a:bodyPr/>
          <a:lstStyle/>
          <a:p>
            <a:r>
              <a:rPr lang="ru-RU" sz="1200" b="1">
                <a:solidFill>
                  <a:srgbClr val="002060"/>
                </a:solidFill>
                <a:latin typeface="Calibri" pitchFamily="34" charset="0"/>
              </a:rPr>
              <a:t>2,9%</a:t>
            </a:r>
          </a:p>
        </p:txBody>
      </p:sp>
      <p:sp>
        <p:nvSpPr>
          <p:cNvPr id="1038" name="TextBox 1"/>
          <p:cNvSpPr txBox="1">
            <a:spLocks noChangeArrowheads="1"/>
          </p:cNvSpPr>
          <p:nvPr/>
        </p:nvSpPr>
        <p:spPr bwMode="auto">
          <a:xfrm>
            <a:off x="5940425" y="4292600"/>
            <a:ext cx="576263" cy="360363"/>
          </a:xfrm>
          <a:prstGeom prst="rect">
            <a:avLst/>
          </a:prstGeom>
          <a:noFill/>
          <a:ln w="9525">
            <a:noFill/>
            <a:miter lim="800000"/>
            <a:headEnd/>
            <a:tailEnd/>
          </a:ln>
        </p:spPr>
        <p:txBody>
          <a:bodyPr/>
          <a:lstStyle/>
          <a:p>
            <a:r>
              <a:rPr lang="ru-RU" sz="1200" b="1">
                <a:solidFill>
                  <a:srgbClr val="002060"/>
                </a:solidFill>
                <a:latin typeface="Calibri" pitchFamily="34" charset="0"/>
              </a:rPr>
              <a:t>4,1%</a:t>
            </a:r>
          </a:p>
        </p:txBody>
      </p:sp>
      <p:sp>
        <p:nvSpPr>
          <p:cNvPr id="1039" name="TextBox 1"/>
          <p:cNvSpPr txBox="1">
            <a:spLocks noChangeArrowheads="1"/>
          </p:cNvSpPr>
          <p:nvPr/>
        </p:nvSpPr>
        <p:spPr bwMode="auto">
          <a:xfrm>
            <a:off x="7092950" y="4652963"/>
            <a:ext cx="647700" cy="322262"/>
          </a:xfrm>
          <a:prstGeom prst="rect">
            <a:avLst/>
          </a:prstGeom>
          <a:noFill/>
          <a:ln w="9525">
            <a:noFill/>
            <a:miter lim="800000"/>
            <a:headEnd/>
            <a:tailEnd/>
          </a:ln>
        </p:spPr>
        <p:txBody>
          <a:bodyPr/>
          <a:lstStyle/>
          <a:p>
            <a:r>
              <a:rPr lang="ru-RU" sz="1200" b="1">
                <a:solidFill>
                  <a:srgbClr val="002060"/>
                </a:solidFill>
                <a:latin typeface="Calibri" pitchFamily="34" charset="0"/>
              </a:rPr>
              <a:t>12,9%</a:t>
            </a:r>
          </a:p>
        </p:txBody>
      </p:sp>
      <p:pic>
        <p:nvPicPr>
          <p:cNvPr id="25" name="Picture 17"/>
          <p:cNvPicPr>
            <a:picLocks noChangeAspect="1" noChangeArrowheads="1"/>
          </p:cNvPicPr>
          <p:nvPr/>
        </p:nvPicPr>
        <p:blipFill>
          <a:blip r:embed="rId8" cstate="print">
            <a:duotone>
              <a:schemeClr val="accent1">
                <a:shade val="45000"/>
                <a:satMod val="135000"/>
              </a:schemeClr>
              <a:prstClr val="white"/>
            </a:duotone>
          </a:blip>
          <a:srcRect/>
          <a:stretch>
            <a:fillRect/>
          </a:stretch>
        </p:blipFill>
        <p:spPr bwMode="auto">
          <a:xfrm>
            <a:off x="6999570" y="6083664"/>
            <a:ext cx="1424350" cy="731573"/>
          </a:xfrm>
          <a:prstGeom prst="rect">
            <a:avLst/>
          </a:prstGeom>
          <a:noFill/>
          <a:ln w="9525">
            <a:noFill/>
            <a:miter lim="800000"/>
            <a:headEnd/>
            <a:tailEnd/>
          </a:ln>
        </p:spPr>
      </p:pic>
      <p:pic>
        <p:nvPicPr>
          <p:cNvPr id="26" name="Picture 18"/>
          <p:cNvPicPr>
            <a:picLocks noChangeAspect="1" noChangeArrowheads="1"/>
          </p:cNvPicPr>
          <p:nvPr/>
        </p:nvPicPr>
        <p:blipFill>
          <a:blip r:embed="rId9" cstate="print">
            <a:duotone>
              <a:schemeClr val="accent1">
                <a:shade val="45000"/>
                <a:satMod val="135000"/>
              </a:schemeClr>
              <a:prstClr val="white"/>
            </a:duotone>
          </a:blip>
          <a:srcRect r="44438"/>
          <a:stretch>
            <a:fillRect/>
          </a:stretch>
        </p:blipFill>
        <p:spPr bwMode="auto">
          <a:xfrm>
            <a:off x="8423920" y="6208880"/>
            <a:ext cx="720080" cy="649120"/>
          </a:xfrm>
          <a:prstGeom prst="rect">
            <a:avLst/>
          </a:prstGeom>
          <a:noFill/>
          <a:ln w="9525">
            <a:noFill/>
            <a:miter lim="800000"/>
            <a:headEnd/>
            <a:tailEnd/>
          </a:ln>
        </p:spPr>
      </p:pic>
      <p:pic>
        <p:nvPicPr>
          <p:cNvPr id="27" name="Picture 13"/>
          <p:cNvPicPr>
            <a:picLocks noChangeAspect="1" noChangeArrowheads="1"/>
          </p:cNvPicPr>
          <p:nvPr/>
        </p:nvPicPr>
        <p:blipFill>
          <a:blip r:embed="rId10" cstate="print">
            <a:duotone>
              <a:schemeClr val="accent1">
                <a:shade val="45000"/>
                <a:satMod val="135000"/>
              </a:schemeClr>
              <a:prstClr val="white"/>
            </a:duotone>
          </a:blip>
          <a:srcRect/>
          <a:stretch>
            <a:fillRect/>
          </a:stretch>
        </p:blipFill>
        <p:spPr bwMode="auto">
          <a:xfrm>
            <a:off x="19996" y="6194000"/>
            <a:ext cx="1208758" cy="649192"/>
          </a:xfrm>
          <a:prstGeom prst="rect">
            <a:avLst/>
          </a:prstGeom>
          <a:noFill/>
          <a:ln w="9525">
            <a:noFill/>
            <a:miter lim="800000"/>
            <a:headEnd/>
            <a:tailEnd/>
          </a:ln>
        </p:spPr>
      </p:pic>
      <p:pic>
        <p:nvPicPr>
          <p:cNvPr id="28" name="Picture 16"/>
          <p:cNvPicPr>
            <a:picLocks noChangeAspect="1" noChangeArrowheads="1"/>
          </p:cNvPicPr>
          <p:nvPr/>
        </p:nvPicPr>
        <p:blipFill>
          <a:blip r:embed="rId11" cstate="print">
            <a:duotone>
              <a:schemeClr val="accent1">
                <a:shade val="45000"/>
                <a:satMod val="135000"/>
              </a:schemeClr>
              <a:prstClr val="white"/>
            </a:duotone>
          </a:blip>
          <a:srcRect/>
          <a:stretch>
            <a:fillRect/>
          </a:stretch>
        </p:blipFill>
        <p:spPr bwMode="auto">
          <a:xfrm>
            <a:off x="1207624" y="6111596"/>
            <a:ext cx="1008111" cy="731592"/>
          </a:xfrm>
          <a:prstGeom prst="rect">
            <a:avLst/>
          </a:prstGeom>
          <a:noFill/>
          <a:ln w="9525">
            <a:noFill/>
            <a:miter lim="800000"/>
            <a:headEnd/>
            <a:tailEnd/>
          </a:ln>
        </p:spPr>
      </p:pic>
      <p:pic>
        <p:nvPicPr>
          <p:cNvPr id="29" name="Picture 17"/>
          <p:cNvPicPr>
            <a:picLocks noChangeAspect="1" noChangeArrowheads="1"/>
          </p:cNvPicPr>
          <p:nvPr/>
        </p:nvPicPr>
        <p:blipFill>
          <a:blip r:embed="rId8" cstate="print">
            <a:duotone>
              <a:schemeClr val="accent1">
                <a:shade val="45000"/>
                <a:satMod val="135000"/>
              </a:schemeClr>
              <a:prstClr val="white"/>
            </a:duotone>
          </a:blip>
          <a:srcRect/>
          <a:stretch>
            <a:fillRect/>
          </a:stretch>
        </p:blipFill>
        <p:spPr bwMode="auto">
          <a:xfrm>
            <a:off x="2215732" y="6111620"/>
            <a:ext cx="1424350" cy="731573"/>
          </a:xfrm>
          <a:prstGeom prst="rect">
            <a:avLst/>
          </a:prstGeom>
          <a:noFill/>
          <a:ln w="9525">
            <a:noFill/>
            <a:miter lim="800000"/>
            <a:headEnd/>
            <a:tailEnd/>
          </a:ln>
        </p:spPr>
      </p:pic>
      <p:pic>
        <p:nvPicPr>
          <p:cNvPr id="30" name="Picture 18"/>
          <p:cNvPicPr>
            <a:picLocks noChangeAspect="1" noChangeArrowheads="1"/>
          </p:cNvPicPr>
          <p:nvPr/>
        </p:nvPicPr>
        <p:blipFill>
          <a:blip r:embed="rId9" cstate="print">
            <a:duotone>
              <a:schemeClr val="accent1">
                <a:shade val="45000"/>
                <a:satMod val="135000"/>
              </a:schemeClr>
              <a:prstClr val="white"/>
            </a:duotone>
          </a:blip>
          <a:srcRect/>
          <a:stretch>
            <a:fillRect/>
          </a:stretch>
        </p:blipFill>
        <p:spPr bwMode="auto">
          <a:xfrm>
            <a:off x="3583884" y="6193999"/>
            <a:ext cx="1296144" cy="649192"/>
          </a:xfrm>
          <a:prstGeom prst="rect">
            <a:avLst/>
          </a:prstGeom>
          <a:noFill/>
          <a:ln w="9525">
            <a:noFill/>
            <a:miter lim="800000"/>
            <a:headEnd/>
            <a:tailEnd/>
          </a:ln>
        </p:spPr>
      </p:pic>
      <p:pic>
        <p:nvPicPr>
          <p:cNvPr id="31" name="Picture 13"/>
          <p:cNvPicPr>
            <a:picLocks noChangeAspect="1" noChangeArrowheads="1"/>
          </p:cNvPicPr>
          <p:nvPr/>
        </p:nvPicPr>
        <p:blipFill>
          <a:blip r:embed="rId10" cstate="print">
            <a:duotone>
              <a:schemeClr val="accent1">
                <a:shade val="45000"/>
                <a:satMod val="135000"/>
              </a:schemeClr>
              <a:prstClr val="white"/>
            </a:duotone>
          </a:blip>
          <a:srcRect/>
          <a:stretch>
            <a:fillRect/>
          </a:stretch>
        </p:blipFill>
        <p:spPr bwMode="auto">
          <a:xfrm>
            <a:off x="4880028" y="6083665"/>
            <a:ext cx="1208758" cy="759527"/>
          </a:xfrm>
          <a:prstGeom prst="rect">
            <a:avLst/>
          </a:prstGeom>
          <a:noFill/>
          <a:ln w="9525">
            <a:noFill/>
            <a:miter lim="800000"/>
            <a:headEnd/>
            <a:tailEnd/>
          </a:ln>
        </p:spPr>
      </p:pic>
      <p:pic>
        <p:nvPicPr>
          <p:cNvPr id="32" name="Picture 16"/>
          <p:cNvPicPr>
            <a:picLocks noChangeAspect="1" noChangeArrowheads="1"/>
          </p:cNvPicPr>
          <p:nvPr/>
        </p:nvPicPr>
        <p:blipFill>
          <a:blip r:embed="rId11" cstate="print">
            <a:duotone>
              <a:schemeClr val="accent1">
                <a:shade val="45000"/>
                <a:satMod val="135000"/>
              </a:schemeClr>
              <a:prstClr val="white"/>
            </a:duotone>
          </a:blip>
          <a:srcRect/>
          <a:stretch>
            <a:fillRect/>
          </a:stretch>
        </p:blipFill>
        <p:spPr bwMode="auto">
          <a:xfrm>
            <a:off x="6011458" y="6126408"/>
            <a:ext cx="1008111" cy="731592"/>
          </a:xfrm>
          <a:prstGeom prst="rect">
            <a:avLst/>
          </a:prstGeom>
          <a:noFill/>
          <a:ln w="9525">
            <a:noFill/>
            <a:miter lim="800000"/>
            <a:headEnd/>
            <a:tailEnd/>
          </a:ln>
        </p:spPr>
      </p:pic>
      <p:pic>
        <p:nvPicPr>
          <p:cNvPr id="1048" name="Picture 3" descr="C:\Users\zenkinama\Desktop\i.jpg"/>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0" y="4149725"/>
            <a:ext cx="2279650" cy="2190750"/>
          </a:xfrm>
          <a:prstGeom prst="rect">
            <a:avLst/>
          </a:prstGeom>
          <a:noFill/>
          <a:ln w="9525">
            <a:noFill/>
            <a:miter lim="800000"/>
            <a:headEnd/>
            <a:tailEnd/>
          </a:ln>
        </p:spPr>
      </p:pic>
      <p:sp>
        <p:nvSpPr>
          <p:cNvPr id="1049" name="Номер слайда 32"/>
          <p:cNvSpPr>
            <a:spLocks noGrp="1"/>
          </p:cNvSpPr>
          <p:nvPr>
            <p:ph type="sldNum" sz="quarter" idx="12"/>
          </p:nvPr>
        </p:nvSpPr>
        <p:spPr bwMode="auto">
          <a:xfrm>
            <a:off x="6929438"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68239245-E4C1-44ED-81C6-2D26A36B9F99}" type="slidenum">
              <a:rPr lang="ru-RU" sz="1800" smtClean="0">
                <a:solidFill>
                  <a:srgbClr val="626262"/>
                </a:solidFill>
                <a:latin typeface="Arial Black" pitchFamily="34" charset="0"/>
                <a:cs typeface="Arial" pitchFamily="34" charset="0"/>
              </a:rPr>
              <a:pPr fontAlgn="base">
                <a:spcBef>
                  <a:spcPct val="20000"/>
                </a:spcBef>
                <a:spcAft>
                  <a:spcPct val="0"/>
                </a:spcAft>
              </a:pPr>
              <a:t>5</a:t>
            </a:fld>
            <a:endParaRPr lang="ru-RU" sz="1800" smtClean="0">
              <a:solidFill>
                <a:srgbClr val="626262"/>
              </a:solidFill>
              <a:latin typeface="Arial Black"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8"/>
          <p:cNvSpPr>
            <a:spLocks noGrp="1"/>
          </p:cNvSpPr>
          <p:nvPr>
            <p:ph type="title"/>
          </p:nvPr>
        </p:nvSpPr>
        <p:spPr>
          <a:xfrm>
            <a:off x="0" y="0"/>
            <a:ext cx="9144000" cy="1196975"/>
          </a:xfrm>
        </p:spPr>
        <p:txBody>
          <a:bodyPr/>
          <a:lstStyle/>
          <a:p>
            <a:r>
              <a:rPr lang="ru-RU" sz="1600" b="1" smtClean="0">
                <a:solidFill>
                  <a:schemeClr val="accent1"/>
                </a:solidFill>
              </a:rPr>
              <a:t>Сведения о  количестве впервые выявленных профессиональных заболеваний</a:t>
            </a:r>
            <a:r>
              <a:rPr lang="ru-RU" sz="1600" smtClean="0">
                <a:solidFill>
                  <a:schemeClr val="accent1"/>
                </a:solidFill>
              </a:rPr>
              <a:t> </a:t>
            </a:r>
            <a:br>
              <a:rPr lang="ru-RU" sz="1600" smtClean="0">
                <a:solidFill>
                  <a:schemeClr val="accent1"/>
                </a:solidFill>
              </a:rPr>
            </a:br>
            <a:r>
              <a:rPr lang="ru-RU" sz="1600" b="1" smtClean="0">
                <a:solidFill>
                  <a:schemeClr val="accent1"/>
                </a:solidFill>
              </a:rPr>
              <a:t>в субъектах Российской Федерации, входящих в состав Сибирского федерального округа,</a:t>
            </a:r>
            <a:r>
              <a:rPr lang="ru-RU" sz="1600" smtClean="0">
                <a:solidFill>
                  <a:schemeClr val="accent1"/>
                </a:solidFill>
              </a:rPr>
              <a:t> </a:t>
            </a:r>
            <a:r>
              <a:rPr lang="ru-RU" sz="1600" b="1" smtClean="0">
                <a:solidFill>
                  <a:schemeClr val="accent1"/>
                </a:solidFill>
              </a:rPr>
              <a:t> </a:t>
            </a:r>
            <a:br>
              <a:rPr lang="ru-RU" sz="1600" b="1" smtClean="0">
                <a:solidFill>
                  <a:schemeClr val="accent1"/>
                </a:solidFill>
              </a:rPr>
            </a:br>
            <a:r>
              <a:rPr lang="ru-RU" sz="1600" b="1" smtClean="0">
                <a:solidFill>
                  <a:schemeClr val="accent1"/>
                </a:solidFill>
              </a:rPr>
              <a:t>за 2012-2016 годы, случаи  (по данным ФСС РФ)</a:t>
            </a:r>
            <a:r>
              <a:rPr lang="ru-RU" sz="1600" smtClean="0">
                <a:solidFill>
                  <a:schemeClr val="accent1"/>
                </a:solidFill>
              </a:rPr>
              <a:t> </a:t>
            </a:r>
          </a:p>
        </p:txBody>
      </p:sp>
      <p:sp>
        <p:nvSpPr>
          <p:cNvPr id="7171" name="Номер слайда 3"/>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20000"/>
              </a:spcBef>
              <a:spcAft>
                <a:spcPct val="0"/>
              </a:spcAft>
            </a:pPr>
            <a:fld id="{37740086-A5B0-4972-8771-A93F95ED014A}" type="slidenum">
              <a:rPr lang="ru-RU" sz="1800" smtClean="0">
                <a:solidFill>
                  <a:srgbClr val="626262"/>
                </a:solidFill>
                <a:latin typeface="Arial Black" pitchFamily="34" charset="0"/>
                <a:cs typeface="Arial" pitchFamily="34" charset="0"/>
              </a:rPr>
              <a:pPr fontAlgn="base">
                <a:spcBef>
                  <a:spcPct val="20000"/>
                </a:spcBef>
                <a:spcAft>
                  <a:spcPct val="0"/>
                </a:spcAft>
              </a:pPr>
              <a:t>6</a:t>
            </a:fld>
            <a:endParaRPr lang="ru-RU" sz="1800" smtClean="0">
              <a:solidFill>
                <a:srgbClr val="626262"/>
              </a:solidFill>
              <a:latin typeface="Arial Black" pitchFamily="34" charset="0"/>
              <a:cs typeface="Arial" pitchFamily="34" charset="0"/>
            </a:endParaRPr>
          </a:p>
        </p:txBody>
      </p:sp>
      <p:pic>
        <p:nvPicPr>
          <p:cNvPr id="7172" name="Picture 13"/>
          <p:cNvPicPr>
            <a:picLocks noChangeAspect="1" noChangeArrowheads="1"/>
          </p:cNvPicPr>
          <p:nvPr/>
        </p:nvPicPr>
        <p:blipFill>
          <a:blip r:embed="rId3" cstate="print"/>
          <a:srcRect/>
          <a:stretch>
            <a:fillRect/>
          </a:stretch>
        </p:blipFill>
        <p:spPr bwMode="auto">
          <a:xfrm>
            <a:off x="900113" y="6364288"/>
            <a:ext cx="1800225" cy="493712"/>
          </a:xfrm>
          <a:prstGeom prst="rect">
            <a:avLst/>
          </a:prstGeom>
          <a:noFill/>
          <a:ln w="9525">
            <a:noFill/>
            <a:miter lim="800000"/>
            <a:headEnd/>
            <a:tailEnd/>
          </a:ln>
        </p:spPr>
      </p:pic>
      <p:sp>
        <p:nvSpPr>
          <p:cNvPr id="7173"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7174" name="Picture 14"/>
          <p:cNvPicPr>
            <a:picLocks noChangeAspect="1" noChangeArrowheads="1"/>
          </p:cNvPicPr>
          <p:nvPr/>
        </p:nvPicPr>
        <p:blipFill>
          <a:blip r:embed="rId4"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7176" name="TextBox 8"/>
          <p:cNvSpPr txBox="1">
            <a:spLocks noChangeArrowheads="1"/>
          </p:cNvSpPr>
          <p:nvPr/>
        </p:nvSpPr>
        <p:spPr bwMode="auto">
          <a:xfrm>
            <a:off x="285750" y="1071563"/>
            <a:ext cx="2714625" cy="369887"/>
          </a:xfrm>
          <a:prstGeom prst="rect">
            <a:avLst/>
          </a:prstGeom>
          <a:noFill/>
          <a:ln w="9525">
            <a:noFill/>
            <a:miter lim="800000"/>
            <a:headEnd/>
            <a:tailEnd/>
          </a:ln>
        </p:spPr>
        <p:txBody>
          <a:bodyPr>
            <a:spAutoFit/>
          </a:bodyPr>
          <a:lstStyle/>
          <a:p>
            <a:endParaRPr lang="ru-RU"/>
          </a:p>
        </p:txBody>
      </p:sp>
      <p:sp>
        <p:nvSpPr>
          <p:cNvPr id="7177" name="TextBox 11"/>
          <p:cNvSpPr txBox="1">
            <a:spLocks noChangeArrowheads="1"/>
          </p:cNvSpPr>
          <p:nvPr/>
        </p:nvSpPr>
        <p:spPr bwMode="auto">
          <a:xfrm>
            <a:off x="-541338" y="5373688"/>
            <a:ext cx="2809876" cy="338137"/>
          </a:xfrm>
          <a:prstGeom prst="rect">
            <a:avLst/>
          </a:prstGeom>
          <a:noFill/>
          <a:ln w="9525">
            <a:noFill/>
            <a:miter lim="800000"/>
            <a:headEnd/>
            <a:tailEnd/>
          </a:ln>
        </p:spPr>
        <p:txBody>
          <a:bodyPr>
            <a:spAutoFit/>
          </a:bodyPr>
          <a:lstStyle/>
          <a:p>
            <a:pPr marL="342900" indent="-342900"/>
            <a:r>
              <a:rPr lang="ru-RU" sz="1600">
                <a:solidFill>
                  <a:srgbClr val="FF0000"/>
                </a:solidFill>
                <a:latin typeface="Times New Roman" pitchFamily="18" charset="0"/>
                <a:cs typeface="Times New Roman" pitchFamily="18" charset="0"/>
              </a:rPr>
              <a:t> </a:t>
            </a:r>
          </a:p>
        </p:txBody>
      </p:sp>
      <p:graphicFrame>
        <p:nvGraphicFramePr>
          <p:cNvPr id="10" name="Таблица 9"/>
          <p:cNvGraphicFramePr>
            <a:graphicFrameLocks noGrp="1"/>
          </p:cNvGraphicFramePr>
          <p:nvPr/>
        </p:nvGraphicFramePr>
        <p:xfrm>
          <a:off x="539750" y="1125538"/>
          <a:ext cx="8175881" cy="5154427"/>
        </p:xfrm>
        <a:graphic>
          <a:graphicData uri="http://schemas.openxmlformats.org/drawingml/2006/table">
            <a:tbl>
              <a:tblPr/>
              <a:tblGrid>
                <a:gridCol w="2952328"/>
                <a:gridCol w="864096"/>
                <a:gridCol w="864096"/>
                <a:gridCol w="792088"/>
                <a:gridCol w="792088"/>
                <a:gridCol w="768176"/>
                <a:gridCol w="1143009"/>
              </a:tblGrid>
              <a:tr h="432048">
                <a:tc rowSpan="2">
                  <a:txBody>
                    <a:bodyPr/>
                    <a:lstStyle/>
                    <a:p>
                      <a:pPr algn="ctr" fontAlgn="ctr"/>
                      <a:r>
                        <a:rPr lang="ru-RU" sz="1200" b="1" i="0" u="none" strike="noStrike" dirty="0">
                          <a:solidFill>
                            <a:srgbClr val="000000"/>
                          </a:solidFill>
                          <a:latin typeface="Times New Roman"/>
                        </a:rPr>
                        <a:t>Субъекты Российской Федерации</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a:solidFill>
                            <a:srgbClr val="000000"/>
                          </a:solidFill>
                          <a:latin typeface="Times New Roman"/>
                        </a:rPr>
                        <a:t>2012 год</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a:solidFill>
                            <a:srgbClr val="000000"/>
                          </a:solidFill>
                          <a:latin typeface="Times New Roman"/>
                        </a:rPr>
                        <a:t>2013 год</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a:solidFill>
                            <a:srgbClr val="000000"/>
                          </a:solidFill>
                          <a:latin typeface="Times New Roman"/>
                        </a:rPr>
                        <a:t>2014 год</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a:solidFill>
                            <a:srgbClr val="000000"/>
                          </a:solidFill>
                          <a:latin typeface="Times New Roman"/>
                        </a:rPr>
                        <a:t>2015 год</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ru-RU" sz="1200" b="1" i="0" u="none" strike="noStrike" dirty="0" smtClean="0">
                          <a:solidFill>
                            <a:srgbClr val="000000"/>
                          </a:solidFill>
                          <a:latin typeface="Times New Roman"/>
                        </a:rPr>
                        <a:t>2016 год</a:t>
                      </a:r>
                      <a:endParaRPr lang="ru-RU" sz="1200" b="1" i="0" u="none" strike="noStrike" dirty="0">
                        <a:solidFill>
                          <a:srgbClr val="000000"/>
                        </a:solidFill>
                        <a:latin typeface="Times New Roman"/>
                      </a:endParaRP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0" u="none" strike="noStrike" dirty="0" smtClean="0">
                          <a:solidFill>
                            <a:srgbClr val="000000"/>
                          </a:solidFill>
                          <a:latin typeface="Times New Roman"/>
                        </a:rPr>
                        <a:t>2016 год </a:t>
                      </a:r>
                      <a:r>
                        <a:rPr lang="ru-RU" sz="1200" b="1" i="0" u="none" strike="noStrike" dirty="0">
                          <a:solidFill>
                            <a:srgbClr val="000000"/>
                          </a:solidFill>
                          <a:latin typeface="Times New Roman"/>
                        </a:rPr>
                        <a:t>к </a:t>
                      </a:r>
                      <a:endParaRPr lang="ru-RU" sz="1200" b="1" i="0" u="none" strike="noStrike" dirty="0" smtClean="0">
                        <a:solidFill>
                          <a:srgbClr val="000000"/>
                        </a:solidFill>
                        <a:latin typeface="Times New Roman"/>
                      </a:endParaRPr>
                    </a:p>
                    <a:p>
                      <a:pPr algn="ctr" fontAlgn="ctr"/>
                      <a:r>
                        <a:rPr lang="ru-RU" sz="1200" b="1" i="0" u="none" strike="noStrike" dirty="0" smtClean="0">
                          <a:solidFill>
                            <a:srgbClr val="000000"/>
                          </a:solidFill>
                          <a:latin typeface="Times New Roman"/>
                        </a:rPr>
                        <a:t>2015 году</a:t>
                      </a:r>
                      <a:endParaRPr lang="ru-RU" sz="1200" b="1" i="0" u="none" strike="noStrike" dirty="0">
                        <a:solidFill>
                          <a:srgbClr val="000000"/>
                        </a:solidFill>
                        <a:latin typeface="Times New Roman"/>
                      </a:endParaRP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525149">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fontAlgn="ctr"/>
                      <a:r>
                        <a:rPr lang="ru-RU" sz="1100" b="0" i="0" u="none" strike="noStrike" dirty="0">
                          <a:solidFill>
                            <a:srgbClr val="000000"/>
                          </a:solidFill>
                          <a:latin typeface="Times New Roman"/>
                        </a:rPr>
                        <a:t>+ (-) рост (снижение) на __%</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350904">
                <a:tc>
                  <a:txBody>
                    <a:bodyPr/>
                    <a:lstStyle/>
                    <a:p>
                      <a:pPr algn="ctr" fontAlgn="ctr"/>
                      <a:r>
                        <a:rPr lang="ru-RU" sz="1400" b="1" i="1" u="none" strike="noStrike" dirty="0">
                          <a:solidFill>
                            <a:srgbClr val="000000"/>
                          </a:solidFill>
                          <a:latin typeface="Times New Roman" pitchFamily="18" charset="0"/>
                          <a:cs typeface="Times New Roman" pitchFamily="18" charset="0"/>
                        </a:rPr>
                        <a:t>Всего по Российской Федерации</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pitchFamily="18" charset="0"/>
                          <a:cs typeface="Times New Roman" pitchFamily="18" charset="0"/>
                        </a:rPr>
                        <a:t>5 229</a:t>
                      </a:r>
                    </a:p>
                  </a:txBody>
                  <a:tcPr marL="6330" marR="6330" marT="6331"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5 789</a:t>
                      </a:r>
                    </a:p>
                  </a:txBody>
                  <a:tcPr marL="6330" marR="6330" marT="633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7 268</a:t>
                      </a:r>
                    </a:p>
                  </a:txBody>
                  <a:tcPr marL="6330" marR="6330" marT="633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6 963</a:t>
                      </a:r>
                    </a:p>
                  </a:txBody>
                  <a:tcPr marL="6330" marR="6330" marT="6331"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smtClean="0">
                          <a:solidFill>
                            <a:srgbClr val="000000"/>
                          </a:solidFill>
                          <a:latin typeface="Times New Roman" pitchFamily="18" charset="0"/>
                          <a:cs typeface="Times New Roman" pitchFamily="18" charset="0"/>
                        </a:rPr>
                        <a:t>6 209</a:t>
                      </a:r>
                      <a:endParaRPr lang="ru-RU" sz="1400" b="1" i="1" u="none" strike="noStrike" dirty="0">
                        <a:solidFill>
                          <a:srgbClr val="000000"/>
                        </a:solidFill>
                        <a:latin typeface="Times New Roman" pitchFamily="18" charset="0"/>
                        <a:cs typeface="Times New Roman" pitchFamily="18" charset="0"/>
                      </a:endParaRP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a:solidFill>
                            <a:srgbClr val="000000"/>
                          </a:solidFill>
                          <a:latin typeface="Times New Roman" pitchFamily="18" charset="0"/>
                          <a:cs typeface="Times New Roman" pitchFamily="18" charset="0"/>
                        </a:rPr>
                        <a:t>-11%</a:t>
                      </a:r>
                    </a:p>
                  </a:txBody>
                  <a:tcPr marL="6330" marR="6330" marT="633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88032">
                <a:tc>
                  <a:txBody>
                    <a:bodyPr/>
                    <a:lstStyle/>
                    <a:p>
                      <a:pPr algn="ctr" fontAlgn="ctr"/>
                      <a:r>
                        <a:rPr lang="ru-RU" sz="1400" b="1" i="1" u="none" strike="noStrike" dirty="0" smtClean="0">
                          <a:solidFill>
                            <a:srgbClr val="000000"/>
                          </a:solidFill>
                          <a:latin typeface="Times New Roman" pitchFamily="18" charset="0"/>
                          <a:cs typeface="Times New Roman" pitchFamily="18" charset="0"/>
                        </a:rPr>
                        <a:t>Сибирский </a:t>
                      </a:r>
                      <a:r>
                        <a:rPr lang="ru-RU" sz="1400" b="1" i="1" u="none" strike="noStrike" dirty="0">
                          <a:solidFill>
                            <a:srgbClr val="000000"/>
                          </a:solidFill>
                          <a:latin typeface="Times New Roman" pitchFamily="18" charset="0"/>
                          <a:cs typeface="Times New Roman" pitchFamily="18" charset="0"/>
                        </a:rPr>
                        <a:t>федеральный округ</a:t>
                      </a:r>
                    </a:p>
                  </a:txBody>
                  <a:tcPr marL="6057" marR="6057" marT="605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pitchFamily="18" charset="0"/>
                          <a:cs typeface="Times New Roman" pitchFamily="18" charset="0"/>
                        </a:rPr>
                        <a:t>1 783</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1 997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2 445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2 498</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2 314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a:solidFill>
                            <a:srgbClr val="000000"/>
                          </a:solidFill>
                          <a:latin typeface="Times New Roman" pitchFamily="18" charset="0"/>
                          <a:cs typeface="Times New Roman" pitchFamily="18" charset="0"/>
                        </a:rPr>
                        <a:t>-7%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301577">
                <a:tc>
                  <a:txBody>
                    <a:bodyPr/>
                    <a:lstStyle/>
                    <a:p>
                      <a:pPr algn="ctr" fontAlgn="ctr"/>
                      <a:r>
                        <a:rPr lang="ru-RU" sz="1400" b="0" i="0" u="none" strike="noStrike" dirty="0">
                          <a:solidFill>
                            <a:srgbClr val="000000"/>
                          </a:solidFill>
                          <a:latin typeface="Times New Roman"/>
                        </a:rPr>
                        <a:t>Республика Алтай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5</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8</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-75%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301577">
                <a:tc>
                  <a:txBody>
                    <a:bodyPr/>
                    <a:lstStyle/>
                    <a:p>
                      <a:pPr algn="ctr" fontAlgn="ctr"/>
                      <a:r>
                        <a:rPr lang="ru-RU" sz="1400" b="0" i="0" u="none" strike="noStrike" dirty="0">
                          <a:solidFill>
                            <a:srgbClr val="000000"/>
                          </a:solidFill>
                          <a:latin typeface="Times New Roman"/>
                        </a:rPr>
                        <a:t>Республика Бурятия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pitchFamily="18" charset="0"/>
                          <a:cs typeface="Times New Roman" pitchFamily="18" charset="0"/>
                        </a:rPr>
                        <a:t>31</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95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75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0942">
                <a:tc>
                  <a:txBody>
                    <a:bodyPr/>
                    <a:lstStyle/>
                    <a:p>
                      <a:pPr algn="ctr" fontAlgn="ctr"/>
                      <a:r>
                        <a:rPr lang="ru-RU" sz="1400" b="0" i="0" u="none" strike="noStrike" dirty="0">
                          <a:solidFill>
                            <a:srgbClr val="000000"/>
                          </a:solidFill>
                          <a:latin typeface="Times New Roman"/>
                        </a:rPr>
                        <a:t>Республика Тыва</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0</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4</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306288">
                <a:tc>
                  <a:txBody>
                    <a:bodyPr/>
                    <a:lstStyle/>
                    <a:p>
                      <a:pPr algn="ctr" fontAlgn="ctr"/>
                      <a:r>
                        <a:rPr lang="ru-RU" sz="1400" b="0" i="0" u="none" strike="noStrike" dirty="0">
                          <a:solidFill>
                            <a:srgbClr val="000000"/>
                          </a:solidFill>
                          <a:latin typeface="Times New Roman"/>
                        </a:rPr>
                        <a:t>Республика Хакасия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70</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pitchFamily="18" charset="0"/>
                          <a:cs typeface="Times New Roman" pitchFamily="18" charset="0"/>
                        </a:rPr>
                        <a:t>135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165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151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99427">
                <a:tc>
                  <a:txBody>
                    <a:bodyPr/>
                    <a:lstStyle/>
                    <a:p>
                      <a:pPr algn="ctr" fontAlgn="ctr"/>
                      <a:r>
                        <a:rPr lang="ru-RU" sz="1400" b="0" i="0" u="none" strike="noStrike" dirty="0">
                          <a:solidFill>
                            <a:srgbClr val="000000"/>
                          </a:solidFill>
                          <a:latin typeface="Times New Roman"/>
                        </a:rPr>
                        <a:t>Алтайский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101</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82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78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74310">
                <a:tc>
                  <a:txBody>
                    <a:bodyPr/>
                    <a:lstStyle/>
                    <a:p>
                      <a:pPr algn="ctr" fontAlgn="ctr"/>
                      <a:r>
                        <a:rPr lang="ru-RU" sz="1400" b="0" i="0" u="none" strike="noStrike" dirty="0">
                          <a:solidFill>
                            <a:srgbClr val="000000"/>
                          </a:solidFill>
                          <a:latin typeface="Times New Roman"/>
                        </a:rPr>
                        <a:t>Красноярский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193</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282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352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282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306288">
                <a:tc>
                  <a:txBody>
                    <a:bodyPr/>
                    <a:lstStyle/>
                    <a:p>
                      <a:pPr algn="ctr" fontAlgn="ctr"/>
                      <a:r>
                        <a:rPr lang="ru-RU" sz="1400" b="0" i="0" u="none" strike="noStrike" dirty="0">
                          <a:solidFill>
                            <a:srgbClr val="000000"/>
                          </a:solidFill>
                          <a:latin typeface="Times New Roman"/>
                        </a:rPr>
                        <a:t>Иркутская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198</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275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278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400" b="1" i="1" u="none" strike="noStrike" dirty="0" smtClean="0">
                          <a:solidFill>
                            <a:srgbClr val="000000"/>
                          </a:solidFill>
                          <a:latin typeface="Times New Roman" pitchFamily="18" charset="0"/>
                          <a:cs typeface="Times New Roman" pitchFamily="18" charset="0"/>
                        </a:rPr>
                        <a:t>+1</a:t>
                      </a:r>
                      <a:r>
                        <a:rPr lang="ru-RU" sz="1400" b="1" i="1" u="none" strike="noStrike" dirty="0">
                          <a:solidFill>
                            <a:srgbClr val="000000"/>
                          </a:solidFill>
                          <a:latin typeface="Times New Roman" pitchFamily="18" charset="0"/>
                          <a:cs typeface="Times New Roman" pitchFamily="18" charset="0"/>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301577">
                <a:tc>
                  <a:txBody>
                    <a:bodyPr/>
                    <a:lstStyle/>
                    <a:p>
                      <a:pPr algn="ctr" fontAlgn="ctr"/>
                      <a:r>
                        <a:rPr lang="ru-RU" sz="1400" b="0" i="0" u="none" strike="noStrike" dirty="0">
                          <a:solidFill>
                            <a:srgbClr val="000000"/>
                          </a:solidFill>
                          <a:latin typeface="Times New Roman"/>
                        </a:rPr>
                        <a:t>Кемеровская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736</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1 018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1 140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1 146</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1 106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pitchFamily="18" charset="0"/>
                          <a:cs typeface="Times New Roman" pitchFamily="18" charset="0"/>
                        </a:rPr>
                        <a:t>-3%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301577">
                <a:tc>
                  <a:txBody>
                    <a:bodyPr/>
                    <a:lstStyle/>
                    <a:p>
                      <a:pPr algn="ctr" fontAlgn="ctr"/>
                      <a:r>
                        <a:rPr lang="ru-RU" sz="1400" b="0" i="0" u="none" strike="noStrike" dirty="0">
                          <a:solidFill>
                            <a:srgbClr val="000000"/>
                          </a:solidFill>
                          <a:latin typeface="Times New Roman"/>
                        </a:rPr>
                        <a:t>Новосибирская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111</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92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79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301577">
                <a:tc>
                  <a:txBody>
                    <a:bodyPr/>
                    <a:lstStyle/>
                    <a:p>
                      <a:pPr algn="ctr" fontAlgn="ctr"/>
                      <a:r>
                        <a:rPr lang="ru-RU" sz="1400" b="0" i="0" u="none" strike="noStrike" dirty="0">
                          <a:solidFill>
                            <a:srgbClr val="000000"/>
                          </a:solidFill>
                          <a:latin typeface="Times New Roman"/>
                        </a:rPr>
                        <a:t>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34</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48</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a:solidFill>
                            <a:srgbClr val="000000"/>
                          </a:solidFill>
                          <a:latin typeface="Times New Roman" pitchFamily="18" charset="0"/>
                          <a:cs typeface="Times New Roman" pitchFamily="18" charset="0"/>
                        </a:rPr>
                        <a:t>-19%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301577">
                <a:tc>
                  <a:txBody>
                    <a:bodyPr/>
                    <a:lstStyle/>
                    <a:p>
                      <a:pPr algn="ctr" fontAlgn="ctr"/>
                      <a:r>
                        <a:rPr lang="ru-RU" sz="1400" b="0" i="0" u="none" strike="noStrike" dirty="0">
                          <a:solidFill>
                            <a:srgbClr val="000000"/>
                          </a:solidFill>
                          <a:latin typeface="Times New Roman"/>
                        </a:rPr>
                        <a:t>Томская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46</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dirty="0">
                          <a:solidFill>
                            <a:srgbClr val="000000"/>
                          </a:solidFill>
                          <a:latin typeface="Times New Roman" pitchFamily="18" charset="0"/>
                          <a:cs typeface="Times New Roman" pitchFamily="18" charset="0"/>
                        </a:rPr>
                        <a:t>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39</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58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smtClean="0">
                          <a:solidFill>
                            <a:srgbClr val="000000"/>
                          </a:solidFill>
                          <a:latin typeface="Times New Roman" pitchFamily="18" charset="0"/>
                          <a:cs typeface="Times New Roman" pitchFamily="18" charset="0"/>
                        </a:rPr>
                        <a:t>+49</a:t>
                      </a:r>
                      <a:r>
                        <a:rPr lang="ru-RU" sz="1400" b="1" i="1" u="none" strike="noStrike" dirty="0">
                          <a:solidFill>
                            <a:srgbClr val="000000"/>
                          </a:solidFill>
                          <a:latin typeface="Times New Roman" pitchFamily="18" charset="0"/>
                          <a:cs typeface="Times New Roman" pitchFamily="18" charset="0"/>
                        </a:rPr>
                        <a: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301577">
                <a:tc>
                  <a:txBody>
                    <a:bodyPr/>
                    <a:lstStyle/>
                    <a:p>
                      <a:pPr algn="ctr" fontAlgn="ctr"/>
                      <a:r>
                        <a:rPr lang="ru-RU" sz="1400" b="0" i="0" u="none" strike="noStrike" dirty="0">
                          <a:solidFill>
                            <a:srgbClr val="000000"/>
                          </a:solidFill>
                          <a:latin typeface="Times New Roman"/>
                        </a:rPr>
                        <a:t>Забайкальский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258</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192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0" i="0" u="none" strike="noStrike">
                          <a:solidFill>
                            <a:srgbClr val="000000"/>
                          </a:solidFill>
                          <a:latin typeface="Times New Roman" pitchFamily="18" charset="0"/>
                          <a:cs typeface="Times New Roman" pitchFamily="18" charset="0"/>
                        </a:rPr>
                        <a:t>163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400" b="1" i="1" u="none" strike="noStrike" dirty="0">
                          <a:solidFill>
                            <a:srgbClr val="000000"/>
                          </a:solidFill>
                          <a:latin typeface="Times New Roman" pitchFamily="18" charset="0"/>
                          <a:cs typeface="Times New Roman" pitchFamily="18"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title"/>
          </p:nvPr>
        </p:nvSpPr>
        <p:spPr/>
        <p:txBody>
          <a:bodyPr/>
          <a:lstStyle/>
          <a:p>
            <a:r>
              <a:rPr lang="ru-RU" sz="1600" b="1" dirty="0" smtClean="0">
                <a:solidFill>
                  <a:schemeClr val="accent1"/>
                </a:solidFill>
              </a:rPr>
              <a:t>Удельный вес работников, занятых во вредных условиях труда, в субъектах Российской Федерации, входящих в состав Сибирского федерального округа, % </a:t>
            </a:r>
            <a:br>
              <a:rPr lang="ru-RU" sz="1600" b="1" dirty="0" smtClean="0">
                <a:solidFill>
                  <a:schemeClr val="accent1"/>
                </a:solidFill>
              </a:rPr>
            </a:br>
            <a:r>
              <a:rPr lang="ru-RU" sz="1600" b="1" dirty="0" smtClean="0">
                <a:solidFill>
                  <a:schemeClr val="accent1"/>
                </a:solidFill>
              </a:rPr>
              <a:t>(по данным Росстата)</a:t>
            </a:r>
          </a:p>
        </p:txBody>
      </p:sp>
      <p:sp>
        <p:nvSpPr>
          <p:cNvPr id="8195" name="Номер слайда 2"/>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pPr fontAlgn="base">
              <a:spcBef>
                <a:spcPct val="20000"/>
              </a:spcBef>
              <a:spcAft>
                <a:spcPct val="0"/>
              </a:spcAft>
            </a:pPr>
            <a:fld id="{CBFA3923-6C0B-4E3F-9BB7-BF420AEDB989}" type="slidenum">
              <a:rPr lang="ru-RU" sz="1800" smtClean="0">
                <a:solidFill>
                  <a:srgbClr val="626262"/>
                </a:solidFill>
                <a:latin typeface="Arial Black" pitchFamily="34" charset="0"/>
                <a:cs typeface="Arial" pitchFamily="34" charset="0"/>
              </a:rPr>
              <a:pPr fontAlgn="base">
                <a:spcBef>
                  <a:spcPct val="20000"/>
                </a:spcBef>
                <a:spcAft>
                  <a:spcPct val="0"/>
                </a:spcAft>
              </a:pPr>
              <a:t>7</a:t>
            </a:fld>
            <a:endParaRPr lang="ru-RU" sz="1800" smtClean="0">
              <a:solidFill>
                <a:srgbClr val="626262"/>
              </a:solidFill>
              <a:latin typeface="Arial Black" pitchFamily="34" charset="0"/>
              <a:cs typeface="Arial" pitchFamily="34" charset="0"/>
            </a:endParaRPr>
          </a:p>
        </p:txBody>
      </p:sp>
      <p:graphicFrame>
        <p:nvGraphicFramePr>
          <p:cNvPr id="4" name="Таблица 3"/>
          <p:cNvGraphicFramePr>
            <a:graphicFrameLocks noGrp="1"/>
          </p:cNvGraphicFramePr>
          <p:nvPr/>
        </p:nvGraphicFramePr>
        <p:xfrm>
          <a:off x="539750" y="1268413"/>
          <a:ext cx="8143901" cy="4906189"/>
        </p:xfrm>
        <a:graphic>
          <a:graphicData uri="http://schemas.openxmlformats.org/drawingml/2006/table">
            <a:tbl>
              <a:tblPr/>
              <a:tblGrid>
                <a:gridCol w="2632348"/>
                <a:gridCol w="792088"/>
                <a:gridCol w="720080"/>
                <a:gridCol w="864096"/>
                <a:gridCol w="792088"/>
                <a:gridCol w="792088"/>
                <a:gridCol w="730285"/>
                <a:gridCol w="820828"/>
              </a:tblGrid>
              <a:tr h="1018492">
                <a:tc rowSpan="2">
                  <a:txBody>
                    <a:bodyPr/>
                    <a:lstStyle/>
                    <a:p>
                      <a:pPr algn="ctr" fontAlgn="ctr"/>
                      <a:r>
                        <a:rPr lang="ru-RU" sz="1100" b="1" i="0" u="none" strike="noStrike" dirty="0">
                          <a:solidFill>
                            <a:srgbClr val="000000"/>
                          </a:solidFill>
                          <a:latin typeface="Times New Roman"/>
                        </a:rPr>
                        <a:t>Субъект Российской Федерации</a:t>
                      </a: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ru-RU" sz="1100" b="1" i="0" u="none" strike="noStrike" dirty="0" smtClean="0">
                          <a:solidFill>
                            <a:srgbClr val="000000"/>
                          </a:solidFill>
                          <a:latin typeface="Times New Roman"/>
                        </a:rPr>
                        <a:t>Удельный вес занятых в условиях, не отвечающих гигиеническим нормативам условий труда</a:t>
                      </a:r>
                      <a:endParaRPr lang="ru-RU" sz="1100" b="1" i="0" u="none" strike="noStrike" dirty="0">
                        <a:solidFill>
                          <a:srgbClr val="000000"/>
                        </a:solidFill>
                        <a:latin typeface="Times New Roman"/>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ctr" fontAlgn="ctr"/>
                      <a:endParaRPr lang="ru-RU" sz="1100" b="1" i="0" u="none" strike="noStrike" dirty="0">
                        <a:solidFill>
                          <a:srgbClr val="000000"/>
                        </a:solidFill>
                        <a:latin typeface="Times New Roman"/>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100" b="1" i="0" u="none" strike="noStrike" dirty="0">
                          <a:solidFill>
                            <a:srgbClr val="000000"/>
                          </a:solidFill>
                          <a:latin typeface="Times New Roman"/>
                        </a:rPr>
                        <a:t>2013 год к 2012 году (</a:t>
                      </a:r>
                      <a:r>
                        <a:rPr lang="ru-RU" sz="1100" b="1" i="0" u="none" strike="noStrike" dirty="0" err="1">
                          <a:solidFill>
                            <a:srgbClr val="000000"/>
                          </a:solidFill>
                          <a:latin typeface="Times New Roman"/>
                        </a:rPr>
                        <a:t>пп</a:t>
                      </a:r>
                      <a:r>
                        <a:rPr lang="ru-RU" sz="1100" b="1" i="0" u="none" strike="noStrike" dirty="0">
                          <a:solidFill>
                            <a:srgbClr val="000000"/>
                          </a:solidFill>
                          <a:latin typeface="Times New Roman"/>
                        </a:rPr>
                        <a:t>)</a:t>
                      </a: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gridSpan="3">
                  <a:txBody>
                    <a:bodyPr/>
                    <a:lstStyle/>
                    <a:p>
                      <a:pPr algn="ctr" fontAlgn="ctr"/>
                      <a:r>
                        <a:rPr lang="ru-RU" sz="1100" b="1" i="0" u="none" strike="noStrike" dirty="0">
                          <a:solidFill>
                            <a:srgbClr val="000000"/>
                          </a:solidFill>
                          <a:latin typeface="Times New Roman"/>
                        </a:rPr>
                        <a:t>Удельный вес занятых на работах с вредными и (или) опасными условиями </a:t>
                      </a:r>
                      <a:r>
                        <a:rPr lang="ru-RU" sz="1100" b="1" i="0" u="none" strike="noStrike" dirty="0" smtClean="0">
                          <a:solidFill>
                            <a:srgbClr val="000000"/>
                          </a:solidFill>
                          <a:latin typeface="Times New Roman"/>
                        </a:rPr>
                        <a:t>труда</a:t>
                      </a:r>
                      <a:endParaRPr lang="ru-RU" sz="1100" b="1" i="0" u="none" strike="noStrike" dirty="0">
                        <a:solidFill>
                          <a:srgbClr val="000000"/>
                        </a:solidFill>
                        <a:latin typeface="Times New Roman"/>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pPr algn="ctr" fontAlgn="ctr"/>
                      <a:endParaRPr lang="ru-RU" sz="1100" b="1" i="0" u="none" strike="noStrike" dirty="0">
                        <a:solidFill>
                          <a:srgbClr val="000000"/>
                        </a:solidFill>
                        <a:latin typeface="Times New Roman"/>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c>
                  <a:txBody>
                    <a:bodyPr/>
                    <a:lstStyle/>
                    <a:p>
                      <a:pPr algn="ctr" fontAlgn="ctr"/>
                      <a:r>
                        <a:rPr lang="ru-RU" sz="1100" b="1" i="0" u="none" strike="noStrike" dirty="0" smtClean="0">
                          <a:solidFill>
                            <a:srgbClr val="000000"/>
                          </a:solidFill>
                          <a:latin typeface="Times New Roman"/>
                        </a:rPr>
                        <a:t>2016 </a:t>
                      </a:r>
                      <a:r>
                        <a:rPr lang="ru-RU" sz="1100" b="1" i="0" u="none" strike="noStrike" dirty="0">
                          <a:solidFill>
                            <a:srgbClr val="000000"/>
                          </a:solidFill>
                          <a:latin typeface="Times New Roman"/>
                        </a:rPr>
                        <a:t>год к </a:t>
                      </a:r>
                      <a:r>
                        <a:rPr lang="ru-RU" sz="1100" b="1" i="0" u="none" strike="noStrike" dirty="0" smtClean="0">
                          <a:solidFill>
                            <a:srgbClr val="000000"/>
                          </a:solidFill>
                          <a:latin typeface="Times New Roman"/>
                        </a:rPr>
                        <a:t>2015 году </a:t>
                      </a:r>
                      <a:r>
                        <a:rPr lang="ru-RU" sz="1100" b="1" i="0" u="none" strike="noStrike" dirty="0">
                          <a:solidFill>
                            <a:srgbClr val="000000"/>
                          </a:solidFill>
                          <a:latin typeface="Times New Roman"/>
                        </a:rPr>
                        <a:t>(</a:t>
                      </a:r>
                      <a:r>
                        <a:rPr lang="ru-RU" sz="1100" b="1" i="0" u="none" strike="noStrike" dirty="0" err="1">
                          <a:solidFill>
                            <a:srgbClr val="000000"/>
                          </a:solidFill>
                          <a:latin typeface="Times New Roman"/>
                        </a:rPr>
                        <a:t>пп</a:t>
                      </a:r>
                      <a:r>
                        <a:rPr lang="ru-RU" sz="1100" b="1" i="0" u="none" strike="noStrike" dirty="0">
                          <a:solidFill>
                            <a:srgbClr val="000000"/>
                          </a:solidFill>
                          <a:latin typeface="Times New Roman"/>
                        </a:rPr>
                        <a:t>)</a:t>
                      </a: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547363">
                <a:tc vMerge="1">
                  <a:txBody>
                    <a:bodyPr/>
                    <a:lstStyle/>
                    <a:p>
                      <a:endParaRPr lang="ru-RU"/>
                    </a:p>
                  </a:txBody>
                  <a:tcPr/>
                </a:tc>
                <a:tc>
                  <a:txBody>
                    <a:bodyPr/>
                    <a:lstStyle/>
                    <a:p>
                      <a:pPr algn="ctr" fontAlgn="ctr"/>
                      <a:r>
                        <a:rPr lang="ru-RU" sz="1100" b="1" i="0" u="none" strike="noStrike" dirty="0" smtClean="0">
                          <a:solidFill>
                            <a:srgbClr val="000000"/>
                          </a:solidFill>
                          <a:latin typeface="Times New Roman"/>
                        </a:rPr>
                        <a:t>2012 </a:t>
                      </a:r>
                      <a:r>
                        <a:rPr lang="ru-RU" sz="1100" b="1" i="0" u="none" strike="noStrike" dirty="0">
                          <a:solidFill>
                            <a:srgbClr val="000000"/>
                          </a:solidFill>
                          <a:latin typeface="Times New Roman"/>
                        </a:rPr>
                        <a:t>год</a:t>
                      </a: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100" b="1" i="0" u="none" strike="noStrike" dirty="0" smtClean="0">
                          <a:solidFill>
                            <a:srgbClr val="000000"/>
                          </a:solidFill>
                          <a:latin typeface="Times New Roman"/>
                        </a:rPr>
                        <a:t>2013 </a:t>
                      </a:r>
                      <a:r>
                        <a:rPr lang="ru-RU" sz="1100" b="1" i="0" u="none" strike="noStrike" dirty="0">
                          <a:solidFill>
                            <a:srgbClr val="000000"/>
                          </a:solidFill>
                          <a:latin typeface="Times New Roman"/>
                        </a:rPr>
                        <a:t>год</a:t>
                      </a: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100" b="0" i="0" u="none" strike="noStrike" dirty="0">
                          <a:solidFill>
                            <a:srgbClr val="000000"/>
                          </a:solidFill>
                          <a:latin typeface="Times New Roman"/>
                        </a:rPr>
                        <a:t>+(-) рост (снижение) на __ </a:t>
                      </a:r>
                      <a:r>
                        <a:rPr lang="ru-RU" sz="1100" b="0" i="0" u="none" strike="noStrike" dirty="0" err="1">
                          <a:solidFill>
                            <a:srgbClr val="000000"/>
                          </a:solidFill>
                          <a:latin typeface="Times New Roman"/>
                        </a:rPr>
                        <a:t>пп</a:t>
                      </a:r>
                      <a:endParaRPr lang="ru-RU" sz="1100" b="0" i="0" u="none" strike="noStrike" dirty="0">
                        <a:solidFill>
                          <a:srgbClr val="000000"/>
                        </a:solidFill>
                        <a:latin typeface="Times New Roman"/>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a:r>
                        <a:rPr lang="ru-RU" sz="1100" b="1" dirty="0" smtClean="0">
                          <a:latin typeface="Times New Roman" pitchFamily="18" charset="0"/>
                          <a:cs typeface="Times New Roman" pitchFamily="18" charset="0"/>
                        </a:rPr>
                        <a:t>2014 год</a:t>
                      </a:r>
                      <a:endParaRPr lang="ru-RU" sz="1100" b="1" dirty="0">
                        <a:latin typeface="Times New Roman" pitchFamily="18" charset="0"/>
                        <a:cs typeface="Times New Roman" pitchFamily="18" charset="0"/>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100" b="1" i="0" u="none" strike="noStrike" dirty="0" smtClean="0">
                          <a:solidFill>
                            <a:srgbClr val="000000"/>
                          </a:solidFill>
                          <a:latin typeface="Times New Roman"/>
                        </a:rPr>
                        <a:t>2015 </a:t>
                      </a:r>
                      <a:r>
                        <a:rPr lang="ru-RU" sz="1100" b="1" i="0" u="none" strike="noStrike" dirty="0">
                          <a:solidFill>
                            <a:srgbClr val="000000"/>
                          </a:solidFill>
                          <a:latin typeface="Times New Roman"/>
                        </a:rPr>
                        <a:t>год</a:t>
                      </a:r>
                    </a:p>
                  </a:txBody>
                  <a:tcPr marL="6696" marR="6696" marT="669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100" b="1" i="0" u="none" strike="noStrike" dirty="0" smtClean="0">
                          <a:solidFill>
                            <a:srgbClr val="000000"/>
                          </a:solidFill>
                          <a:latin typeface="Times New Roman"/>
                        </a:rPr>
                        <a:t>2016 </a:t>
                      </a:r>
                      <a:r>
                        <a:rPr lang="ru-RU" sz="1100" b="1" i="0" u="none" strike="noStrike" dirty="0">
                          <a:solidFill>
                            <a:srgbClr val="000000"/>
                          </a:solidFill>
                          <a:latin typeface="Times New Roman"/>
                        </a:rPr>
                        <a:t>год</a:t>
                      </a:r>
                    </a:p>
                  </a:txBody>
                  <a:tcPr marL="6696" marR="6696" marT="669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100" b="0" i="0" u="none" strike="noStrike" dirty="0">
                          <a:solidFill>
                            <a:srgbClr val="000000"/>
                          </a:solidFill>
                          <a:latin typeface="Times New Roman"/>
                        </a:rPr>
                        <a:t>+(-) рост (снижение) на __ </a:t>
                      </a:r>
                      <a:r>
                        <a:rPr lang="ru-RU" sz="1100" b="0" i="0" u="none" strike="noStrike" dirty="0" err="1">
                          <a:solidFill>
                            <a:srgbClr val="000000"/>
                          </a:solidFill>
                          <a:latin typeface="Times New Roman"/>
                        </a:rPr>
                        <a:t>пп</a:t>
                      </a:r>
                      <a:endParaRPr lang="ru-RU" sz="1100" b="0" i="0" u="none" strike="noStrike" dirty="0">
                        <a:solidFill>
                          <a:srgbClr val="000000"/>
                        </a:solidFill>
                        <a:latin typeface="Times New Roman"/>
                      </a:endParaRP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333235">
                <a:tc>
                  <a:txBody>
                    <a:bodyPr/>
                    <a:lstStyle/>
                    <a:p>
                      <a:pPr algn="ctr" fontAlgn="ctr"/>
                      <a:r>
                        <a:rPr lang="ru-RU" sz="1400" b="1" i="1" u="none" strike="noStrike" dirty="0">
                          <a:solidFill>
                            <a:srgbClr val="000000"/>
                          </a:solidFill>
                          <a:latin typeface="Times New Roman"/>
                        </a:rPr>
                        <a:t>Российская Федерация</a:t>
                      </a:r>
                    </a:p>
                  </a:txBody>
                  <a:tcPr marL="6696" marR="6696" marT="669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1" i="1" u="none" strike="noStrike" dirty="0">
                          <a:solidFill>
                            <a:srgbClr val="000000"/>
                          </a:solidFill>
                          <a:latin typeface="Times New Roman"/>
                        </a:rPr>
                        <a:t>31,8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1" i="1" u="none" strike="noStrike">
                          <a:solidFill>
                            <a:srgbClr val="000000"/>
                          </a:solidFill>
                          <a:latin typeface="Times New Roman"/>
                        </a:rPr>
                        <a:t>32,2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1" u="none" strike="noStrike" dirty="0">
                          <a:solidFill>
                            <a:srgbClr val="000000"/>
                          </a:solidFill>
                          <a:latin typeface="Times New Roman"/>
                        </a:rPr>
                        <a:t>+0,4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1" i="1" u="none" strike="noStrike">
                          <a:solidFill>
                            <a:srgbClr val="000000"/>
                          </a:solidFill>
                          <a:latin typeface="Times New Roman"/>
                        </a:rPr>
                        <a:t>39,7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200" b="1" i="1" u="none" strike="noStrike">
                          <a:solidFill>
                            <a:srgbClr val="000000"/>
                          </a:solidFill>
                          <a:latin typeface="Times New Roman"/>
                        </a:rPr>
                        <a:t>39,1</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1" u="none" strike="noStrike">
                          <a:solidFill>
                            <a:srgbClr val="000000"/>
                          </a:solidFill>
                          <a:latin typeface="Times New Roman"/>
                        </a:rPr>
                        <a:t>38,5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1" u="none" strike="noStrike">
                          <a:solidFill>
                            <a:srgbClr val="000000"/>
                          </a:solidFill>
                          <a:latin typeface="Times New Roman"/>
                        </a:rPr>
                        <a:t>-0,6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89726">
                <a:tc>
                  <a:txBody>
                    <a:bodyPr/>
                    <a:lstStyle/>
                    <a:p>
                      <a:pPr algn="ctr" fontAlgn="ctr"/>
                      <a:r>
                        <a:rPr lang="ru-RU" sz="1400" b="1" i="1" u="none" strike="noStrike" dirty="0" smtClean="0">
                          <a:solidFill>
                            <a:srgbClr val="000000"/>
                          </a:solidFill>
                          <a:latin typeface="Times New Roman"/>
                        </a:rPr>
                        <a:t>Сибирский </a:t>
                      </a:r>
                      <a:r>
                        <a:rPr lang="ru-RU" sz="1400" b="1" i="1" u="none" strike="noStrike" dirty="0">
                          <a:solidFill>
                            <a:srgbClr val="000000"/>
                          </a:solidFill>
                          <a:latin typeface="Times New Roman"/>
                        </a:rPr>
                        <a:t>федеральный округ</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1" i="1" u="none" strike="noStrike" dirty="0">
                          <a:solidFill>
                            <a:srgbClr val="000000"/>
                          </a:solidFill>
                          <a:latin typeface="Times New Roman"/>
                        </a:rPr>
                        <a:t>40,5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1" i="1" u="none" strike="noStrike">
                          <a:solidFill>
                            <a:srgbClr val="000000"/>
                          </a:solidFill>
                          <a:latin typeface="Times New Roman"/>
                        </a:rPr>
                        <a:t>41,9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1" u="none" strike="noStrike" dirty="0">
                          <a:solidFill>
                            <a:srgbClr val="000000"/>
                          </a:solidFill>
                          <a:latin typeface="Times New Roman"/>
                        </a:rPr>
                        <a:t>+1,4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1" i="1" u="none" strike="noStrike">
                          <a:solidFill>
                            <a:srgbClr val="000000"/>
                          </a:solidFill>
                          <a:latin typeface="Times New Roman"/>
                        </a:rPr>
                        <a:t>49,4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200" b="1" i="1" u="none" strike="noStrike">
                          <a:solidFill>
                            <a:srgbClr val="000000"/>
                          </a:solidFill>
                          <a:latin typeface="Times New Roman"/>
                        </a:rPr>
                        <a:t>49,2</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1" u="none" strike="noStrike">
                          <a:solidFill>
                            <a:srgbClr val="000000"/>
                          </a:solidFill>
                          <a:latin typeface="Times New Roman"/>
                        </a:rPr>
                        <a:t>48,1</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1" u="none" strike="noStrike" dirty="0">
                          <a:solidFill>
                            <a:srgbClr val="000000"/>
                          </a:solidFill>
                          <a:latin typeface="Times New Roman"/>
                        </a:rPr>
                        <a:t>-1,1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dirty="0">
                          <a:solidFill>
                            <a:srgbClr val="000000"/>
                          </a:solidFill>
                          <a:latin typeface="Times New Roman"/>
                        </a:rPr>
                        <a:t>Республика Алтай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dirty="0">
                          <a:solidFill>
                            <a:srgbClr val="000000"/>
                          </a:solidFill>
                          <a:latin typeface="Times New Roman"/>
                        </a:rPr>
                        <a:t>25,6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29,2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46,3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41,5</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34,7</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-6,8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Республика Бурятия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34,3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34,8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dirty="0">
                          <a:solidFill>
                            <a:srgbClr val="000000"/>
                          </a:solidFill>
                          <a:latin typeface="Times New Roman"/>
                        </a:rPr>
                        <a:t>+0,5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38,1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dirty="0">
                          <a:solidFill>
                            <a:srgbClr val="000000"/>
                          </a:solidFill>
                          <a:latin typeface="Times New Roman"/>
                        </a:rPr>
                        <a:t>37,8</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38,6</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0" u="none" strike="noStrike" dirty="0">
                          <a:solidFill>
                            <a:srgbClr val="000000"/>
                          </a:solidFill>
                          <a:latin typeface="Times New Roman"/>
                        </a:rPr>
                        <a:t>+0,8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r h="222885">
                <a:tc>
                  <a:txBody>
                    <a:bodyPr/>
                    <a:lstStyle/>
                    <a:p>
                      <a:pPr algn="ctr" fontAlgn="ctr"/>
                      <a:r>
                        <a:rPr lang="ru-RU" sz="1400" b="0" i="0" u="none" strike="noStrike">
                          <a:solidFill>
                            <a:srgbClr val="000000"/>
                          </a:solidFill>
                          <a:latin typeface="Times New Roman"/>
                        </a:rPr>
                        <a:t>Республика Тыва</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26,8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ctr"/>
                      <a:r>
                        <a:rPr lang="ru-RU" sz="1200" b="0" i="0" u="none" strike="noStrike">
                          <a:solidFill>
                            <a:srgbClr val="000000"/>
                          </a:solidFill>
                          <a:latin typeface="Times New Roman"/>
                        </a:rPr>
                        <a:t>30,4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37,6</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32,1</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Республика Хакасия</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49,2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46,4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-2,8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fontAlgn="ctr"/>
                      <a:r>
                        <a:rPr lang="ru-RU" sz="1200" b="0" i="0" u="none" strike="noStrike">
                          <a:solidFill>
                            <a:srgbClr val="000000"/>
                          </a:solidFill>
                          <a:latin typeface="Times New Roman"/>
                        </a:rPr>
                        <a:t>55,1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52,8</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52,2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Алтайский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33,3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dirty="0">
                          <a:solidFill>
                            <a:srgbClr val="000000"/>
                          </a:solidFill>
                          <a:latin typeface="Times New Roman"/>
                        </a:rPr>
                        <a:t>+1,7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42,3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42,9</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41,5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-1,4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Красноярский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43,8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44,6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+0,8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55,5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53,8</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51,9</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-1,9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Иркутская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dirty="0">
                          <a:solidFill>
                            <a:srgbClr val="000000"/>
                          </a:solidFill>
                          <a:latin typeface="Times New Roman"/>
                        </a:rPr>
                        <a:t>41,0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dirty="0">
                          <a:solidFill>
                            <a:srgbClr val="000000"/>
                          </a:solidFill>
                          <a:latin typeface="Times New Roman"/>
                        </a:rPr>
                        <a:t>42,9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+1,9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dirty="0">
                          <a:solidFill>
                            <a:srgbClr val="000000"/>
                          </a:solidFill>
                          <a:latin typeface="Times New Roman"/>
                        </a:rPr>
                        <a:t>48,2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49,2</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48,0</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-1,2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Кемеровская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dirty="0">
                          <a:solidFill>
                            <a:srgbClr val="000000"/>
                          </a:solidFill>
                          <a:latin typeface="Times New Roman"/>
                        </a:rPr>
                        <a:t>58,1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59,9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66,8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67,7</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67,3</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Новосибирская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25,2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28,4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36,6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34,5</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32,5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22885">
                <a:tc>
                  <a:txBody>
                    <a:bodyPr/>
                    <a:lstStyle/>
                    <a:p>
                      <a:pPr algn="ctr" fontAlgn="ctr"/>
                      <a:r>
                        <a:rPr lang="ru-RU" sz="1400" b="0" i="0" u="none" strike="noStrike">
                          <a:solidFill>
                            <a:srgbClr val="000000"/>
                          </a:solidFill>
                          <a:latin typeface="Times New Roman"/>
                        </a:rPr>
                        <a:t>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26,0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28,1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34,7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dirty="0">
                          <a:solidFill>
                            <a:srgbClr val="000000"/>
                          </a:solidFill>
                          <a:latin typeface="Times New Roman"/>
                        </a:rPr>
                        <a:t>37,9</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38,2</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dirty="0">
                          <a:solidFill>
                            <a:srgbClr val="000000"/>
                          </a:solidFill>
                          <a:latin typeface="Times New Roman"/>
                        </a:rPr>
                        <a:t>+0,3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222885">
                <a:tc>
                  <a:txBody>
                    <a:bodyPr/>
                    <a:lstStyle/>
                    <a:p>
                      <a:pPr algn="ctr" fontAlgn="ctr"/>
                      <a:r>
                        <a:rPr lang="ru-RU" sz="1400" b="0" i="0" u="none" strike="noStrike">
                          <a:solidFill>
                            <a:srgbClr val="000000"/>
                          </a:solidFill>
                          <a:latin typeface="Times New Roman"/>
                        </a:rPr>
                        <a:t>Томская область</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36,4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37,2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+0,8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dirty="0">
                          <a:solidFill>
                            <a:srgbClr val="000000"/>
                          </a:solidFill>
                          <a:latin typeface="Times New Roman"/>
                        </a:rPr>
                        <a:t>41,1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42,5</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41,5</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ru-RU" sz="1200" b="1" i="0" u="none" strike="noStrike">
                          <a:solidFill>
                            <a:srgbClr val="000000"/>
                          </a:solidFill>
                          <a:latin typeface="Times New Roman"/>
                        </a:rPr>
                        <a:t>-1,0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r>
              <a:tr h="265638">
                <a:tc>
                  <a:txBody>
                    <a:bodyPr/>
                    <a:lstStyle/>
                    <a:p>
                      <a:pPr algn="ctr" fontAlgn="ctr"/>
                      <a:r>
                        <a:rPr lang="ru-RU" sz="1400" b="0" i="0" u="none" strike="noStrike" dirty="0">
                          <a:solidFill>
                            <a:srgbClr val="000000"/>
                          </a:solidFill>
                          <a:latin typeface="Times New Roman"/>
                        </a:rPr>
                        <a:t>Забайкальский край</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37,4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ru-RU" sz="1200" b="0" i="0" u="none" strike="noStrike">
                          <a:solidFill>
                            <a:srgbClr val="000000"/>
                          </a:solidFill>
                          <a:latin typeface="Times New Roman"/>
                        </a:rPr>
                        <a:t>39,4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dirty="0">
                          <a:solidFill>
                            <a:srgbClr val="000000"/>
                          </a:solidFill>
                          <a:latin typeface="Times New Roman"/>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ru-RU" sz="1200" b="0" i="0" u="none" strike="noStrike">
                          <a:solidFill>
                            <a:srgbClr val="000000"/>
                          </a:solidFill>
                          <a:latin typeface="Times New Roman"/>
                        </a:rPr>
                        <a:t>49,7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ru-RU" sz="1200" b="0" i="0" u="none" strike="noStrike">
                          <a:solidFill>
                            <a:srgbClr val="000000"/>
                          </a:solidFill>
                          <a:latin typeface="Times New Roman"/>
                        </a:rPr>
                        <a:t>50,4</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0" i="0" u="none" strike="noStrike">
                          <a:solidFill>
                            <a:srgbClr val="000000"/>
                          </a:solidFill>
                          <a:latin typeface="Times New Roman"/>
                        </a:rPr>
                        <a:t>50,7</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ru-RU" sz="1200" b="1" i="0" u="none" strike="noStrike" dirty="0">
                          <a:solidFill>
                            <a:srgbClr val="000000"/>
                          </a:solidFill>
                          <a:latin typeface="Times New Roman"/>
                        </a:rPr>
                        <a:t>+0,3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40000"/>
                        <a:lumOff val="60000"/>
                      </a:schemeClr>
                    </a:solidFill>
                  </a:tcPr>
                </a:tc>
              </a:tr>
            </a:tbl>
          </a:graphicData>
        </a:graphic>
      </p:graphicFrame>
      <p:pic>
        <p:nvPicPr>
          <p:cNvPr id="8347"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8348"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8349"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noChangeArrowheads="1"/>
          </p:cNvSpPr>
          <p:nvPr>
            <p:ph type="ctrTitle"/>
          </p:nvPr>
        </p:nvSpPr>
        <p:spPr>
          <a:xfrm>
            <a:off x="323528" y="2420888"/>
            <a:ext cx="8678768" cy="940664"/>
          </a:xfrm>
        </p:spPr>
        <p:style>
          <a:lnRef idx="1">
            <a:schemeClr val="accent5"/>
          </a:lnRef>
          <a:fillRef idx="2">
            <a:schemeClr val="accent5"/>
          </a:fillRef>
          <a:effectRef idx="1">
            <a:schemeClr val="accent5"/>
          </a:effectRef>
          <a:fontRef idx="minor">
            <a:schemeClr val="dk1"/>
          </a:fontRef>
        </p:style>
        <p:txBody>
          <a:bodyPr anchor="ctr">
            <a:noAutofit/>
          </a:bodyPr>
          <a:lstStyle/>
          <a:p>
            <a:pPr>
              <a:defRPr/>
            </a:pPr>
            <a:r>
              <a:rPr lang="ru-RU" sz="2000" b="1" dirty="0" smtClean="0">
                <a:solidFill>
                  <a:schemeClr val="tx2"/>
                </a:solidFill>
                <a:latin typeface="Arial Narrow" pitchFamily="34" charset="0"/>
              </a:rPr>
              <a:t>ТЕРРИТОРИАЛЬНЫЕ ГОСУДАРСТВЕННЫЕ ПРОГРАММЫ ПО УЛУЧШЕНИЮ </a:t>
            </a:r>
            <a:br>
              <a:rPr lang="ru-RU" sz="2000" b="1" dirty="0" smtClean="0">
                <a:solidFill>
                  <a:schemeClr val="tx2"/>
                </a:solidFill>
                <a:latin typeface="Arial Narrow" pitchFamily="34" charset="0"/>
              </a:rPr>
            </a:br>
            <a:r>
              <a:rPr lang="ru-RU" sz="2000" b="1" dirty="0" smtClean="0">
                <a:solidFill>
                  <a:schemeClr val="tx2"/>
                </a:solidFill>
                <a:latin typeface="Arial Narrow" pitchFamily="34" charset="0"/>
              </a:rPr>
              <a:t>УСЛОВИЙ И ОХРАНЫ ТРУДА</a:t>
            </a:r>
            <a:endParaRPr lang="ru-RU" sz="2000" b="1" dirty="0">
              <a:solidFill>
                <a:schemeClr val="tx2"/>
              </a:solidFill>
              <a:latin typeface="Arial Narrow" pitchFamily="34" charset="0"/>
            </a:endParaRPr>
          </a:p>
        </p:txBody>
      </p:sp>
      <p:graphicFrame>
        <p:nvGraphicFramePr>
          <p:cNvPr id="2" name="Схема 1"/>
          <p:cNvGraphicFramePr/>
          <p:nvPr/>
        </p:nvGraphicFramePr>
        <p:xfrm>
          <a:off x="467544" y="3501008"/>
          <a:ext cx="8430254" cy="1780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2"/>
          <p:cNvSpPr txBox="1">
            <a:spLocks noChangeArrowheads="1"/>
          </p:cNvSpPr>
          <p:nvPr/>
        </p:nvSpPr>
        <p:spPr>
          <a:xfrm>
            <a:off x="611560" y="404664"/>
            <a:ext cx="8241972" cy="476253"/>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ru-RU" sz="2000" b="1" i="0" u="none" strike="noStrike" kern="1200" normalizeH="0" baseline="0" noProof="0" dirty="0" smtClean="0">
                <a:solidFill>
                  <a:schemeClr val="accent1">
                    <a:lumMod val="75000"/>
                  </a:schemeClr>
                </a:solidFill>
                <a:uLnTx/>
                <a:uFillTx/>
                <a:latin typeface="Arial Narrow" pitchFamily="34" charset="0"/>
                <a:ea typeface="+mj-ea"/>
                <a:cs typeface="+mj-cs"/>
              </a:rPr>
              <a:t>ТИПОВАЯ ПРОГРАММА ПО УЛУЧШЕНИЮ УСЛОВИЙ И ОХРАНЫ ТРУДА</a:t>
            </a:r>
            <a:endParaRPr kumimoji="0" lang="ru-RU" sz="2000" b="1" i="0" u="none" strike="noStrike" kern="1200" normalizeH="0" baseline="0" noProof="0" dirty="0">
              <a:solidFill>
                <a:schemeClr val="accent1">
                  <a:lumMod val="75000"/>
                </a:schemeClr>
              </a:solidFill>
              <a:uLnTx/>
              <a:uFillTx/>
              <a:latin typeface="Arial Narrow" pitchFamily="34" charset="0"/>
              <a:ea typeface="+mj-ea"/>
              <a:cs typeface="+mj-cs"/>
            </a:endParaRPr>
          </a:p>
        </p:txBody>
      </p:sp>
      <p:sp>
        <p:nvSpPr>
          <p:cNvPr id="8" name="Прямоугольник 7"/>
          <p:cNvSpPr/>
          <p:nvPr/>
        </p:nvSpPr>
        <p:spPr>
          <a:xfrm>
            <a:off x="395536" y="1268760"/>
            <a:ext cx="8568952" cy="936625"/>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ru-RU" sz="1600" b="1" dirty="0">
                <a:solidFill>
                  <a:schemeClr val="tx2"/>
                </a:solidFill>
                <a:latin typeface="Arial Narrow" pitchFamily="34" charset="0"/>
                <a:cs typeface="Times New Roman" pitchFamily="18" charset="0"/>
              </a:rPr>
              <a:t>В соответствии с решением Правительственной комиссии </a:t>
            </a:r>
            <a:r>
              <a:rPr lang="ru-RU" sz="1600" b="1" dirty="0" smtClean="0">
                <a:solidFill>
                  <a:schemeClr val="tx2"/>
                </a:solidFill>
                <a:latin typeface="Arial Narrow" pitchFamily="34" charset="0"/>
                <a:cs typeface="Times New Roman" pitchFamily="18" charset="0"/>
              </a:rPr>
              <a:t>по </a:t>
            </a:r>
            <a:r>
              <a:rPr lang="ru-RU" sz="1600" b="1" dirty="0">
                <a:solidFill>
                  <a:schemeClr val="tx2"/>
                </a:solidFill>
                <a:latin typeface="Arial Narrow" pitchFamily="34" charset="0"/>
                <a:cs typeface="Times New Roman" pitchFamily="18" charset="0"/>
              </a:rPr>
              <a:t>вопросам охраны здоровья граждан </a:t>
            </a:r>
            <a:r>
              <a:rPr lang="ru-RU" sz="1600" b="1" dirty="0" smtClean="0">
                <a:solidFill>
                  <a:schemeClr val="tx2"/>
                </a:solidFill>
                <a:latin typeface="Arial Narrow" pitchFamily="34" charset="0"/>
                <a:cs typeface="Times New Roman" pitchFamily="18" charset="0"/>
              </a:rPr>
              <a:t/>
            </a:r>
            <a:br>
              <a:rPr lang="ru-RU" sz="1600" b="1" dirty="0" smtClean="0">
                <a:solidFill>
                  <a:schemeClr val="tx2"/>
                </a:solidFill>
                <a:latin typeface="Arial Narrow" pitchFamily="34" charset="0"/>
                <a:cs typeface="Times New Roman" pitchFamily="18" charset="0"/>
              </a:rPr>
            </a:br>
            <a:r>
              <a:rPr lang="ru-RU" sz="1600" b="1" dirty="0" smtClean="0">
                <a:solidFill>
                  <a:schemeClr val="tx2"/>
                </a:solidFill>
                <a:latin typeface="Arial Narrow" pitchFamily="34" charset="0"/>
                <a:cs typeface="Times New Roman" pitchFamily="18" charset="0"/>
              </a:rPr>
              <a:t>от 9 июня </a:t>
            </a:r>
            <a:r>
              <a:rPr lang="ru-RU" sz="1600" b="1" dirty="0">
                <a:solidFill>
                  <a:schemeClr val="tx2"/>
                </a:solidFill>
                <a:latin typeface="Arial Narrow" pitchFamily="34" charset="0"/>
                <a:cs typeface="Times New Roman" pitchFamily="18" charset="0"/>
              </a:rPr>
              <a:t>2014 </a:t>
            </a:r>
            <a:r>
              <a:rPr lang="ru-RU" sz="1600" b="1" dirty="0" smtClean="0">
                <a:solidFill>
                  <a:schemeClr val="tx2"/>
                </a:solidFill>
                <a:latin typeface="Arial Narrow" pitchFamily="34" charset="0"/>
                <a:cs typeface="Times New Roman" pitchFamily="18" charset="0"/>
              </a:rPr>
              <a:t>г. </a:t>
            </a:r>
            <a:r>
              <a:rPr lang="ru-RU" sz="1600" b="1" dirty="0">
                <a:solidFill>
                  <a:schemeClr val="tx2"/>
                </a:solidFill>
                <a:latin typeface="Arial Narrow" pitchFamily="34" charset="0"/>
                <a:cs typeface="Times New Roman" pitchFamily="18" charset="0"/>
              </a:rPr>
              <a:t>актуализирована и направлена в регионы Типовая программа </a:t>
            </a:r>
            <a:r>
              <a:rPr lang="ru-RU" sz="1600" b="1" dirty="0" smtClean="0">
                <a:solidFill>
                  <a:schemeClr val="tx2"/>
                </a:solidFill>
                <a:latin typeface="Arial Narrow" pitchFamily="34" charset="0"/>
                <a:cs typeface="Times New Roman" pitchFamily="18" charset="0"/>
              </a:rPr>
              <a:t>по улучшению условий и охраны труда на 2015 – 2017 годы</a:t>
            </a:r>
            <a:endParaRPr lang="ru-RU" sz="1600" b="1" dirty="0">
              <a:solidFill>
                <a:schemeClr val="tx2"/>
              </a:solidFill>
              <a:latin typeface="Arial Narrow" pitchFamily="34" charset="0"/>
              <a:cs typeface="Times New Roman" pitchFamily="18" charset="0"/>
            </a:endParaRPr>
          </a:p>
        </p:txBody>
      </p:sp>
      <p:sp>
        <p:nvSpPr>
          <p:cNvPr id="20" name="Номер слайда 33"/>
          <p:cNvSpPr>
            <a:spLocks noGrp="1"/>
          </p:cNvSpPr>
          <p:nvPr>
            <p:ph type="sldNum" sz="quarter" idx="12"/>
          </p:nvPr>
        </p:nvSpPr>
        <p:spPr>
          <a:xfrm>
            <a:off x="8100392" y="6356351"/>
            <a:ext cx="586408" cy="365125"/>
          </a:xfrm>
        </p:spPr>
        <p:txBody>
          <a:bodyPr/>
          <a:lstStyle/>
          <a:p>
            <a:fld id="{5C4C241E-FC20-4A21-B25F-1EF85DEDBE58}" type="slidenum">
              <a:rPr lang="ru-RU" sz="1600" b="1" smtClean="0">
                <a:latin typeface="Arial Narrow" pitchFamily="34" charset="0"/>
              </a:rPr>
              <a:pPr/>
              <a:t>8</a:t>
            </a:fld>
            <a:endParaRPr lang="ru-RU" sz="1600" b="1" dirty="0">
              <a:latin typeface="Arial Narrow" pitchFamily="34" charset="0"/>
            </a:endParaRPr>
          </a:p>
        </p:txBody>
      </p:sp>
      <p:pic>
        <p:nvPicPr>
          <p:cNvPr id="21" name="Picture 14"/>
          <p:cNvPicPr>
            <a:picLocks noChangeAspect="1" noChangeArrowheads="1"/>
          </p:cNvPicPr>
          <p:nvPr/>
        </p:nvPicPr>
        <p:blipFill>
          <a:blip r:embed="rId7" cstate="print"/>
          <a:srcRect/>
          <a:stretch>
            <a:fillRect/>
          </a:stretch>
        </p:blipFill>
        <p:spPr bwMode="auto">
          <a:xfrm>
            <a:off x="911225" y="0"/>
            <a:ext cx="1428750" cy="114300"/>
          </a:xfrm>
          <a:prstGeom prst="rect">
            <a:avLst/>
          </a:prstGeom>
          <a:noFill/>
          <a:ln w="9525">
            <a:noFill/>
            <a:miter lim="800000"/>
            <a:headEnd/>
            <a:tailEnd/>
          </a:ln>
        </p:spPr>
      </p:pic>
      <p:pic>
        <p:nvPicPr>
          <p:cNvPr id="22" name="Picture 13"/>
          <p:cNvPicPr>
            <a:picLocks noChangeAspect="1" noChangeArrowheads="1"/>
          </p:cNvPicPr>
          <p:nvPr/>
        </p:nvPicPr>
        <p:blipFill>
          <a:blip r:embed="rId8" cstate="print"/>
          <a:srcRect/>
          <a:stretch>
            <a:fillRect/>
          </a:stretch>
        </p:blipFill>
        <p:spPr bwMode="auto">
          <a:xfrm>
            <a:off x="900113" y="6364288"/>
            <a:ext cx="1800225" cy="493712"/>
          </a:xfrm>
          <a:prstGeom prst="rect">
            <a:avLst/>
          </a:prstGeom>
          <a:noFill/>
          <a:ln w="9525">
            <a:noFill/>
            <a:miter lim="800000"/>
            <a:headEnd/>
            <a:tailEnd/>
          </a:ln>
        </p:spPr>
      </p:pic>
      <p:sp>
        <p:nvSpPr>
          <p:cNvPr id="23"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4" name="Прямоугольник 23"/>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5"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6" name="Прямоугольник 25"/>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pic>
        <p:nvPicPr>
          <p:cNvPr id="2050" name="Picture 2" descr="C:\Users\zenkinama\Desktop\i.jpg"/>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6228184" y="5072074"/>
            <a:ext cx="2685602" cy="1785926"/>
          </a:xfrm>
          <a:prstGeom prst="rect">
            <a:avLst/>
          </a:prstGeom>
          <a:noFill/>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1913943740"/>
              </p:ext>
            </p:extLst>
          </p:nvPr>
        </p:nvGraphicFramePr>
        <p:xfrm>
          <a:off x="357158" y="214291"/>
          <a:ext cx="8501121" cy="6046439"/>
        </p:xfrm>
        <a:graphic>
          <a:graphicData uri="http://schemas.openxmlformats.org/drawingml/2006/table">
            <a:tbl>
              <a:tblPr firstRow="1" bandRow="1">
                <a:tableStyleId>{5C22544A-7EE6-4342-B048-85BDC9FD1C3A}</a:tableStyleId>
              </a:tblPr>
              <a:tblGrid>
                <a:gridCol w="439342"/>
                <a:gridCol w="2940176"/>
                <a:gridCol w="1707201"/>
                <a:gridCol w="1707201"/>
                <a:gridCol w="1707201"/>
              </a:tblGrid>
              <a:tr h="550413">
                <a:tc gridSpan="5">
                  <a:txBody>
                    <a:bodyPr/>
                    <a:lstStyle/>
                    <a:p>
                      <a:pPr algn="ctr" fontAlgn="ctr"/>
                      <a:r>
                        <a:rPr lang="ru-RU" sz="1800" b="1" i="0" u="none" strike="noStrike" dirty="0">
                          <a:solidFill>
                            <a:schemeClr val="bg1"/>
                          </a:solidFill>
                          <a:latin typeface="Arial Narrow" pitchFamily="34" charset="0"/>
                        </a:rPr>
                        <a:t>Тип государственной  программы по улучшению условий и охраны труда </a:t>
                      </a:r>
                      <a:endParaRPr lang="ru-RU" sz="1800" b="1" i="0" u="none" strike="noStrike" dirty="0" smtClean="0">
                        <a:solidFill>
                          <a:schemeClr val="bg1"/>
                        </a:solidFill>
                        <a:latin typeface="Arial Narrow" pitchFamily="34" charset="0"/>
                      </a:endParaRPr>
                    </a:p>
                  </a:txBody>
                  <a:tcPr marL="9525" marR="9525" marT="9525"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88015">
                <a:tc>
                  <a:txBody>
                    <a:bodyPr/>
                    <a:lstStyle/>
                    <a:p>
                      <a:pPr algn="ctr" fontAlgn="ctr"/>
                      <a:r>
                        <a:rPr lang="ru-RU" sz="1600" b="1" i="0" u="none" strike="noStrike" dirty="0" smtClean="0">
                          <a:solidFill>
                            <a:srgbClr val="000000"/>
                          </a:solidFill>
                          <a:latin typeface="Arial Narrow" pitchFamily="34" charset="0"/>
                        </a:rPr>
                        <a:t>№№</a:t>
                      </a:r>
                      <a:endParaRPr lang="ru-RU" sz="1600" b="1" i="0" u="none" strike="noStrike" dirty="0">
                        <a:solidFill>
                          <a:srgbClr val="000000"/>
                        </a:solidFill>
                        <a:latin typeface="Arial Narrow" pitchFamily="34" charset="0"/>
                      </a:endParaRPr>
                    </a:p>
                  </a:txBody>
                  <a:tcPr marL="9525" marR="9525" marT="9525" marB="0" anchor="ctr"/>
                </a:tc>
                <a:tc>
                  <a:txBody>
                    <a:bodyPr/>
                    <a:lstStyle/>
                    <a:p>
                      <a:pPr algn="l" fontAlgn="b"/>
                      <a:r>
                        <a:rPr lang="ru-RU" sz="1600" b="1" i="0" u="none" strike="noStrike" dirty="0">
                          <a:solidFill>
                            <a:srgbClr val="000000"/>
                          </a:solidFill>
                          <a:latin typeface="Arial Narrow" pitchFamily="34" charset="0"/>
                        </a:rPr>
                        <a:t> </a:t>
                      </a:r>
                    </a:p>
                  </a:txBody>
                  <a:tcPr marL="9525" marR="9525" marT="9525" marB="0" anchor="b"/>
                </a:tc>
                <a:tc>
                  <a:txBody>
                    <a:bodyPr/>
                    <a:lstStyle/>
                    <a:p>
                      <a:pPr algn="ctr" fontAlgn="ctr"/>
                      <a:r>
                        <a:rPr lang="ru-RU" sz="1600" b="1" i="0" u="none" strike="noStrike" dirty="0">
                          <a:solidFill>
                            <a:srgbClr val="000000"/>
                          </a:solidFill>
                          <a:latin typeface="Arial Narrow" pitchFamily="34" charset="0"/>
                        </a:rPr>
                        <a:t>государственная программа</a:t>
                      </a:r>
                    </a:p>
                  </a:txBody>
                  <a:tcPr marL="9525" marR="9525" marT="9525" marB="0" anchor="ctr"/>
                </a:tc>
                <a:tc>
                  <a:txBody>
                    <a:bodyPr/>
                    <a:lstStyle/>
                    <a:p>
                      <a:pPr algn="ctr" fontAlgn="ctr"/>
                      <a:r>
                        <a:rPr lang="ru-RU" sz="1600" b="1" i="0" u="none" strike="noStrike" dirty="0">
                          <a:solidFill>
                            <a:srgbClr val="000000"/>
                          </a:solidFill>
                          <a:latin typeface="Arial Narrow" pitchFamily="34" charset="0"/>
                        </a:rPr>
                        <a:t>подпрограмма</a:t>
                      </a:r>
                    </a:p>
                  </a:txBody>
                  <a:tcPr marL="9525" marR="9525" marT="9525" marB="0" anchor="ctr"/>
                </a:tc>
                <a:tc>
                  <a:txBody>
                    <a:bodyPr/>
                    <a:lstStyle/>
                    <a:p>
                      <a:pPr algn="ctr" fontAlgn="ctr"/>
                      <a:r>
                        <a:rPr lang="ru-RU" sz="1600" b="1" i="0" u="none" strike="noStrike" dirty="0">
                          <a:solidFill>
                            <a:srgbClr val="000000"/>
                          </a:solidFill>
                          <a:latin typeface="Arial Narrow" pitchFamily="34" charset="0"/>
                        </a:rPr>
                        <a:t>план мероприятий</a:t>
                      </a:r>
                    </a:p>
                  </a:txBody>
                  <a:tcPr marL="9525" marR="9525" marT="9525" marB="0" anchor="ctr"/>
                </a:tc>
              </a:tr>
              <a:tr h="386444">
                <a:tc gridSpan="2">
                  <a:txBody>
                    <a:bodyPr/>
                    <a:lstStyle/>
                    <a:p>
                      <a:pPr algn="ctr" fontAlgn="ctr"/>
                      <a:r>
                        <a:rPr lang="ru-RU" sz="1600" b="1" i="0" u="none" strike="noStrike" dirty="0">
                          <a:solidFill>
                            <a:srgbClr val="002060"/>
                          </a:solidFill>
                          <a:latin typeface="Arial Narrow" pitchFamily="34" charset="0"/>
                        </a:rPr>
                        <a:t> </a:t>
                      </a:r>
                      <a:r>
                        <a:rPr lang="ru-RU" sz="1600" b="1" i="0" u="none" strike="noStrike" dirty="0" smtClean="0">
                          <a:solidFill>
                            <a:srgbClr val="002060"/>
                          </a:solidFill>
                          <a:latin typeface="Arial Narrow" pitchFamily="34" charset="0"/>
                        </a:rPr>
                        <a:t>Российская </a:t>
                      </a:r>
                      <a:r>
                        <a:rPr lang="ru-RU" sz="1600" b="1" i="0" u="none" strike="noStrike" dirty="0">
                          <a:solidFill>
                            <a:srgbClr val="002060"/>
                          </a:solidFill>
                          <a:latin typeface="Arial Narrow" pitchFamily="34" charset="0"/>
                        </a:rPr>
                        <a:t>Федерация (85)</a:t>
                      </a:r>
                    </a:p>
                  </a:txBody>
                  <a:tcPr marL="9525" marR="9525" marT="9525" marB="0" anchor="ctr">
                    <a:solidFill>
                      <a:schemeClr val="accent2">
                        <a:lumMod val="40000"/>
                        <a:lumOff val="60000"/>
                      </a:schemeClr>
                    </a:solidFill>
                  </a:tcPr>
                </a:tc>
                <a:tc hMerge="1">
                  <a:txBody>
                    <a:bodyPr/>
                    <a:lstStyle/>
                    <a:p>
                      <a:pPr algn="ctr" fontAlgn="ctr"/>
                      <a:endParaRPr lang="ru-RU" sz="1100" b="1" i="0" u="none" strike="noStrike" dirty="0">
                        <a:solidFill>
                          <a:srgbClr val="000000"/>
                        </a:solidFill>
                        <a:latin typeface="Times New Roman"/>
                      </a:endParaRPr>
                    </a:p>
                  </a:txBody>
                  <a:tcPr marL="9525" marR="9525" marT="7144" marB="0" anchor="ctr"/>
                </a:tc>
                <a:tc>
                  <a:txBody>
                    <a:bodyPr/>
                    <a:lstStyle/>
                    <a:p>
                      <a:pPr algn="ctr" fontAlgn="ctr"/>
                      <a:r>
                        <a:rPr lang="ru-RU" sz="1600" b="1" i="0" u="none" strike="noStrike" dirty="0" smtClean="0">
                          <a:solidFill>
                            <a:srgbClr val="002060"/>
                          </a:solidFill>
                          <a:latin typeface="Arial Narrow" pitchFamily="34" charset="0"/>
                        </a:rPr>
                        <a:t>11</a:t>
                      </a:r>
                      <a:endParaRPr lang="ru-RU" sz="1600" b="1" i="0" u="none" strike="noStrike" dirty="0">
                        <a:solidFill>
                          <a:srgbClr val="002060"/>
                        </a:solidFill>
                        <a:latin typeface="Arial Narrow" pitchFamily="34" charset="0"/>
                      </a:endParaRPr>
                    </a:p>
                  </a:txBody>
                  <a:tcPr marL="9525" marR="9525" marT="9525" marB="0" anchor="ctr">
                    <a:solidFill>
                      <a:schemeClr val="accent2">
                        <a:lumMod val="40000"/>
                        <a:lumOff val="60000"/>
                      </a:schemeClr>
                    </a:solidFill>
                  </a:tcPr>
                </a:tc>
                <a:tc>
                  <a:txBody>
                    <a:bodyPr/>
                    <a:lstStyle/>
                    <a:p>
                      <a:pPr algn="ctr" fontAlgn="ctr"/>
                      <a:r>
                        <a:rPr lang="ru-RU" sz="1600" b="1" i="0" u="none" strike="noStrike" dirty="0" smtClean="0">
                          <a:solidFill>
                            <a:srgbClr val="002060"/>
                          </a:solidFill>
                          <a:latin typeface="Arial Narrow" pitchFamily="34" charset="0"/>
                        </a:rPr>
                        <a:t>64</a:t>
                      </a:r>
                      <a:endParaRPr lang="ru-RU" sz="1600" b="1" i="0" u="none" strike="noStrike" dirty="0">
                        <a:solidFill>
                          <a:srgbClr val="002060"/>
                        </a:solidFill>
                        <a:latin typeface="Arial Narrow" pitchFamily="34" charset="0"/>
                      </a:endParaRPr>
                    </a:p>
                  </a:txBody>
                  <a:tcPr marL="9525" marR="9525" marT="9525" marB="0" anchor="ctr">
                    <a:solidFill>
                      <a:schemeClr val="accent2">
                        <a:lumMod val="40000"/>
                        <a:lumOff val="60000"/>
                      </a:schemeClr>
                    </a:solidFill>
                  </a:tcPr>
                </a:tc>
                <a:tc>
                  <a:txBody>
                    <a:bodyPr/>
                    <a:lstStyle/>
                    <a:p>
                      <a:pPr algn="ctr" fontAlgn="ctr"/>
                      <a:r>
                        <a:rPr lang="ru-RU" sz="1600" b="1" i="0" u="none" strike="noStrike" smtClean="0">
                          <a:solidFill>
                            <a:srgbClr val="002060"/>
                          </a:solidFill>
                          <a:latin typeface="Arial Narrow" pitchFamily="34" charset="0"/>
                        </a:rPr>
                        <a:t>10</a:t>
                      </a:r>
                      <a:endParaRPr lang="ru-RU" sz="1600" b="1" i="0" u="none" strike="noStrike" dirty="0">
                        <a:solidFill>
                          <a:srgbClr val="002060"/>
                        </a:solidFill>
                        <a:latin typeface="Arial Narrow" pitchFamily="34" charset="0"/>
                      </a:endParaRPr>
                    </a:p>
                  </a:txBody>
                  <a:tcPr marL="9525" marR="9525" marT="9525" marB="0" anchor="ctr">
                    <a:solidFill>
                      <a:schemeClr val="accent2">
                        <a:lumMod val="40000"/>
                        <a:lumOff val="60000"/>
                      </a:schemeClr>
                    </a:solidFill>
                  </a:tcPr>
                </a:tc>
              </a:tr>
              <a:tr h="322037">
                <a:tc gridSpan="2">
                  <a:txBody>
                    <a:bodyPr/>
                    <a:lstStyle/>
                    <a:p>
                      <a:pPr algn="ctr" fontAlgn="ctr"/>
                      <a:r>
                        <a:rPr lang="ru-RU" sz="1600" b="1" i="0" u="none" strike="noStrike" kern="1200" baseline="0" dirty="0" smtClean="0">
                          <a:solidFill>
                            <a:srgbClr val="002060"/>
                          </a:solidFill>
                          <a:latin typeface="Arial Narrow" pitchFamily="34" charset="0"/>
                          <a:ea typeface="+mn-ea"/>
                          <a:cs typeface="+mn-cs"/>
                        </a:rPr>
                        <a:t>Сибирский федеральный </a:t>
                      </a:r>
                      <a:r>
                        <a:rPr lang="ru-RU" sz="1600" b="1" i="0" u="none" strike="noStrike" baseline="0" dirty="0" smtClean="0">
                          <a:solidFill>
                            <a:srgbClr val="002060"/>
                          </a:solidFill>
                          <a:latin typeface="Arial Narrow" pitchFamily="34" charset="0"/>
                        </a:rPr>
                        <a:t>округ</a:t>
                      </a:r>
                      <a:endParaRPr lang="ru-RU" sz="1600" b="1" i="0" u="none" strike="noStrike" dirty="0">
                        <a:solidFill>
                          <a:srgbClr val="002060"/>
                        </a:solidFill>
                        <a:latin typeface="Arial Narrow" pitchFamily="34" charset="0"/>
                      </a:endParaRPr>
                    </a:p>
                  </a:txBody>
                  <a:tcPr marL="9525" marR="9525" marT="9525" marB="0" anchor="ctr">
                    <a:solidFill>
                      <a:schemeClr val="accent2">
                        <a:lumMod val="20000"/>
                        <a:lumOff val="80000"/>
                      </a:schemeClr>
                    </a:solidFill>
                  </a:tcPr>
                </a:tc>
                <a:tc hMerge="1">
                  <a:txBody>
                    <a:bodyPr/>
                    <a:lstStyle/>
                    <a:p>
                      <a:pPr algn="ctr" fontAlgn="ctr"/>
                      <a:endParaRPr lang="ru-RU" sz="1100" b="0" i="0" u="none" strike="noStrike" dirty="0">
                        <a:solidFill>
                          <a:srgbClr val="000000"/>
                        </a:solidFill>
                        <a:latin typeface="Times New Roman"/>
                      </a:endParaRPr>
                    </a:p>
                  </a:txBody>
                  <a:tcPr marL="9525" marR="9525" marT="7144" marB="0" anchor="ctr"/>
                </a:tc>
                <a:tc>
                  <a:txBody>
                    <a:bodyPr/>
                    <a:lstStyle/>
                    <a:p>
                      <a:pPr algn="ctr" fontAlgn="ctr"/>
                      <a:r>
                        <a:rPr lang="ru-RU" sz="1600" b="1" i="0" u="none" strike="noStrike" dirty="0" smtClean="0">
                          <a:solidFill>
                            <a:srgbClr val="002060"/>
                          </a:solidFill>
                          <a:latin typeface="Arial Narrow" pitchFamily="34" charset="0"/>
                        </a:rPr>
                        <a:t>1</a:t>
                      </a:r>
                      <a:endParaRPr lang="ru-RU" sz="1600" b="1" i="0" u="none" strike="noStrike" dirty="0">
                        <a:solidFill>
                          <a:srgbClr val="002060"/>
                        </a:solidFill>
                        <a:latin typeface="Arial Narrow" pitchFamily="34" charset="0"/>
                      </a:endParaRPr>
                    </a:p>
                  </a:txBody>
                  <a:tcPr marL="9525" marR="9525" marT="9525" marB="0" anchor="ctr">
                    <a:solidFill>
                      <a:schemeClr val="accent2">
                        <a:lumMod val="20000"/>
                        <a:lumOff val="80000"/>
                      </a:schemeClr>
                    </a:solidFill>
                  </a:tcPr>
                </a:tc>
                <a:tc>
                  <a:txBody>
                    <a:bodyPr/>
                    <a:lstStyle/>
                    <a:p>
                      <a:pPr algn="ctr" fontAlgn="ctr"/>
                      <a:r>
                        <a:rPr lang="ru-RU" sz="1600" b="1" i="0" u="none" strike="noStrike" dirty="0" smtClean="0">
                          <a:solidFill>
                            <a:srgbClr val="002060"/>
                          </a:solidFill>
                          <a:latin typeface="Arial Narrow" pitchFamily="34" charset="0"/>
                        </a:rPr>
                        <a:t>8</a:t>
                      </a:r>
                      <a:endParaRPr lang="ru-RU" sz="1600" b="1" i="0" u="none" strike="noStrike" dirty="0">
                        <a:solidFill>
                          <a:srgbClr val="002060"/>
                        </a:solidFill>
                        <a:latin typeface="Arial Narrow" pitchFamily="34" charset="0"/>
                      </a:endParaRPr>
                    </a:p>
                  </a:txBody>
                  <a:tcPr marL="9525" marR="9525" marT="9525" marB="0" anchor="ctr">
                    <a:solidFill>
                      <a:schemeClr val="accent2">
                        <a:lumMod val="20000"/>
                        <a:lumOff val="80000"/>
                      </a:schemeClr>
                    </a:solidFill>
                  </a:tcPr>
                </a:tc>
                <a:tc>
                  <a:txBody>
                    <a:bodyPr/>
                    <a:lstStyle/>
                    <a:p>
                      <a:pPr algn="ctr" fontAlgn="ctr"/>
                      <a:r>
                        <a:rPr lang="ru-RU" sz="1600" b="1" i="0" u="none" strike="noStrike" dirty="0" smtClean="0">
                          <a:solidFill>
                            <a:srgbClr val="002060"/>
                          </a:solidFill>
                          <a:latin typeface="Arial Narrow" pitchFamily="34" charset="0"/>
                        </a:rPr>
                        <a:t>3</a:t>
                      </a:r>
                      <a:endParaRPr lang="ru-RU" sz="1600" b="1" i="0" u="none" strike="noStrike" dirty="0">
                        <a:solidFill>
                          <a:srgbClr val="002060"/>
                        </a:solidFill>
                        <a:latin typeface="Arial Narrow" pitchFamily="34" charset="0"/>
                      </a:endParaRPr>
                    </a:p>
                  </a:txBody>
                  <a:tcPr marL="9525" marR="9525" marT="9525" marB="0" anchor="ctr">
                    <a:solidFill>
                      <a:schemeClr val="accent2">
                        <a:lumMod val="20000"/>
                        <a:lumOff val="80000"/>
                      </a:schemeClr>
                    </a:solidFill>
                  </a:tcPr>
                </a:tc>
              </a:tr>
              <a:tr h="322037">
                <a:tc>
                  <a:txBody>
                    <a:bodyPr/>
                    <a:lstStyle/>
                    <a:p>
                      <a:pPr algn="ctr" fontAlgn="ctr"/>
                      <a:r>
                        <a:rPr lang="ru-RU" sz="1600" b="0" i="0" u="none" strike="noStrike" dirty="0" smtClean="0">
                          <a:solidFill>
                            <a:schemeClr val="tx1"/>
                          </a:solidFill>
                          <a:latin typeface="Arial Narrow" pitchFamily="34" charset="0"/>
                        </a:rPr>
                        <a:t>1</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fontAlgn="ctr"/>
                      <a:r>
                        <a:rPr lang="ru-RU" sz="1600" b="1" i="0" u="none" strike="noStrike" dirty="0" smtClean="0">
                          <a:solidFill>
                            <a:srgbClr val="000000"/>
                          </a:solidFill>
                          <a:latin typeface="Arial Narrow" pitchFamily="34" charset="0"/>
                        </a:rPr>
                        <a:t>Республика Алтай</a:t>
                      </a:r>
                      <a:endParaRPr lang="ru-RU" sz="1600" b="1"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1" i="0" u="none" strike="noStrike"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0" marR="0" marT="0"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1" i="0" u="none" strike="noStrike"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9525" marR="9525" marT="9525" marB="0" anchor="ctr"/>
                </a:tc>
              </a:tr>
              <a:tr h="322037">
                <a:tc>
                  <a:txBody>
                    <a:bodyPr/>
                    <a:lstStyle/>
                    <a:p>
                      <a:pPr algn="ctr" fontAlgn="ctr"/>
                      <a:r>
                        <a:rPr lang="ru-RU" sz="1600" b="0" i="0" u="none" strike="noStrike" dirty="0" smtClean="0">
                          <a:solidFill>
                            <a:schemeClr val="tx1"/>
                          </a:solidFill>
                          <a:latin typeface="Arial Narrow" pitchFamily="34" charset="0"/>
                        </a:rPr>
                        <a:t>2</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fontAlgn="ctr"/>
                      <a:r>
                        <a:rPr lang="ru-RU" sz="1600" b="1" i="0" u="none" strike="noStrike" dirty="0" smtClean="0">
                          <a:solidFill>
                            <a:srgbClr val="000000"/>
                          </a:solidFill>
                          <a:latin typeface="Arial Narrow" pitchFamily="34" charset="0"/>
                        </a:rPr>
                        <a:t>Республика Бурятия</a:t>
                      </a:r>
                      <a:endParaRPr lang="ru-RU" sz="1600" b="1"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1" i="0" u="none" strike="noStrike"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0" marR="0" marT="0"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ru-RU" sz="1600" b="1" i="0" u="none" strike="noStrike"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9525" marR="9525" marT="9525" marB="0" anchor="ctr"/>
                </a:tc>
              </a:tr>
              <a:tr h="369016">
                <a:tc>
                  <a:txBody>
                    <a:bodyPr/>
                    <a:lstStyle/>
                    <a:p>
                      <a:pPr algn="ctr" fontAlgn="ctr"/>
                      <a:r>
                        <a:rPr lang="ru-RU" sz="1600" b="0" i="0" u="none" strike="noStrike" dirty="0" smtClean="0">
                          <a:solidFill>
                            <a:schemeClr val="tx1"/>
                          </a:solidFill>
                          <a:latin typeface="Arial Narrow" pitchFamily="34" charset="0"/>
                        </a:rPr>
                        <a:t>3</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fontAlgn="ctr"/>
                      <a:r>
                        <a:rPr lang="ru-RU" sz="1600" b="1" i="0" u="none" strike="noStrike" dirty="0" smtClean="0">
                          <a:solidFill>
                            <a:srgbClr val="000000"/>
                          </a:solidFill>
                          <a:latin typeface="Arial Narrow" pitchFamily="34" charset="0"/>
                        </a:rPr>
                        <a:t>Республика Тыва</a:t>
                      </a:r>
                      <a:endParaRPr lang="ru-RU" sz="1600" b="1"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478666">
                <a:tc>
                  <a:txBody>
                    <a:bodyPr/>
                    <a:lstStyle/>
                    <a:p>
                      <a:pPr algn="ctr" fontAlgn="ctr"/>
                      <a:r>
                        <a:rPr lang="ru-RU" sz="1600" b="0" i="0" u="none" strike="noStrike" dirty="0" smtClean="0">
                          <a:solidFill>
                            <a:schemeClr val="tx1"/>
                          </a:solidFill>
                          <a:latin typeface="Arial Narrow" pitchFamily="34" charset="0"/>
                        </a:rPr>
                        <a:t>4</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fontAlgn="ctr"/>
                      <a:r>
                        <a:rPr lang="ru-RU" sz="1600" b="1" i="0" u="none" strike="noStrike" kern="1200" dirty="0" smtClean="0">
                          <a:solidFill>
                            <a:srgbClr val="000000"/>
                          </a:solidFill>
                          <a:latin typeface="Arial Narrow" pitchFamily="34" charset="0"/>
                          <a:ea typeface="+mn-ea"/>
                          <a:cs typeface="+mn-cs"/>
                        </a:rPr>
                        <a:t>Республика Хакасия</a:t>
                      </a:r>
                      <a:endParaRPr lang="ru-RU" sz="1600" b="1" i="0" u="none" strike="noStrike" kern="1200" dirty="0">
                        <a:solidFill>
                          <a:srgbClr val="000000"/>
                        </a:solidFill>
                        <a:latin typeface="Arial Narrow" pitchFamily="34" charset="0"/>
                        <a:ea typeface="+mn-ea"/>
                        <a:cs typeface="+mn-cs"/>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249760">
                <a:tc>
                  <a:txBody>
                    <a:bodyPr/>
                    <a:lstStyle/>
                    <a:p>
                      <a:pPr algn="ctr" fontAlgn="ctr"/>
                      <a:r>
                        <a:rPr lang="ru-RU" sz="1600" b="0" i="0" u="none" strike="noStrike" dirty="0" smtClean="0">
                          <a:solidFill>
                            <a:schemeClr val="tx1"/>
                          </a:solidFill>
                          <a:latin typeface="Arial Narrow" pitchFamily="34" charset="0"/>
                        </a:rPr>
                        <a:t>5</a:t>
                      </a:r>
                      <a:endParaRPr lang="ru-RU" sz="1600" b="0" i="0" u="none" strike="noStrike" dirty="0">
                        <a:solidFill>
                          <a:schemeClr val="tx1"/>
                        </a:solidFill>
                        <a:latin typeface="Arial Narrow" pitchFamily="34" charset="0"/>
                      </a:endParaRPr>
                    </a:p>
                  </a:txBody>
                  <a:tcPr marL="9525" marR="9525" marT="9525"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600" b="1" i="0" u="none" strike="noStrike" kern="1200" dirty="0" smtClean="0">
                          <a:solidFill>
                            <a:srgbClr val="000000"/>
                          </a:solidFill>
                          <a:latin typeface="Arial Narrow" pitchFamily="34" charset="0"/>
                          <a:ea typeface="+mn-ea"/>
                          <a:cs typeface="+mn-cs"/>
                        </a:rPr>
                        <a:t>Алтайский край</a:t>
                      </a:r>
                      <a:endParaRPr lang="ru-RU" sz="1600" b="1" i="0" u="none" strike="noStrike" kern="1200" dirty="0">
                        <a:solidFill>
                          <a:srgbClr val="000000"/>
                        </a:solidFill>
                        <a:latin typeface="Arial Narrow" pitchFamily="34" charset="0"/>
                        <a:ea typeface="+mn-ea"/>
                        <a:cs typeface="+mn-cs"/>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361561">
                <a:tc>
                  <a:txBody>
                    <a:bodyPr/>
                    <a:lstStyle/>
                    <a:p>
                      <a:pPr algn="ctr" fontAlgn="ctr"/>
                      <a:r>
                        <a:rPr lang="ru-RU" sz="1600" b="0" i="0" u="none" strike="noStrike" dirty="0" smtClean="0">
                          <a:solidFill>
                            <a:schemeClr val="tx1"/>
                          </a:solidFill>
                          <a:latin typeface="Arial Narrow" pitchFamily="34" charset="0"/>
                        </a:rPr>
                        <a:t>6</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a:r>
                        <a:rPr lang="ru-RU" sz="1600" b="1" i="0" u="none" strike="noStrike" kern="1200" dirty="0" smtClean="0">
                          <a:solidFill>
                            <a:srgbClr val="000000"/>
                          </a:solidFill>
                          <a:latin typeface="Arial Narrow" pitchFamily="34" charset="0"/>
                          <a:ea typeface="+mn-ea"/>
                          <a:cs typeface="+mn-cs"/>
                        </a:rPr>
                        <a:t>Забайкальский край</a:t>
                      </a:r>
                    </a:p>
                  </a:txBody>
                  <a:tcPr marL="9525" marR="9525" marT="9483"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ru-RU" sz="1600" b="1" i="0" u="none" strike="noStrike"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0" marR="0" marT="0"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smtClean="0">
                        <a:solidFill>
                          <a:srgbClr val="000000"/>
                        </a:solidFill>
                        <a:latin typeface="Arial Narrow" pitchFamily="34" charset="0"/>
                      </a:endParaRPr>
                    </a:p>
                  </a:txBody>
                  <a:tcPr marL="9525" marR="9525" marT="9525" marB="0" anchor="ctr"/>
                </a:tc>
              </a:tr>
              <a:tr h="392693">
                <a:tc>
                  <a:txBody>
                    <a:bodyPr/>
                    <a:lstStyle/>
                    <a:p>
                      <a:pPr algn="ctr" fontAlgn="ctr"/>
                      <a:r>
                        <a:rPr lang="ru-RU" sz="1600" b="0" i="0" u="none" strike="noStrike" dirty="0" smtClean="0">
                          <a:solidFill>
                            <a:schemeClr val="tx1"/>
                          </a:solidFill>
                          <a:latin typeface="Arial Narrow" pitchFamily="34" charset="0"/>
                        </a:rPr>
                        <a:t>7</a:t>
                      </a:r>
                      <a:endParaRPr lang="ru-RU" sz="1600" b="0" i="0" u="none" strike="noStrike" dirty="0">
                        <a:solidFill>
                          <a:schemeClr val="tx1"/>
                        </a:solidFill>
                        <a:latin typeface="Arial Narrow" pitchFamily="34" charset="0"/>
                      </a:endParaRPr>
                    </a:p>
                  </a:txBody>
                  <a:tcPr marL="9525" marR="9525" marT="9525" marB="0" anchor="ctr"/>
                </a:tc>
                <a:tc>
                  <a:txBody>
                    <a:bodyPr/>
                    <a:lstStyle/>
                    <a:p>
                      <a:pPr marL="0" algn="ctr" rtl="0" eaLnBrk="1" fontAlgn="ctr" latinLnBrk="0" hangingPunct="1">
                        <a:spcBef>
                          <a:spcPts val="0"/>
                        </a:spcBef>
                        <a:spcAft>
                          <a:spcPts val="0"/>
                        </a:spcAft>
                      </a:pPr>
                      <a:r>
                        <a:rPr lang="ru-RU" sz="1600" b="1" i="0" u="none" strike="noStrike" kern="1200" dirty="0" smtClean="0">
                          <a:solidFill>
                            <a:srgbClr val="000000"/>
                          </a:solidFill>
                          <a:latin typeface="Arial Narrow" pitchFamily="34" charset="0"/>
                        </a:rPr>
                        <a:t>Красноярский край</a:t>
                      </a:r>
                      <a:endParaRPr lang="ru-RU" sz="1600" b="1" i="0" u="none" strike="noStrike" kern="1200" dirty="0">
                        <a:solidFill>
                          <a:srgbClr val="000000"/>
                        </a:solidFill>
                        <a:latin typeface="Arial Narrow" pitchFamily="34" charset="0"/>
                      </a:endParaRPr>
                    </a:p>
                  </a:txBody>
                  <a:tcPr marL="9525" marR="9525" marT="9483"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1" i="0" u="none" strike="noStrike"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ru-RU" sz="1600" b="0" i="0" u="none" strike="noStrike" dirty="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360040">
                <a:tc>
                  <a:txBody>
                    <a:bodyPr/>
                    <a:lstStyle/>
                    <a:p>
                      <a:pPr algn="ctr" fontAlgn="ctr"/>
                      <a:r>
                        <a:rPr lang="ru-RU" sz="1600" b="0" i="0" u="none" strike="noStrike" dirty="0" smtClean="0">
                          <a:solidFill>
                            <a:schemeClr val="tx1"/>
                          </a:solidFill>
                          <a:latin typeface="Arial Narrow" pitchFamily="34" charset="0"/>
                        </a:rPr>
                        <a:t>8</a:t>
                      </a:r>
                      <a:endParaRPr lang="ru-RU" sz="1600" b="0" i="0" u="none" strike="noStrike" dirty="0">
                        <a:solidFill>
                          <a:schemeClr val="tx1"/>
                        </a:solidFill>
                        <a:latin typeface="Arial Narrow" pitchFamily="34" charset="0"/>
                      </a:endParaRPr>
                    </a:p>
                  </a:txBody>
                  <a:tcPr marL="9525" marR="9525" marT="9525" marB="0" anchor="ctr"/>
                </a:tc>
                <a:tc>
                  <a:txBody>
                    <a:bodyPr/>
                    <a:lstStyle/>
                    <a:p>
                      <a:pPr marL="0" algn="ctr" rtl="0" eaLnBrk="1" fontAlgn="ctr" latinLnBrk="0" hangingPunct="1">
                        <a:spcBef>
                          <a:spcPts val="0"/>
                        </a:spcBef>
                        <a:spcAft>
                          <a:spcPts val="0"/>
                        </a:spcAft>
                      </a:pPr>
                      <a:r>
                        <a:rPr lang="ru-RU" sz="1600" b="1" i="0" u="none" strike="noStrike" kern="1200" dirty="0" smtClean="0">
                          <a:solidFill>
                            <a:srgbClr val="000000"/>
                          </a:solidFill>
                          <a:latin typeface="Arial Narrow" pitchFamily="34" charset="0"/>
                        </a:rPr>
                        <a:t>Иркутская область</a:t>
                      </a:r>
                      <a:endParaRPr lang="ru-RU" sz="1600" b="1" i="0" u="none" strike="noStrike" kern="1200" dirty="0">
                        <a:solidFill>
                          <a:srgbClr val="000000"/>
                        </a:solidFill>
                        <a:latin typeface="Arial Narrow" pitchFamily="34" charset="0"/>
                      </a:endParaRPr>
                    </a:p>
                  </a:txBody>
                  <a:tcPr marL="9525" marR="9525" marT="9483"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408585">
                <a:tc>
                  <a:txBody>
                    <a:bodyPr/>
                    <a:lstStyle/>
                    <a:p>
                      <a:pPr algn="ctr" fontAlgn="ctr"/>
                      <a:r>
                        <a:rPr lang="ru-RU" sz="1600" b="0" i="0" u="none" strike="noStrike" dirty="0" smtClean="0">
                          <a:solidFill>
                            <a:schemeClr val="tx1"/>
                          </a:solidFill>
                          <a:latin typeface="Arial Narrow" pitchFamily="34" charset="0"/>
                        </a:rPr>
                        <a:t>9</a:t>
                      </a:r>
                      <a:endParaRPr lang="ru-RU" sz="1600" b="0" i="0" u="none" strike="noStrike" dirty="0">
                        <a:solidFill>
                          <a:schemeClr val="tx1"/>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ru-RU" sz="1600" b="1" i="0" u="none" strike="noStrike" dirty="0" smtClean="0">
                          <a:solidFill>
                            <a:srgbClr val="000000"/>
                          </a:solidFill>
                          <a:latin typeface="Arial Narrow" pitchFamily="34" charset="0"/>
                        </a:rPr>
                        <a:t>Кемеровская область</a:t>
                      </a:r>
                      <a:endParaRPr lang="ru-RU" sz="1600" b="1"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smtClean="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332959">
                <a:tc>
                  <a:txBody>
                    <a:bodyPr/>
                    <a:lstStyle/>
                    <a:p>
                      <a:pPr algn="ctr" fontAlgn="ctr"/>
                      <a:r>
                        <a:rPr lang="ru-RU" sz="1600" b="0" i="0" u="none" strike="noStrike" dirty="0" smtClean="0">
                          <a:solidFill>
                            <a:schemeClr val="tx1"/>
                          </a:solidFill>
                          <a:latin typeface="Arial Narrow" pitchFamily="34" charset="0"/>
                        </a:rPr>
                        <a:t>10</a:t>
                      </a:r>
                      <a:endParaRPr lang="ru-RU" sz="1600" b="0" i="0" u="none" strike="noStrike" dirty="0">
                        <a:solidFill>
                          <a:schemeClr val="tx1"/>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ru-RU" sz="1600" b="1" i="0" u="none" strike="noStrike" dirty="0" smtClean="0">
                          <a:solidFill>
                            <a:srgbClr val="000000"/>
                          </a:solidFill>
                          <a:latin typeface="Arial Narrow" pitchFamily="34" charset="0"/>
                        </a:rPr>
                        <a:t>Новосибирская область</a:t>
                      </a:r>
                      <a:endParaRPr lang="ru-RU" sz="1600" b="1"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smtClean="0">
                        <a:solidFill>
                          <a:srgbClr val="000000"/>
                        </a:solidFill>
                        <a:latin typeface="Arial Narrow" pitchFamily="34" charset="0"/>
                      </a:endParaRPr>
                    </a:p>
                  </a:txBody>
                  <a:tcPr marL="0" marR="0" marT="0"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r>
              <a:tr h="332959">
                <a:tc>
                  <a:txBody>
                    <a:bodyPr/>
                    <a:lstStyle/>
                    <a:p>
                      <a:pPr algn="ctr" fontAlgn="ctr"/>
                      <a:r>
                        <a:rPr lang="ru-RU" sz="1600" b="0" i="0" u="none" strike="noStrike" dirty="0" smtClean="0">
                          <a:solidFill>
                            <a:schemeClr val="tx1"/>
                          </a:solidFill>
                          <a:latin typeface="Arial Narrow" pitchFamily="34" charset="0"/>
                        </a:rPr>
                        <a:t>11</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a:r>
                        <a:rPr lang="ru-RU" sz="1600" b="1" i="0" u="none" strike="noStrike" kern="1200" dirty="0" smtClean="0">
                          <a:solidFill>
                            <a:srgbClr val="000000"/>
                          </a:solidFill>
                          <a:latin typeface="Arial Narrow" pitchFamily="34" charset="0"/>
                          <a:ea typeface="+mn-ea"/>
                          <a:cs typeface="+mn-cs"/>
                        </a:rPr>
                        <a:t>Омская область</a:t>
                      </a:r>
                    </a:p>
                  </a:txBody>
                  <a:tcPr marL="9525" marR="9525" marT="9483" marB="0" anchor="ctr"/>
                </a:tc>
                <a:tc>
                  <a:txBody>
                    <a:bodyPr/>
                    <a:lstStyle/>
                    <a:p>
                      <a:pPr algn="ctr" fontAlgn="ctr"/>
                      <a:endParaRPr lang="ru-RU" sz="1600" b="0" i="0" u="none" strike="noStrike" dirty="0">
                        <a:solidFill>
                          <a:srgbClr val="000000"/>
                        </a:solidFill>
                        <a:latin typeface="Arial Narrow" pitchFamily="34" charset="0"/>
                      </a:endParaRPr>
                    </a:p>
                  </a:txBody>
                  <a:tcPr marL="9525" marR="9525" marT="9525" marB="0" anchor="ctr"/>
                </a:tc>
                <a:tc>
                  <a:txBody>
                    <a:bodyPr/>
                    <a:lstStyle/>
                    <a:p>
                      <a:pPr algn="ctr" fontAlgn="ctr"/>
                      <a:endParaRPr lang="ru-RU" sz="1600" b="0" i="0" u="none" strike="noStrike" dirty="0">
                        <a:solidFill>
                          <a:srgbClr val="000000"/>
                        </a:solidFill>
                        <a:latin typeface="Arial Narrow" pitchFamily="34" charset="0"/>
                      </a:endParaRPr>
                    </a:p>
                  </a:txBody>
                  <a:tcPr marL="0" marR="0" marT="0"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0" i="0" u="none" strike="noStrike" dirty="0" smtClean="0">
                        <a:solidFill>
                          <a:srgbClr val="000000"/>
                        </a:solidFill>
                        <a:latin typeface="Arial Narrow" pitchFamily="34" charset="0"/>
                      </a:endParaRPr>
                    </a:p>
                  </a:txBody>
                  <a:tcPr marL="9525" marR="9525" marT="9525" marB="0" anchor="ctr"/>
                </a:tc>
              </a:tr>
              <a:tr h="356422">
                <a:tc>
                  <a:txBody>
                    <a:bodyPr/>
                    <a:lstStyle/>
                    <a:p>
                      <a:pPr algn="ctr" fontAlgn="ctr"/>
                      <a:r>
                        <a:rPr lang="ru-RU" sz="1600" b="0" i="0" u="none" strike="noStrike" dirty="0" smtClean="0">
                          <a:solidFill>
                            <a:schemeClr val="tx1"/>
                          </a:solidFill>
                          <a:latin typeface="Arial Narrow" pitchFamily="34" charset="0"/>
                        </a:rPr>
                        <a:t>12</a:t>
                      </a:r>
                      <a:endParaRPr lang="ru-RU" sz="1600" b="0" i="0" u="none" strike="noStrike" dirty="0">
                        <a:solidFill>
                          <a:schemeClr val="tx1"/>
                        </a:solidFill>
                        <a:latin typeface="Arial Narrow" pitchFamily="34" charset="0"/>
                      </a:endParaRPr>
                    </a:p>
                  </a:txBody>
                  <a:tcPr marL="9525" marR="9525" marT="9525" marB="0" anchor="ctr"/>
                </a:tc>
                <a:tc>
                  <a:txBody>
                    <a:bodyPr/>
                    <a:lstStyle/>
                    <a:p>
                      <a:pPr algn="ctr"/>
                      <a:r>
                        <a:rPr lang="ru-RU" sz="1600" b="1" i="0" u="none" strike="noStrike" kern="1200" dirty="0" smtClean="0">
                          <a:solidFill>
                            <a:srgbClr val="000000"/>
                          </a:solidFill>
                          <a:latin typeface="Arial Narrow" pitchFamily="34" charset="0"/>
                          <a:ea typeface="+mn-ea"/>
                          <a:cs typeface="+mn-cs"/>
                        </a:rPr>
                        <a:t>Томская область</a:t>
                      </a: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ru-RU" sz="1600" b="1" i="0" u="none" strike="noStrike"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9525" marR="9525" marT="9525"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1600" b="1" i="0" u="none" strike="noStrike"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Narrow" pitchFamily="34" charset="0"/>
                        </a:rPr>
                        <a:t>V</a:t>
                      </a:r>
                      <a:endParaRPr lang="ru-RU" sz="1600" b="1" i="0" u="none" strike="noStrike" cap="none" spc="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Narrow" pitchFamily="34" charset="0"/>
                      </a:endParaRPr>
                    </a:p>
                  </a:txBody>
                  <a:tcPr marL="0" marR="0" marT="0" marB="0" anchor="ct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ru-RU" sz="1600" b="0" i="0" u="none" strike="noStrike" dirty="0" smtClean="0">
                        <a:solidFill>
                          <a:srgbClr val="000000"/>
                        </a:solidFill>
                        <a:latin typeface="Arial Narrow" pitchFamily="34" charset="0"/>
                      </a:endParaRPr>
                    </a:p>
                  </a:txBody>
                  <a:tcPr marL="9525" marR="9525" marT="9525" marB="0" anchor="ctr"/>
                </a:tc>
              </a:tr>
            </a:tbl>
          </a:graphicData>
        </a:graphic>
      </p:graphicFrame>
      <p:sp>
        <p:nvSpPr>
          <p:cNvPr id="34" name="Номер слайда 33"/>
          <p:cNvSpPr>
            <a:spLocks noGrp="1"/>
          </p:cNvSpPr>
          <p:nvPr>
            <p:ph type="sldNum" sz="quarter" idx="12"/>
          </p:nvPr>
        </p:nvSpPr>
        <p:spPr/>
        <p:txBody>
          <a:bodyPr/>
          <a:lstStyle/>
          <a:p>
            <a:fld id="{5C4C241E-FC20-4A21-B25F-1EF85DEDBE58}" type="slidenum">
              <a:rPr lang="ru-RU" sz="1600" b="1" smtClean="0">
                <a:latin typeface="Arial Narrow" pitchFamily="34" charset="0"/>
              </a:rPr>
              <a:pPr/>
              <a:t>9</a:t>
            </a:fld>
            <a:endParaRPr lang="ru-RU" sz="1600" b="1" dirty="0">
              <a:latin typeface="Arial Narrow" pitchFamily="34" charset="0"/>
            </a:endParaRPr>
          </a:p>
        </p:txBody>
      </p:sp>
      <p:pic>
        <p:nvPicPr>
          <p:cNvPr id="35"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pic>
        <p:nvPicPr>
          <p:cNvPr id="36" name="Picture 13"/>
          <p:cNvPicPr>
            <a:picLocks noChangeAspect="1" noChangeArrowheads="1"/>
          </p:cNvPicPr>
          <p:nvPr/>
        </p:nvPicPr>
        <p:blipFill>
          <a:blip r:embed="rId3" cstate="print"/>
          <a:srcRect/>
          <a:stretch>
            <a:fillRect/>
          </a:stretch>
        </p:blipFill>
        <p:spPr bwMode="auto">
          <a:xfrm>
            <a:off x="900113" y="6364288"/>
            <a:ext cx="1800225" cy="493712"/>
          </a:xfrm>
          <a:prstGeom prst="rect">
            <a:avLst/>
          </a:prstGeom>
          <a:noFill/>
          <a:ln w="9525">
            <a:noFill/>
            <a:miter lim="800000"/>
            <a:headEnd/>
            <a:tailEnd/>
          </a:ln>
        </p:spPr>
      </p:pic>
      <p:sp>
        <p:nvSpPr>
          <p:cNvPr id="37"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38" name="Прямоугольник 37"/>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39"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40" name="Прямоугольник 39"/>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Tree>
    <p:extLst>
      <p:ext uri="{BB962C8B-B14F-4D97-AF65-F5344CB8AC3E}">
        <p14:creationId xmlns:p14="http://schemas.microsoft.com/office/powerpoint/2010/main" val="335914681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58204" cy="678543"/>
          </a:xfrm>
        </p:spPr>
        <p:txBody>
          <a:bodyPr>
            <a:normAutofit/>
          </a:bodyPr>
          <a:lstStyle/>
          <a:p>
            <a:r>
              <a:rPr lang="ru-RU" sz="2400" b="1" dirty="0" smtClean="0">
                <a:solidFill>
                  <a:schemeClr val="tx2"/>
                </a:solidFill>
                <a:latin typeface="Arial Narrow" pitchFamily="34" charset="0"/>
              </a:rPr>
              <a:t>СРОКИ РЕАЛИЗАЦИИ ПРОГРАММ</a:t>
            </a:r>
            <a:endParaRPr lang="ru-RU" sz="2400" b="1" dirty="0">
              <a:solidFill>
                <a:schemeClr val="tx2"/>
              </a:solidFill>
              <a:latin typeface="Arial Narrow" pitchFamily="34" charset="0"/>
            </a:endParaRPr>
          </a:p>
        </p:txBody>
      </p:sp>
      <p:sp>
        <p:nvSpPr>
          <p:cNvPr id="8" name="Скругленный прямоугольник 7"/>
          <p:cNvSpPr/>
          <p:nvPr/>
        </p:nvSpPr>
        <p:spPr>
          <a:xfrm>
            <a:off x="683568" y="692696"/>
            <a:ext cx="8001056" cy="36004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b="1" dirty="0" smtClean="0">
                <a:solidFill>
                  <a:schemeClr val="tx2"/>
                </a:solidFill>
                <a:latin typeface="Arial Narrow" pitchFamily="34" charset="0"/>
                <a:cs typeface="Times New Roman" pitchFamily="18" charset="0"/>
              </a:rPr>
              <a:t>Срок действия программы –  до 2017 года</a:t>
            </a:r>
          </a:p>
        </p:txBody>
      </p:sp>
      <p:sp>
        <p:nvSpPr>
          <p:cNvPr id="10" name="TextBox 9"/>
          <p:cNvSpPr txBox="1"/>
          <p:nvPr/>
        </p:nvSpPr>
        <p:spPr>
          <a:xfrm>
            <a:off x="1259632" y="1052736"/>
            <a:ext cx="6500858" cy="338554"/>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buFont typeface="Arial" pitchFamily="34" charset="0"/>
              <a:buChar char="•"/>
            </a:pPr>
            <a:r>
              <a:rPr lang="ru-RU" sz="1600" b="1" dirty="0" smtClean="0">
                <a:solidFill>
                  <a:schemeClr val="tx2"/>
                </a:solidFill>
                <a:latin typeface="Arial Narrow" pitchFamily="34" charset="0"/>
                <a:cs typeface="Times New Roman" pitchFamily="18" charset="0"/>
              </a:rPr>
              <a:t>Красноярский</a:t>
            </a:r>
            <a:r>
              <a:rPr lang="ru-RU" sz="1600" dirty="0" smtClean="0">
                <a:solidFill>
                  <a:schemeClr val="tx2"/>
                </a:solidFill>
                <a:latin typeface="Arial Narrow" pitchFamily="34" charset="0"/>
                <a:ea typeface="+mj-ea"/>
                <a:cs typeface="+mj-cs"/>
              </a:rPr>
              <a:t> </a:t>
            </a:r>
            <a:r>
              <a:rPr lang="ru-RU" sz="1600" b="1" dirty="0" smtClean="0">
                <a:solidFill>
                  <a:schemeClr val="tx2"/>
                </a:solidFill>
                <a:latin typeface="Arial Narrow" pitchFamily="34" charset="0"/>
                <a:cs typeface="Times New Roman" pitchFamily="18" charset="0"/>
              </a:rPr>
              <a:t>край</a:t>
            </a:r>
          </a:p>
        </p:txBody>
      </p:sp>
      <p:sp>
        <p:nvSpPr>
          <p:cNvPr id="23" name="Скругленный прямоугольник 22"/>
          <p:cNvSpPr/>
          <p:nvPr/>
        </p:nvSpPr>
        <p:spPr>
          <a:xfrm>
            <a:off x="683568" y="1412776"/>
            <a:ext cx="8001056" cy="36004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b="1" dirty="0" smtClean="0">
                <a:solidFill>
                  <a:schemeClr val="tx2"/>
                </a:solidFill>
                <a:latin typeface="Arial Narrow" pitchFamily="34" charset="0"/>
                <a:cs typeface="Times New Roman" pitchFamily="18" charset="0"/>
              </a:rPr>
              <a:t>Срок действия программы –  до 2018 года</a:t>
            </a:r>
          </a:p>
        </p:txBody>
      </p:sp>
      <p:sp>
        <p:nvSpPr>
          <p:cNvPr id="25" name="TextBox 24"/>
          <p:cNvSpPr txBox="1"/>
          <p:nvPr/>
        </p:nvSpPr>
        <p:spPr>
          <a:xfrm>
            <a:off x="1259632" y="1772816"/>
            <a:ext cx="6500858" cy="769441"/>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buFont typeface="Arial" pitchFamily="34" charset="0"/>
              <a:buChar char="•"/>
            </a:pPr>
            <a:r>
              <a:rPr lang="ru-RU" sz="1600" b="1" dirty="0" smtClean="0">
                <a:solidFill>
                  <a:schemeClr val="tx2"/>
                </a:solidFill>
                <a:latin typeface="Arial Narrow" pitchFamily="34" charset="0"/>
                <a:cs typeface="Times New Roman" pitchFamily="18" charset="0"/>
              </a:rPr>
              <a:t>Республика Алтай</a:t>
            </a:r>
          </a:p>
          <a:p>
            <a:pPr algn="ctr">
              <a:buFont typeface="Arial" pitchFamily="34" charset="0"/>
              <a:buChar char="•"/>
            </a:pPr>
            <a:r>
              <a:rPr lang="ru-RU" sz="1600" b="1" dirty="0" smtClean="0">
                <a:solidFill>
                  <a:schemeClr val="tx2"/>
                </a:solidFill>
                <a:latin typeface="Arial Narrow" pitchFamily="34" charset="0"/>
                <a:cs typeface="Times New Roman" pitchFamily="18" charset="0"/>
              </a:rPr>
              <a:t>Республика Хакасия</a:t>
            </a:r>
          </a:p>
          <a:p>
            <a:pPr algn="ctr">
              <a:buFont typeface="Arial" pitchFamily="34" charset="0"/>
              <a:buChar char="•"/>
            </a:pPr>
            <a:endParaRPr lang="ru-RU" sz="1200" dirty="0" smtClean="0">
              <a:solidFill>
                <a:schemeClr val="tx2"/>
              </a:solidFill>
              <a:latin typeface="Arial Narrow" pitchFamily="34" charset="0"/>
            </a:endParaRPr>
          </a:p>
        </p:txBody>
      </p:sp>
      <p:sp>
        <p:nvSpPr>
          <p:cNvPr id="26" name="Скругленный прямоугольник 25"/>
          <p:cNvSpPr/>
          <p:nvPr/>
        </p:nvSpPr>
        <p:spPr>
          <a:xfrm>
            <a:off x="611560" y="2564904"/>
            <a:ext cx="8001056" cy="36004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b="1" dirty="0" smtClean="0">
                <a:solidFill>
                  <a:schemeClr val="tx2"/>
                </a:solidFill>
                <a:latin typeface="Arial Narrow" pitchFamily="34" charset="0"/>
                <a:cs typeface="Times New Roman" pitchFamily="18" charset="0"/>
              </a:rPr>
              <a:t>Срок действия программы –  до 2019 года</a:t>
            </a:r>
          </a:p>
        </p:txBody>
      </p:sp>
      <p:sp>
        <p:nvSpPr>
          <p:cNvPr id="27" name="TextBox 26"/>
          <p:cNvSpPr txBox="1"/>
          <p:nvPr/>
        </p:nvSpPr>
        <p:spPr>
          <a:xfrm>
            <a:off x="1259632" y="2924944"/>
            <a:ext cx="6500858" cy="830997"/>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buFont typeface="Arial" pitchFamily="34" charset="0"/>
              <a:buChar char="•"/>
            </a:pPr>
            <a:r>
              <a:rPr lang="ru-RU" sz="1600" dirty="0" smtClean="0">
                <a:solidFill>
                  <a:schemeClr val="tx2"/>
                </a:solidFill>
                <a:latin typeface="Arial Narrow" pitchFamily="34" charset="0"/>
                <a:ea typeface="+mj-ea"/>
                <a:cs typeface="+mj-cs"/>
              </a:rPr>
              <a:t>Республика Тыва</a:t>
            </a:r>
          </a:p>
          <a:p>
            <a:pPr algn="ctr">
              <a:buFont typeface="Arial" pitchFamily="34" charset="0"/>
              <a:buChar char="•"/>
            </a:pPr>
            <a:r>
              <a:rPr lang="ru-RU" sz="1600" dirty="0" smtClean="0">
                <a:solidFill>
                  <a:schemeClr val="tx2"/>
                </a:solidFill>
                <a:latin typeface="Arial Narrow" pitchFamily="34" charset="0"/>
                <a:ea typeface="+mj-ea"/>
                <a:cs typeface="+mj-cs"/>
              </a:rPr>
              <a:t>Кемеровская область</a:t>
            </a:r>
          </a:p>
          <a:p>
            <a:pPr algn="ctr"/>
            <a:endParaRPr lang="ru-RU" sz="1600" dirty="0" smtClean="0">
              <a:solidFill>
                <a:schemeClr val="tx2"/>
              </a:solidFill>
              <a:latin typeface="Arial Narrow" pitchFamily="34" charset="0"/>
              <a:ea typeface="+mj-ea"/>
              <a:cs typeface="+mj-cs"/>
            </a:endParaRPr>
          </a:p>
        </p:txBody>
      </p:sp>
      <p:sp>
        <p:nvSpPr>
          <p:cNvPr id="35" name="Номер слайда 34"/>
          <p:cNvSpPr>
            <a:spLocks noGrp="1"/>
          </p:cNvSpPr>
          <p:nvPr>
            <p:ph type="sldNum" sz="quarter" idx="12"/>
          </p:nvPr>
        </p:nvSpPr>
        <p:spPr/>
        <p:txBody>
          <a:bodyPr/>
          <a:lstStyle/>
          <a:p>
            <a:fld id="{5C4C241E-FC20-4A21-B25F-1EF85DEDBE58}" type="slidenum">
              <a:rPr lang="ru-RU" sz="1600" b="1" smtClean="0">
                <a:latin typeface="Arial Narrow" pitchFamily="34" charset="0"/>
              </a:rPr>
              <a:pPr/>
              <a:t>10</a:t>
            </a:fld>
            <a:endParaRPr lang="ru-RU" sz="1600" b="1" dirty="0">
              <a:latin typeface="Arial Narrow" pitchFamily="34" charset="0"/>
            </a:endParaRPr>
          </a:p>
        </p:txBody>
      </p:sp>
      <p:pic>
        <p:nvPicPr>
          <p:cNvPr id="36"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sp>
        <p:nvSpPr>
          <p:cNvPr id="38"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39" name="Прямоугольник 38"/>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40"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41" name="Прямоугольник 40"/>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7" name="Скругленный прямоугольник 16"/>
          <p:cNvSpPr/>
          <p:nvPr/>
        </p:nvSpPr>
        <p:spPr>
          <a:xfrm>
            <a:off x="467544" y="4005064"/>
            <a:ext cx="8001056" cy="432048"/>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b="1" dirty="0" smtClean="0">
                <a:solidFill>
                  <a:schemeClr val="tx2"/>
                </a:solidFill>
                <a:latin typeface="Arial Narrow" pitchFamily="34" charset="0"/>
                <a:cs typeface="Times New Roman" pitchFamily="18" charset="0"/>
              </a:rPr>
              <a:t>Срок действия программы –  до 2020 года</a:t>
            </a:r>
          </a:p>
        </p:txBody>
      </p:sp>
      <p:sp>
        <p:nvSpPr>
          <p:cNvPr id="18" name="TextBox 17"/>
          <p:cNvSpPr txBox="1"/>
          <p:nvPr/>
        </p:nvSpPr>
        <p:spPr>
          <a:xfrm>
            <a:off x="1259632" y="4437113"/>
            <a:ext cx="6500858" cy="255454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buFont typeface="Arial" pitchFamily="34" charset="0"/>
              <a:buChar char="•"/>
            </a:pPr>
            <a:r>
              <a:rPr lang="ru-RU" sz="1600" b="1" dirty="0" smtClean="0">
                <a:solidFill>
                  <a:schemeClr val="tx2"/>
                </a:solidFill>
                <a:latin typeface="Arial Narrow" pitchFamily="34" charset="0"/>
                <a:cs typeface="Times New Roman" pitchFamily="18" charset="0"/>
              </a:rPr>
              <a:t>Республика Бурятия</a:t>
            </a:r>
          </a:p>
          <a:p>
            <a:pPr algn="ctr">
              <a:buFont typeface="Arial" pitchFamily="34" charset="0"/>
              <a:buChar char="•"/>
            </a:pPr>
            <a:r>
              <a:rPr lang="ru-RU" sz="1600" b="1" dirty="0" smtClean="0">
                <a:solidFill>
                  <a:schemeClr val="tx2"/>
                </a:solidFill>
                <a:latin typeface="Arial Narrow" pitchFamily="34" charset="0"/>
                <a:cs typeface="Times New Roman" pitchFamily="18" charset="0"/>
              </a:rPr>
              <a:t>Алтайский край</a:t>
            </a:r>
          </a:p>
          <a:p>
            <a:pPr algn="ctr">
              <a:buFont typeface="Arial" pitchFamily="34" charset="0"/>
              <a:buChar char="•"/>
            </a:pPr>
            <a:r>
              <a:rPr lang="ru-RU" sz="1600" b="1" dirty="0" smtClean="0">
                <a:solidFill>
                  <a:schemeClr val="tx2"/>
                </a:solidFill>
                <a:latin typeface="Arial Narrow" pitchFamily="34" charset="0"/>
                <a:cs typeface="Times New Roman" pitchFamily="18" charset="0"/>
              </a:rPr>
              <a:t>Забайкальский край</a:t>
            </a:r>
          </a:p>
          <a:p>
            <a:pPr algn="ctr">
              <a:buFont typeface="Arial" pitchFamily="34" charset="0"/>
              <a:buChar char="•"/>
            </a:pPr>
            <a:r>
              <a:rPr lang="ru-RU" sz="1600" b="1" dirty="0" smtClean="0">
                <a:solidFill>
                  <a:schemeClr val="tx2"/>
                </a:solidFill>
                <a:latin typeface="Arial Narrow" pitchFamily="34" charset="0"/>
                <a:cs typeface="Times New Roman" pitchFamily="18" charset="0"/>
              </a:rPr>
              <a:t>Иркутская область</a:t>
            </a:r>
          </a:p>
          <a:p>
            <a:pPr algn="ctr">
              <a:buFont typeface="Arial" pitchFamily="34" charset="0"/>
              <a:buChar char="•"/>
            </a:pPr>
            <a:r>
              <a:rPr lang="ru-RU" sz="1600" b="1" dirty="0" smtClean="0">
                <a:solidFill>
                  <a:schemeClr val="tx2"/>
                </a:solidFill>
                <a:latin typeface="Arial Narrow" pitchFamily="34" charset="0"/>
                <a:cs typeface="Times New Roman" pitchFamily="18" charset="0"/>
              </a:rPr>
              <a:t>Новосибирская область</a:t>
            </a:r>
          </a:p>
          <a:p>
            <a:pPr algn="ctr">
              <a:buFont typeface="Arial" pitchFamily="34" charset="0"/>
              <a:buChar char="•"/>
            </a:pPr>
            <a:r>
              <a:rPr lang="ru-RU" sz="1600" b="1" dirty="0" smtClean="0">
                <a:solidFill>
                  <a:schemeClr val="tx2"/>
                </a:solidFill>
                <a:latin typeface="Arial Narrow" pitchFamily="34" charset="0"/>
                <a:cs typeface="Times New Roman" pitchFamily="18" charset="0"/>
              </a:rPr>
              <a:t>Омская область</a:t>
            </a:r>
            <a:endParaRPr lang="en-US" sz="1600" b="1" dirty="0" smtClean="0">
              <a:solidFill>
                <a:schemeClr val="tx2"/>
              </a:solidFill>
              <a:latin typeface="Arial Narrow" pitchFamily="34" charset="0"/>
              <a:cs typeface="Times New Roman" pitchFamily="18" charset="0"/>
            </a:endParaRPr>
          </a:p>
          <a:p>
            <a:pPr algn="ctr">
              <a:buFont typeface="Arial" pitchFamily="34" charset="0"/>
              <a:buChar char="•"/>
            </a:pPr>
            <a:r>
              <a:rPr lang="ru-RU" sz="1600" b="1" dirty="0">
                <a:solidFill>
                  <a:schemeClr val="tx2"/>
                </a:solidFill>
                <a:latin typeface="Arial Narrow" pitchFamily="34" charset="0"/>
              </a:rPr>
              <a:t>Томская область</a:t>
            </a:r>
          </a:p>
          <a:p>
            <a:pPr algn="ctr"/>
            <a:endParaRPr lang="ru-RU" sz="1600" b="1" dirty="0" smtClean="0">
              <a:solidFill>
                <a:schemeClr val="tx2"/>
              </a:solidFill>
              <a:latin typeface="Arial Narrow" pitchFamily="34" charset="0"/>
              <a:cs typeface="Times New Roman" pitchFamily="18" charset="0"/>
            </a:endParaRPr>
          </a:p>
          <a:p>
            <a:pPr algn="ctr"/>
            <a:endParaRPr lang="ru-RU" sz="1600" dirty="0" smtClean="0">
              <a:solidFill>
                <a:schemeClr val="tx2"/>
              </a:solidFill>
              <a:latin typeface="Arial Narrow" pitchFamily="34" charset="0"/>
              <a:ea typeface="+mj-ea"/>
              <a:cs typeface="+mj-cs"/>
            </a:endParaRPr>
          </a:p>
          <a:p>
            <a:pPr algn="ctr">
              <a:buFont typeface="Arial" pitchFamily="34" charset="0"/>
              <a:buChar char="•"/>
            </a:pPr>
            <a:endParaRPr lang="ru-RU" sz="1600" dirty="0" smtClean="0">
              <a:solidFill>
                <a:schemeClr val="tx2"/>
              </a:solidFill>
              <a:latin typeface="Arial Narrow" pitchFamily="34" charset="0"/>
              <a:ea typeface="+mj-ea"/>
              <a:cs typeface="+mj-cs"/>
            </a:endParaRPr>
          </a:p>
        </p:txBody>
      </p:sp>
      <p:pic>
        <p:nvPicPr>
          <p:cNvPr id="37" name="Picture 13"/>
          <p:cNvPicPr>
            <a:picLocks noChangeAspect="1" noChangeArrowheads="1"/>
          </p:cNvPicPr>
          <p:nvPr/>
        </p:nvPicPr>
        <p:blipFill>
          <a:blip r:embed="rId3" cstate="print"/>
          <a:srcRect/>
          <a:stretch>
            <a:fillRect/>
          </a:stretch>
        </p:blipFill>
        <p:spPr bwMode="auto">
          <a:xfrm>
            <a:off x="900113" y="6364288"/>
            <a:ext cx="1800225" cy="493712"/>
          </a:xfrm>
          <a:prstGeom prst="rect">
            <a:avLst/>
          </a:prstGeom>
          <a:noFill/>
          <a:ln w="9525">
            <a:noFill/>
            <a:miter lim="800000"/>
            <a:headEnd/>
            <a:tailEnd/>
          </a:ln>
        </p:spPr>
      </p:pic>
      <p:pic>
        <p:nvPicPr>
          <p:cNvPr id="1029" name="Picture 5" descr="C:\Users\zenkinama\Desktop\i.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660232" y="5301208"/>
            <a:ext cx="2078137" cy="1556792"/>
          </a:xfrm>
          <a:prstGeom prst="rect">
            <a:avLst/>
          </a:prstGeom>
          <a:noFill/>
        </p:spPr>
      </p:pic>
    </p:spTree>
    <p:extLst>
      <p:ext uri="{BB962C8B-B14F-4D97-AF65-F5344CB8AC3E}">
        <p14:creationId xmlns:p14="http://schemas.microsoft.com/office/powerpoint/2010/main" val="2656554665"/>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Схема 31"/>
          <p:cNvGraphicFramePr/>
          <p:nvPr/>
        </p:nvGraphicFramePr>
        <p:xfrm>
          <a:off x="395536" y="836712"/>
          <a:ext cx="8496944"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Заголовок 1"/>
          <p:cNvSpPr>
            <a:spLocks noGrp="1"/>
          </p:cNvSpPr>
          <p:nvPr>
            <p:ph type="ctrTitle"/>
          </p:nvPr>
        </p:nvSpPr>
        <p:spPr>
          <a:xfrm>
            <a:off x="467544" y="164637"/>
            <a:ext cx="8496944" cy="595800"/>
          </a:xfrm>
        </p:spPr>
        <p:txBody>
          <a:bodyPr>
            <a:noAutofit/>
          </a:bodyPr>
          <a:lstStyle/>
          <a:p>
            <a:pPr defTabSz="957263"/>
            <a:r>
              <a:rPr lang="ru-RU" sz="2400" b="1" dirty="0" smtClean="0">
                <a:solidFill>
                  <a:schemeClr val="accent1">
                    <a:lumMod val="75000"/>
                  </a:schemeClr>
                </a:solidFill>
                <a:latin typeface="Arial Narrow" pitchFamily="34" charset="0"/>
                <a:cs typeface="Times New Roman" pitchFamily="18" charset="0"/>
              </a:rPr>
              <a:t>ЦЕЛЕВЫЕ ПОКАЗАТЕЛИ (ИНДИКАТОРЫ) ПРОГРАММ</a:t>
            </a:r>
            <a:endParaRPr lang="ru-RU" sz="2400" b="1" dirty="0">
              <a:solidFill>
                <a:schemeClr val="accent1">
                  <a:lumMod val="75000"/>
                </a:schemeClr>
              </a:solidFill>
              <a:latin typeface="Arial Narrow" pitchFamily="34" charset="0"/>
            </a:endParaRPr>
          </a:p>
        </p:txBody>
      </p:sp>
      <p:sp>
        <p:nvSpPr>
          <p:cNvPr id="24" name="Номер слайда 33"/>
          <p:cNvSpPr>
            <a:spLocks noGrp="1"/>
          </p:cNvSpPr>
          <p:nvPr>
            <p:ph type="sldNum" sz="quarter" idx="12"/>
          </p:nvPr>
        </p:nvSpPr>
        <p:spPr>
          <a:xfrm>
            <a:off x="6804248" y="6309320"/>
            <a:ext cx="2133600" cy="365125"/>
          </a:xfrm>
        </p:spPr>
        <p:txBody>
          <a:bodyPr/>
          <a:lstStyle/>
          <a:p>
            <a:fld id="{5C4C241E-FC20-4A21-B25F-1EF85DEDBE58}" type="slidenum">
              <a:rPr lang="ru-RU" sz="1600" b="1" smtClean="0">
                <a:latin typeface="Arial Narrow" pitchFamily="34" charset="0"/>
              </a:rPr>
              <a:pPr/>
              <a:t>11</a:t>
            </a:fld>
            <a:endParaRPr lang="ru-RU" sz="1600" b="1" dirty="0">
              <a:latin typeface="Arial Narrow" pitchFamily="34" charset="0"/>
            </a:endParaRPr>
          </a:p>
        </p:txBody>
      </p:sp>
      <p:pic>
        <p:nvPicPr>
          <p:cNvPr id="25" name="Picture 14"/>
          <p:cNvPicPr>
            <a:picLocks noChangeAspect="1" noChangeArrowheads="1"/>
          </p:cNvPicPr>
          <p:nvPr/>
        </p:nvPicPr>
        <p:blipFill>
          <a:blip r:embed="rId7" cstate="print"/>
          <a:srcRect/>
          <a:stretch>
            <a:fillRect/>
          </a:stretch>
        </p:blipFill>
        <p:spPr bwMode="auto">
          <a:xfrm>
            <a:off x="911225" y="0"/>
            <a:ext cx="1428750" cy="114300"/>
          </a:xfrm>
          <a:prstGeom prst="rect">
            <a:avLst/>
          </a:prstGeom>
          <a:noFill/>
          <a:ln w="9525">
            <a:noFill/>
            <a:miter lim="800000"/>
            <a:headEnd/>
            <a:tailEnd/>
          </a:ln>
        </p:spPr>
      </p:pic>
      <p:pic>
        <p:nvPicPr>
          <p:cNvPr id="26" name="Picture 13"/>
          <p:cNvPicPr>
            <a:picLocks noChangeAspect="1" noChangeArrowheads="1"/>
          </p:cNvPicPr>
          <p:nvPr/>
        </p:nvPicPr>
        <p:blipFill>
          <a:blip r:embed="rId8" cstate="print"/>
          <a:srcRect/>
          <a:stretch>
            <a:fillRect/>
          </a:stretch>
        </p:blipFill>
        <p:spPr bwMode="auto">
          <a:xfrm>
            <a:off x="900113" y="6364288"/>
            <a:ext cx="1800225" cy="493712"/>
          </a:xfrm>
          <a:prstGeom prst="rect">
            <a:avLst/>
          </a:prstGeom>
          <a:noFill/>
          <a:ln w="9525">
            <a:noFill/>
            <a:miter lim="800000"/>
            <a:headEnd/>
            <a:tailEnd/>
          </a:ln>
        </p:spPr>
      </p:pic>
      <p:sp>
        <p:nvSpPr>
          <p:cNvPr id="27"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8" name="Прямоугольник 27"/>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9"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30" name="Прямоугольник 29"/>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
          <p:cNvSpPr>
            <a:spLocks noGrp="1"/>
          </p:cNvSpPr>
          <p:nvPr>
            <p:ph type="ctrTitle"/>
          </p:nvPr>
        </p:nvSpPr>
        <p:spPr>
          <a:xfrm>
            <a:off x="395536" y="0"/>
            <a:ext cx="8496944" cy="595800"/>
          </a:xfrm>
        </p:spPr>
        <p:txBody>
          <a:bodyPr>
            <a:noAutofit/>
          </a:bodyPr>
          <a:lstStyle/>
          <a:p>
            <a:pPr defTabSz="957263"/>
            <a:r>
              <a:rPr lang="ru-RU" sz="2000" b="1" dirty="0" smtClean="0">
                <a:solidFill>
                  <a:schemeClr val="accent1">
                    <a:lumMod val="75000"/>
                  </a:schemeClr>
                </a:solidFill>
                <a:latin typeface="Arial Narrow" pitchFamily="34" charset="0"/>
                <a:cs typeface="Times New Roman" pitchFamily="18" charset="0"/>
              </a:rPr>
              <a:t>ЦЕЛЕВЫЕ ПОКАЗАТЕЛИ (ИНДИКАТОРЫ) ПРОГРАММ</a:t>
            </a:r>
            <a:endParaRPr lang="ru-RU" sz="2000" b="1" dirty="0">
              <a:solidFill>
                <a:schemeClr val="accent1">
                  <a:lumMod val="75000"/>
                </a:schemeClr>
              </a:solidFill>
              <a:latin typeface="Arial Narrow" pitchFamily="34" charset="0"/>
            </a:endParaRPr>
          </a:p>
        </p:txBody>
      </p:sp>
      <p:graphicFrame>
        <p:nvGraphicFramePr>
          <p:cNvPr id="13" name="Таблица 12"/>
          <p:cNvGraphicFramePr>
            <a:graphicFrameLocks noGrp="1"/>
          </p:cNvGraphicFramePr>
          <p:nvPr/>
        </p:nvGraphicFramePr>
        <p:xfrm>
          <a:off x="179512" y="548680"/>
          <a:ext cx="8712968" cy="6163138"/>
        </p:xfrm>
        <a:graphic>
          <a:graphicData uri="http://schemas.openxmlformats.org/drawingml/2006/table">
            <a:tbl>
              <a:tblPr firstRow="1" bandRow="1">
                <a:tableStyleId>{5C22544A-7EE6-4342-B048-85BDC9FD1C3A}</a:tableStyleId>
              </a:tblPr>
              <a:tblGrid>
                <a:gridCol w="2577076"/>
                <a:gridCol w="1104462"/>
                <a:gridCol w="5031430"/>
              </a:tblGrid>
              <a:tr h="781016">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600" dirty="0" smtClean="0">
                          <a:latin typeface="Arial Narrow" pitchFamily="34" charset="0"/>
                          <a:cs typeface="Times New Roman" pitchFamily="18" charset="0"/>
                        </a:rPr>
                        <a:t>Распределение субъектов по количеству используемых рекомендованных целевых показателей</a:t>
                      </a:r>
                      <a:endParaRPr lang="ru-RU" sz="1600" dirty="0">
                        <a:latin typeface="Arial Narrow" pitchFamily="34" charset="0"/>
                      </a:endParaRPr>
                    </a:p>
                  </a:txBody>
                  <a:tcPr marL="0" marR="0" marT="0" marB="0" anchor="ctr"/>
                </a:tc>
                <a:tc hMerge="1">
                  <a:txBody>
                    <a:bodyPr/>
                    <a:lstStyle/>
                    <a:p>
                      <a:endParaRPr lang="ru-RU" dirty="0"/>
                    </a:p>
                  </a:txBody>
                  <a:tcPr/>
                </a:tc>
                <a:tc hMerge="1">
                  <a:txBody>
                    <a:bodyPr/>
                    <a:lstStyle/>
                    <a:p>
                      <a:endParaRPr lang="ru-RU"/>
                    </a:p>
                  </a:txBody>
                  <a:tcPr/>
                </a:tc>
              </a:tr>
              <a:tr h="73115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Республика Хакасия,</a:t>
                      </a:r>
                      <a:r>
                        <a:rPr lang="ru-RU" sz="1100" kern="1200" baseline="0" dirty="0" smtClean="0">
                          <a:solidFill>
                            <a:schemeClr val="dk1"/>
                          </a:solidFill>
                          <a:latin typeface="Arial Narrow" pitchFamily="34" charset="0"/>
                          <a:ea typeface="+mn-ea"/>
                          <a:cs typeface="Times New Roman" pitchFamily="18" charset="0"/>
                        </a:rPr>
                        <a:t> </a:t>
                      </a:r>
                      <a:r>
                        <a:rPr lang="ru-RU" sz="1100" kern="1200" dirty="0" smtClean="0">
                          <a:solidFill>
                            <a:schemeClr val="dk1"/>
                          </a:solidFill>
                          <a:latin typeface="Arial Narrow" pitchFamily="34" charset="0"/>
                          <a:ea typeface="+mn-ea"/>
                          <a:cs typeface="Times New Roman" pitchFamily="18" charset="0"/>
                        </a:rPr>
                        <a:t>Забайкальский край,</a:t>
                      </a:r>
                    </a:p>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Красноярский край,</a:t>
                      </a:r>
                      <a:r>
                        <a:rPr lang="ru-RU" sz="1100" kern="1200" baseline="0" dirty="0" smtClean="0">
                          <a:solidFill>
                            <a:schemeClr val="dk1"/>
                          </a:solidFill>
                          <a:latin typeface="Arial Narrow" pitchFamily="34" charset="0"/>
                          <a:ea typeface="+mn-ea"/>
                          <a:cs typeface="Times New Roman" pitchFamily="18" charset="0"/>
                        </a:rPr>
                        <a:t> </a:t>
                      </a:r>
                      <a:r>
                        <a:rPr lang="ru-RU" sz="1100" kern="1200" dirty="0" smtClean="0">
                          <a:solidFill>
                            <a:schemeClr val="dk1"/>
                          </a:solidFill>
                          <a:latin typeface="Arial Narrow" pitchFamily="34" charset="0"/>
                          <a:ea typeface="+mn-ea"/>
                          <a:cs typeface="Times New Roman" pitchFamily="18" charset="0"/>
                        </a:rPr>
                        <a:t>Кемеровская область,</a:t>
                      </a:r>
                    </a:p>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Томская область</a:t>
                      </a:r>
                      <a:endParaRPr lang="ru-RU" sz="1100" dirty="0">
                        <a:latin typeface="Arial Narrow" pitchFamily="34" charset="0"/>
                        <a:cs typeface="Times New Roman" pitchFamily="18" charset="0"/>
                      </a:endParaRPr>
                    </a:p>
                  </a:txBody>
                  <a:tcPr marT="60960" marB="60960"/>
                </a:tc>
                <a:tc gridSpan="2">
                  <a:txBody>
                    <a:bodyPr/>
                    <a:lstStyle/>
                    <a:p>
                      <a:pPr algn="ctr"/>
                      <a:endParaRPr lang="ru-RU" sz="1100" dirty="0" smtClean="0">
                        <a:latin typeface="Arial Narrow" pitchFamily="34" charset="0"/>
                      </a:endParaRPr>
                    </a:p>
                    <a:p>
                      <a:pPr algn="ctr"/>
                      <a:r>
                        <a:rPr lang="ru-RU" sz="2000" b="1" dirty="0" smtClean="0">
                          <a:solidFill>
                            <a:srgbClr val="FF0000"/>
                          </a:solidFill>
                          <a:latin typeface="Arial Narrow" pitchFamily="34" charset="0"/>
                        </a:rPr>
                        <a:t>9</a:t>
                      </a:r>
                      <a:endParaRPr lang="ru-RU" sz="2000" b="1" dirty="0">
                        <a:solidFill>
                          <a:srgbClr val="FF0000"/>
                        </a:solidFill>
                        <a:latin typeface="Arial Narrow" pitchFamily="34" charset="0"/>
                      </a:endParaRPr>
                    </a:p>
                  </a:txBody>
                  <a:tcPr marL="0" marR="0" marT="0" marB="0" anchor="ctr"/>
                </a:tc>
                <a:tc hMerge="1">
                  <a:txBody>
                    <a:bodyPr/>
                    <a:lstStyle/>
                    <a:p>
                      <a:endParaRPr lang="ru-RU"/>
                    </a:p>
                  </a:txBody>
                  <a:tcPr/>
                </a:tc>
              </a:tr>
              <a:tr h="363653">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kern="1200" dirty="0" smtClean="0">
                        <a:solidFill>
                          <a:schemeClr val="dk1"/>
                        </a:solidFill>
                        <a:latin typeface="Arial Narrow" pitchFamily="34" charset="0"/>
                        <a:ea typeface="+mn-ea"/>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Республика Бурятия</a:t>
                      </a:r>
                    </a:p>
                    <a:p>
                      <a:pPr algn="ctr"/>
                      <a:endParaRPr lang="ru-RU" sz="1100" kern="1200" dirty="0" smtClean="0">
                        <a:solidFill>
                          <a:schemeClr val="dk1"/>
                        </a:solidFill>
                        <a:latin typeface="Arial Narrow" pitchFamily="34" charset="0"/>
                        <a:ea typeface="+mn-ea"/>
                        <a:cs typeface="Times New Roman" pitchFamily="18" charset="0"/>
                      </a:endParaRPr>
                    </a:p>
                  </a:txBody>
                  <a:tcPr marL="0" marR="0" marT="0" marB="0" anchor="ctr"/>
                </a:tc>
                <a:tc rowSpan="7">
                  <a:txBody>
                    <a:bodyPr/>
                    <a:lstStyle/>
                    <a:p>
                      <a:pPr marL="0" algn="ctr" defTabSz="914400" rtl="0" eaLnBrk="1" latinLnBrk="0" hangingPunct="1"/>
                      <a:endParaRPr lang="ru-RU" sz="1100" b="1" kern="1200" dirty="0" smtClean="0">
                        <a:solidFill>
                          <a:srgbClr val="FF0000"/>
                        </a:solidFill>
                        <a:latin typeface="Arial Narrow" pitchFamily="34" charset="0"/>
                        <a:ea typeface="+mn-ea"/>
                        <a:cs typeface="+mn-cs"/>
                      </a:endParaRPr>
                    </a:p>
                    <a:p>
                      <a:pPr marL="0" algn="ctr" defTabSz="914400" rtl="0" eaLnBrk="1" latinLnBrk="0" hangingPunct="1"/>
                      <a:r>
                        <a:rPr lang="ru-RU" sz="2000" b="1" kern="1200" dirty="0" smtClean="0">
                          <a:solidFill>
                            <a:srgbClr val="FF0000"/>
                          </a:solidFill>
                          <a:latin typeface="Arial Narrow" pitchFamily="34" charset="0"/>
                          <a:ea typeface="+mn-ea"/>
                          <a:cs typeface="+mn-cs"/>
                        </a:rPr>
                        <a:t>8</a:t>
                      </a:r>
                    </a:p>
                  </a:txBody>
                  <a:tcPr marL="0" marR="0" marT="0" marB="0" anchor="ctr"/>
                </a:tc>
                <a:tc>
                  <a:txBody>
                    <a:bodyPr/>
                    <a:lstStyle/>
                    <a:p>
                      <a:pPr marL="0" algn="ctr" defTabSz="914400" rtl="0" eaLnBrk="1" latinLnBrk="0" hangingPunct="1"/>
                      <a:r>
                        <a:rPr lang="ru-RU" sz="2000" b="1" kern="1200" dirty="0" smtClean="0">
                          <a:solidFill>
                            <a:srgbClr val="FF0000"/>
                          </a:solidFill>
                          <a:latin typeface="Arial Narrow" pitchFamily="34" charset="0"/>
                          <a:ea typeface="+mn-ea"/>
                          <a:cs typeface="Times New Roman" pitchFamily="18" charset="0"/>
                        </a:rPr>
                        <a:t>Отсутствуют</a:t>
                      </a:r>
                      <a:endParaRPr lang="ru-RU" sz="2000" b="1" kern="1200" dirty="0" smtClean="0">
                        <a:solidFill>
                          <a:schemeClr val="tx1"/>
                        </a:solidFill>
                        <a:latin typeface="Arial Narrow" pitchFamily="34" charset="0"/>
                        <a:ea typeface="+mn-ea"/>
                        <a:cs typeface="Times New Roman" pitchFamily="18" charset="0"/>
                      </a:endParaRPr>
                    </a:p>
                  </a:txBody>
                  <a:tcPr marT="60960" marB="60960">
                    <a:solidFill>
                      <a:schemeClr val="accent2">
                        <a:lumMod val="40000"/>
                        <a:lumOff val="60000"/>
                      </a:schemeClr>
                    </a:solidFill>
                  </a:tcPr>
                </a:tc>
              </a:tr>
              <a:tr h="369008">
                <a:tc vMerge="1">
                  <a:txBody>
                    <a:bodyPr/>
                    <a:lstStyle/>
                    <a:p>
                      <a:pPr algn="ctr"/>
                      <a:endParaRPr lang="ru-RU" sz="1000" kern="1200" dirty="0" smtClean="0">
                        <a:solidFill>
                          <a:schemeClr val="dk1"/>
                        </a:solidFill>
                        <a:latin typeface="Times New Roman" pitchFamily="18" charset="0"/>
                        <a:ea typeface="+mn-ea"/>
                        <a:cs typeface="Times New Roman" pitchFamily="18" charset="0"/>
                      </a:endParaRPr>
                    </a:p>
                  </a:txBody>
                  <a:tcPr/>
                </a:tc>
                <a:tc vMerge="1">
                  <a:txBody>
                    <a:bodyPr/>
                    <a:lstStyle/>
                    <a:p>
                      <a:endParaRPr lang="ru-RU"/>
                    </a:p>
                  </a:txBody>
                  <a:tcPr/>
                </a:tc>
                <a:tc>
                  <a:txBody>
                    <a:bodyPr/>
                    <a:lstStyle/>
                    <a:p>
                      <a:pPr algn="ctr"/>
                      <a:r>
                        <a:rPr lang="ru-RU" sz="1100" dirty="0" smtClean="0">
                          <a:latin typeface="Arial Narrow" pitchFamily="34" charset="0"/>
                          <a:cs typeface="Times New Roman" pitchFamily="18" charset="0"/>
                        </a:rPr>
                        <a:t>Численность работников, занятых во вредных и (или) опасных условиях труда</a:t>
                      </a:r>
                      <a:endParaRPr lang="ru-RU" sz="1100" kern="1200" dirty="0" smtClean="0">
                        <a:solidFill>
                          <a:schemeClr val="dk1"/>
                        </a:solidFill>
                        <a:latin typeface="Arial Narrow" pitchFamily="34" charset="0"/>
                        <a:ea typeface="+mn-ea"/>
                        <a:cs typeface="Times New Roman" pitchFamily="18" charset="0"/>
                      </a:endParaRPr>
                    </a:p>
                  </a:txBody>
                  <a:tcPr marL="0" marR="0" marT="0" marB="0" anchor="ctr">
                    <a:solidFill>
                      <a:schemeClr val="accent2">
                        <a:lumMod val="40000"/>
                        <a:lumOff val="60000"/>
                      </a:schemeClr>
                    </a:solidFill>
                  </a:tcPr>
                </a:tc>
              </a:tr>
              <a:tr h="0">
                <a:tc vMerge="1">
                  <a:txBody>
                    <a:bodyPr/>
                    <a:lstStyle/>
                    <a:p>
                      <a:endParaRPr lang="ru-RU"/>
                    </a:p>
                  </a:txBody>
                  <a:tcPr/>
                </a:tc>
                <a:tc vMerge="1">
                  <a:txBody>
                    <a:bodyPr/>
                    <a:lstStyle/>
                    <a:p>
                      <a:endParaRPr lang="ru-RU"/>
                    </a:p>
                  </a:txBody>
                  <a:tcPr/>
                </a:tc>
                <a:tc row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Количество рабочих мест, на которых улучшены условия труда по результатам СОУТ</a:t>
                      </a:r>
                    </a:p>
                  </a:txBody>
                  <a:tcPr marL="0" marR="0" marT="0" marB="0" anchor="ctr">
                    <a:solidFill>
                      <a:schemeClr val="accent2">
                        <a:lumMod val="40000"/>
                        <a:lumOff val="60000"/>
                      </a:schemeClr>
                    </a:solidFill>
                  </a:tcPr>
                </a:tc>
              </a:tr>
              <a:tr h="508193">
                <a:tc>
                  <a:txBody>
                    <a:bodyPr/>
                    <a:lstStyle/>
                    <a:p>
                      <a:pPr algn="ctr"/>
                      <a:r>
                        <a:rPr lang="ru-RU" sz="1100" kern="1200" dirty="0" smtClean="0">
                          <a:solidFill>
                            <a:schemeClr val="dk1"/>
                          </a:solidFill>
                          <a:latin typeface="Arial Narrow" pitchFamily="34" charset="0"/>
                          <a:ea typeface="+mn-ea"/>
                          <a:cs typeface="Times New Roman" pitchFamily="18" charset="0"/>
                        </a:rPr>
                        <a:t>Республика Тыва</a:t>
                      </a:r>
                    </a:p>
                  </a:txBody>
                  <a:tcPr marL="0" marR="0" marT="0" marB="0" anchor="ctr"/>
                </a:tc>
                <a:tc vMerge="1">
                  <a:txBody>
                    <a:bodyPr/>
                    <a:lstStyle/>
                    <a:p>
                      <a:endParaRPr lang="ru-RU"/>
                    </a:p>
                  </a:txBody>
                  <a:tcPr/>
                </a:tc>
                <a:tc vMerge="1">
                  <a:txBody>
                    <a:bodyPr/>
                    <a:lstStyle/>
                    <a:p>
                      <a:endParaRPr lang="ru-RU" dirty="0"/>
                    </a:p>
                  </a:txBody>
                  <a:tcPr marL="0" marR="0" marT="0" marB="0" anchor="ctr">
                    <a:solidFill>
                      <a:schemeClr val="accent2">
                        <a:lumMod val="40000"/>
                        <a:lumOff val="60000"/>
                      </a:schemeClr>
                    </a:solidFill>
                  </a:tcPr>
                </a:tc>
              </a:tr>
              <a:tr h="152208">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Алтайский край,</a:t>
                      </a:r>
                    </a:p>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Новосибирская область</a:t>
                      </a:r>
                    </a:p>
                    <a:p>
                      <a:pPr marL="0" algn="ctr" defTabSz="914400" rtl="0" eaLnBrk="1" latinLnBrk="0" hangingPunct="1"/>
                      <a:endParaRPr lang="ru-RU" sz="1100" kern="1200" dirty="0" smtClean="0">
                        <a:solidFill>
                          <a:schemeClr val="dk1"/>
                        </a:solidFill>
                        <a:latin typeface="Arial Narrow" pitchFamily="34" charset="0"/>
                        <a:ea typeface="+mn-ea"/>
                        <a:cs typeface="Times New Roman" pitchFamily="18" charset="0"/>
                      </a:endParaRPr>
                    </a:p>
                  </a:txBody>
                  <a:tcPr marL="0" marR="0" marT="0" marB="0" anchor="ctr"/>
                </a:tc>
                <a:tc vMerge="1">
                  <a:txBody>
                    <a:bodyPr/>
                    <a:lstStyle/>
                    <a:p>
                      <a:endParaRPr lang="ru-RU"/>
                    </a:p>
                  </a:txBody>
                  <a:tcPr/>
                </a:tc>
                <a:tc vMerge="1">
                  <a:txBody>
                    <a:bodyPr/>
                    <a:lstStyle/>
                    <a:p>
                      <a:endParaRPr lang="ru-RU"/>
                    </a:p>
                  </a:txBody>
                  <a:tcPr/>
                </a:tc>
              </a:tr>
              <a:tr h="279840">
                <a:tc vMerge="1">
                  <a:txBody>
                    <a:bodyPr/>
                    <a:lstStyle/>
                    <a:p>
                      <a:endParaRPr lang="ru-RU"/>
                    </a:p>
                  </a:txBody>
                  <a:tcPr/>
                </a:tc>
                <a:tc vMerge="1">
                  <a:txBody>
                    <a:bodyPr/>
                    <a:lstStyle/>
                    <a:p>
                      <a:endParaRPr lang="ru-RU"/>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Количество рабочих мест, на которых проведена СОУТ</a:t>
                      </a:r>
                    </a:p>
                  </a:txBody>
                  <a:tcPr marL="0" marR="0" marT="0" marB="0" anchor="ctr">
                    <a:solidFill>
                      <a:schemeClr val="accent2">
                        <a:lumMod val="40000"/>
                        <a:lumOff val="60000"/>
                      </a:schemeClr>
                    </a:solidFill>
                  </a:tcPr>
                </a:tc>
              </a:tr>
              <a:tr h="535082">
                <a:tc>
                  <a:txBody>
                    <a:bodyPr/>
                    <a:lstStyle/>
                    <a:p>
                      <a:pPr marL="0" algn="ctr" defTabSz="914400" rtl="0" eaLnBrk="1" latinLnBrk="0" hangingPunct="1"/>
                      <a:r>
                        <a:rPr lang="ru-RU" sz="1100" kern="1200" dirty="0" smtClean="0">
                          <a:solidFill>
                            <a:schemeClr val="dk1"/>
                          </a:solidFill>
                          <a:latin typeface="Arial Narrow" pitchFamily="34" charset="0"/>
                          <a:ea typeface="+mn-ea"/>
                          <a:cs typeface="Times New Roman" pitchFamily="18" charset="0"/>
                        </a:rPr>
                        <a:t>Иркутская область</a:t>
                      </a:r>
                    </a:p>
                  </a:txBody>
                  <a:tcPr marL="0" marR="0" marT="0" marB="0" anchor="ctr"/>
                </a:tc>
                <a:tc vMerge="1">
                  <a:txBody>
                    <a:bodyPr/>
                    <a:lstStyle/>
                    <a:p>
                      <a:endParaRPr lang="ru-RU"/>
                    </a:p>
                  </a:txBody>
                  <a:tcPr/>
                </a:tc>
                <a:tc>
                  <a:txBody>
                    <a:bodyPr/>
                    <a:lstStyle/>
                    <a:p>
                      <a:pPr algn="ctr"/>
                      <a:r>
                        <a:rPr lang="ru-RU" sz="1100" kern="1200" dirty="0" smtClean="0">
                          <a:solidFill>
                            <a:schemeClr val="dk1"/>
                          </a:solidFill>
                          <a:latin typeface="Arial Narrow" pitchFamily="34" charset="0"/>
                          <a:ea typeface="+mn-ea"/>
                          <a:cs typeface="Times New Roman" pitchFamily="18" charset="0"/>
                        </a:rPr>
                        <a:t>Численность работников с установленным предварительным диагнозом профессионального заболевания по результатам проведения обязательных ПМО</a:t>
                      </a:r>
                    </a:p>
                  </a:txBody>
                  <a:tcPr marL="0" marR="0" marT="0" marB="0" anchor="ctr">
                    <a:solidFill>
                      <a:schemeClr val="accent2">
                        <a:lumMod val="40000"/>
                        <a:lumOff val="60000"/>
                      </a:schemeClr>
                    </a:solidFill>
                  </a:tcPr>
                </a:tc>
              </a:tr>
              <a:tr h="114182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ru-RU" sz="1100" kern="1200" dirty="0" smtClean="0">
                        <a:solidFill>
                          <a:schemeClr val="dk1"/>
                        </a:solidFill>
                        <a:latin typeface="Arial Narrow" pitchFamily="34" charset="0"/>
                        <a:ea typeface="+mn-ea"/>
                        <a:cs typeface="Times New Roman" pitchFamily="18"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ru-RU" sz="1100" kern="1200" dirty="0" smtClean="0">
                          <a:solidFill>
                            <a:schemeClr val="dk1"/>
                          </a:solidFill>
                          <a:latin typeface="Arial Narrow" pitchFamily="34" charset="0"/>
                          <a:ea typeface="+mn-ea"/>
                          <a:cs typeface="Times New Roman" pitchFamily="18" charset="0"/>
                        </a:rPr>
                        <a:t>Омская область</a:t>
                      </a:r>
                    </a:p>
                    <a:p>
                      <a:pPr algn="ctr"/>
                      <a:endParaRPr lang="ru-RU" sz="1100" kern="1200" dirty="0" smtClean="0">
                        <a:solidFill>
                          <a:schemeClr val="dk1"/>
                        </a:solidFill>
                        <a:latin typeface="Arial Narrow" pitchFamily="34" charset="0"/>
                        <a:ea typeface="+mn-ea"/>
                        <a:cs typeface="Times New Roman" pitchFamily="18" charset="0"/>
                      </a:endParaRPr>
                    </a:p>
                  </a:txBody>
                  <a:tcPr marL="0" marR="0" marT="0" marB="0" anchor="ctr"/>
                </a:tc>
                <a:tc>
                  <a:txBody>
                    <a:bodyPr/>
                    <a:lstStyle/>
                    <a:p>
                      <a:pPr marL="0" algn="ctr" defTabSz="914400" rtl="0" eaLnBrk="1" latinLnBrk="0" hangingPunct="1"/>
                      <a:endParaRPr lang="ru-RU" sz="1100" b="1" kern="1200" dirty="0" smtClean="0">
                        <a:solidFill>
                          <a:srgbClr val="FF0000"/>
                        </a:solidFill>
                        <a:latin typeface="Arial Narrow" pitchFamily="34" charset="0"/>
                        <a:ea typeface="+mn-ea"/>
                        <a:cs typeface="+mn-cs"/>
                      </a:endParaRPr>
                    </a:p>
                    <a:p>
                      <a:pPr marL="0" algn="ctr" defTabSz="914400" rtl="0" eaLnBrk="1" latinLnBrk="0" hangingPunct="1"/>
                      <a:r>
                        <a:rPr lang="ru-RU" sz="2000" b="1" kern="1200" dirty="0" smtClean="0">
                          <a:solidFill>
                            <a:srgbClr val="FF0000"/>
                          </a:solidFill>
                          <a:latin typeface="Arial Narrow" pitchFamily="34" charset="0"/>
                          <a:ea typeface="+mn-ea"/>
                          <a:cs typeface="+mn-cs"/>
                        </a:rPr>
                        <a:t>5</a:t>
                      </a:r>
                    </a:p>
                  </a:txBody>
                  <a:tcPr marL="0" marR="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100" u="none" strike="noStrike" dirty="0" smtClean="0">
                          <a:latin typeface="Arial Narrow" pitchFamily="34" charset="0"/>
                          <a:cs typeface="Times New Roman" pitchFamily="18" charset="0"/>
                        </a:rPr>
                        <a:t>Численность пострадавших в результате несчастных случаев на производстве со смертельным исходом;</a:t>
                      </a:r>
                      <a:r>
                        <a:rPr lang="ru-RU" sz="1100" u="none" strike="noStrike" baseline="0" dirty="0" smtClean="0">
                          <a:latin typeface="Arial Narrow" pitchFamily="34" charset="0"/>
                          <a:cs typeface="Times New Roman" pitchFamily="18" charset="0"/>
                        </a:rPr>
                        <a:t> </a:t>
                      </a:r>
                      <a:r>
                        <a:rPr lang="ru-RU" sz="1100" u="none" strike="noStrike" dirty="0" smtClean="0">
                          <a:latin typeface="Arial Narrow" pitchFamily="34" charset="0"/>
                          <a:cs typeface="Times New Roman" pitchFamily="18" charset="0"/>
                        </a:rPr>
                        <a:t>Численность пострадавших в результате несчастных случаев на производстве с утратой трудоспособности на 1 рабочий день и более;</a:t>
                      </a:r>
                      <a:r>
                        <a:rPr lang="ru-RU" sz="1100" u="none" strike="noStrike" baseline="0" dirty="0" smtClean="0">
                          <a:latin typeface="Arial Narrow" pitchFamily="34" charset="0"/>
                          <a:cs typeface="Times New Roman" pitchFamily="18" charset="0"/>
                        </a:rPr>
                        <a:t> </a:t>
                      </a:r>
                      <a:r>
                        <a:rPr lang="ru-RU" sz="1100" kern="1200" dirty="0" smtClean="0">
                          <a:solidFill>
                            <a:schemeClr val="dk1"/>
                          </a:solidFill>
                          <a:latin typeface="Arial Narrow" pitchFamily="34" charset="0"/>
                          <a:ea typeface="+mn-ea"/>
                          <a:cs typeface="Times New Roman" pitchFamily="18" charset="0"/>
                        </a:rPr>
                        <a:t>Численность работников с установленным предварительным диагнозом профессионального заболевания по результатам проведения обязательных ПМО;</a:t>
                      </a:r>
                      <a:r>
                        <a:rPr lang="ru-RU" sz="1100" kern="1200" baseline="0" dirty="0" smtClean="0">
                          <a:solidFill>
                            <a:schemeClr val="dk1"/>
                          </a:solidFill>
                          <a:latin typeface="Arial Narrow" pitchFamily="34" charset="0"/>
                          <a:ea typeface="+mn-ea"/>
                          <a:cs typeface="Times New Roman" pitchFamily="18" charset="0"/>
                        </a:rPr>
                        <a:t> </a:t>
                      </a:r>
                      <a:r>
                        <a:rPr lang="ru-RU" sz="1100" kern="1200" dirty="0" smtClean="0">
                          <a:solidFill>
                            <a:schemeClr val="dk1"/>
                          </a:solidFill>
                          <a:latin typeface="Arial Narrow" pitchFamily="34" charset="0"/>
                          <a:ea typeface="+mn-ea"/>
                          <a:cs typeface="Times New Roman" pitchFamily="18" charset="0"/>
                        </a:rPr>
                        <a:t>Количество рабочих мест, на которых проведена СОУТ</a:t>
                      </a:r>
                    </a:p>
                  </a:txBody>
                  <a:tcPr marL="0" marR="0" marT="0" marB="0" anchor="ctr">
                    <a:solidFill>
                      <a:schemeClr val="accent2">
                        <a:lumMod val="40000"/>
                        <a:lumOff val="60000"/>
                      </a:schemeClr>
                    </a:solidFill>
                  </a:tcPr>
                </a:tc>
              </a:tr>
              <a:tr h="1141823">
                <a:tc>
                  <a:txBody>
                    <a:bodyPr/>
                    <a:lstStyle/>
                    <a:p>
                      <a:pPr algn="ctr"/>
                      <a:r>
                        <a:rPr lang="ru-RU" sz="1100" kern="1200" dirty="0" smtClean="0">
                          <a:solidFill>
                            <a:schemeClr val="dk1"/>
                          </a:solidFill>
                          <a:latin typeface="Arial Narrow" pitchFamily="34" charset="0"/>
                          <a:ea typeface="+mn-ea"/>
                          <a:cs typeface="Times New Roman" pitchFamily="18" charset="0"/>
                        </a:rPr>
                        <a:t>Республика Алтай</a:t>
                      </a:r>
                    </a:p>
                  </a:txBody>
                  <a:tcPr marL="0" marR="0" marT="0" marB="0" anchor="ctr">
                    <a:solidFill>
                      <a:schemeClr val="accent6">
                        <a:lumMod val="75000"/>
                        <a:alpha val="51000"/>
                      </a:schemeClr>
                    </a:solidFill>
                  </a:tcPr>
                </a:tc>
                <a:tc>
                  <a:txBody>
                    <a:bodyPr/>
                    <a:lstStyle/>
                    <a:p>
                      <a:pPr marL="0" algn="ctr" defTabSz="914400" rtl="0" eaLnBrk="1" latinLnBrk="0" hangingPunct="1"/>
                      <a:r>
                        <a:rPr lang="ru-RU" sz="2000" b="1" kern="1200" dirty="0" smtClean="0">
                          <a:solidFill>
                            <a:srgbClr val="FF0000"/>
                          </a:solidFill>
                          <a:latin typeface="Arial Narrow" pitchFamily="34" charset="0"/>
                          <a:ea typeface="+mn-ea"/>
                          <a:cs typeface="+mn-cs"/>
                        </a:rPr>
                        <a:t>2</a:t>
                      </a:r>
                    </a:p>
                  </a:txBody>
                  <a:tcPr marL="0" marR="0" marT="0" marB="0" anchor="ctr">
                    <a:solidFill>
                      <a:schemeClr val="accent6">
                        <a:lumMod val="75000"/>
                        <a:alpha val="51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400" b="1" kern="1200" dirty="0" smtClean="0">
                          <a:solidFill>
                            <a:srgbClr val="FF0000"/>
                          </a:solidFill>
                          <a:latin typeface="Arial Narrow" pitchFamily="34" charset="0"/>
                          <a:ea typeface="+mn-ea"/>
                          <a:cs typeface="Times New Roman" pitchFamily="18" charset="0"/>
                        </a:rPr>
                        <a:t>Отсутствуют все кроме: </a:t>
                      </a:r>
                    </a:p>
                    <a:p>
                      <a:pPr marL="0" marR="0" indent="0" algn="ctr" defTabSz="914400" rtl="0" eaLnBrk="1" fontAlgn="auto" latinLnBrk="0" hangingPunct="1">
                        <a:lnSpc>
                          <a:spcPct val="100000"/>
                        </a:lnSpc>
                        <a:spcBef>
                          <a:spcPts val="0"/>
                        </a:spcBef>
                        <a:spcAft>
                          <a:spcPts val="0"/>
                        </a:spcAft>
                        <a:buClrTx/>
                        <a:buSzTx/>
                        <a:buFontTx/>
                        <a:buNone/>
                        <a:tabLst/>
                        <a:defRPr/>
                      </a:pPr>
                      <a:r>
                        <a:rPr lang="ru-RU" sz="1100" u="none" strike="noStrike" kern="1200" dirty="0" smtClean="0">
                          <a:solidFill>
                            <a:schemeClr val="dk1"/>
                          </a:solidFill>
                          <a:latin typeface="Arial Narrow" pitchFamily="34" charset="0"/>
                          <a:ea typeface="+mn-ea"/>
                          <a:cs typeface="Times New Roman" pitchFamily="18" charset="0"/>
                        </a:rPr>
                        <a:t>Численность</a:t>
                      </a:r>
                      <a:r>
                        <a:rPr lang="ru-RU" sz="1400" b="1" kern="1200" dirty="0" smtClean="0">
                          <a:solidFill>
                            <a:srgbClr val="FF0000"/>
                          </a:solidFill>
                          <a:latin typeface="Arial Narrow" pitchFamily="34" charset="0"/>
                          <a:ea typeface="+mn-ea"/>
                          <a:cs typeface="Times New Roman" pitchFamily="18" charset="0"/>
                        </a:rPr>
                        <a:t> </a:t>
                      </a:r>
                      <a:r>
                        <a:rPr lang="ru-RU" sz="1100" u="none" strike="noStrike" dirty="0" smtClean="0">
                          <a:latin typeface="Arial Narrow" pitchFamily="34" charset="0"/>
                          <a:cs typeface="Times New Roman" pitchFamily="18" charset="0"/>
                        </a:rPr>
                        <a:t>пострадавших в результате несчастных случаев на производстве со смертельным исходом;</a:t>
                      </a:r>
                      <a:r>
                        <a:rPr lang="ru-RU" sz="1100" u="none" strike="noStrike" baseline="0" dirty="0" smtClean="0">
                          <a:latin typeface="Arial Narrow" pitchFamily="34" charset="0"/>
                          <a:cs typeface="Times New Roman" pitchFamily="18" charset="0"/>
                        </a:rPr>
                        <a:t> </a:t>
                      </a:r>
                      <a:r>
                        <a:rPr lang="ru-RU" sz="1100" u="none" strike="noStrike" dirty="0" smtClean="0">
                          <a:latin typeface="Arial Narrow" pitchFamily="34" charset="0"/>
                          <a:cs typeface="Times New Roman" pitchFamily="18" charset="0"/>
                        </a:rPr>
                        <a:t>Численность пострадавших в результате несчастных случаев на производстве с утратой трудоспособности на 1 рабочий день </a:t>
                      </a:r>
                      <a:r>
                        <a:rPr lang="ru-RU" sz="1100" u="none" strike="noStrike" smtClean="0">
                          <a:latin typeface="Arial Narrow" pitchFamily="34" charset="0"/>
                          <a:cs typeface="Times New Roman" pitchFamily="18" charset="0"/>
                        </a:rPr>
                        <a:t>и более</a:t>
                      </a:r>
                      <a:endParaRPr lang="ru-RU" sz="1100" kern="1200" dirty="0" smtClean="0">
                        <a:solidFill>
                          <a:schemeClr val="dk1"/>
                        </a:solidFill>
                        <a:latin typeface="Arial Narrow" pitchFamily="34" charset="0"/>
                        <a:ea typeface="+mn-ea"/>
                        <a:cs typeface="Times New Roman" pitchFamily="18" charset="0"/>
                      </a:endParaRPr>
                    </a:p>
                  </a:txBody>
                  <a:tcPr marL="0" marR="0" marT="0" marB="0" anchor="ctr">
                    <a:solidFill>
                      <a:schemeClr val="accent6">
                        <a:lumMod val="75000"/>
                        <a:alpha val="51000"/>
                      </a:schemeClr>
                    </a:solidFill>
                  </a:tcPr>
                </a:tc>
              </a:tr>
            </a:tbl>
          </a:graphicData>
        </a:graphic>
      </p:graphicFrame>
      <p:sp>
        <p:nvSpPr>
          <p:cNvPr id="24" name="Номер слайда 33"/>
          <p:cNvSpPr>
            <a:spLocks noGrp="1"/>
          </p:cNvSpPr>
          <p:nvPr>
            <p:ph type="sldNum" sz="quarter" idx="12"/>
          </p:nvPr>
        </p:nvSpPr>
        <p:spPr>
          <a:xfrm>
            <a:off x="6804248" y="6309320"/>
            <a:ext cx="2133600" cy="365125"/>
          </a:xfrm>
        </p:spPr>
        <p:txBody>
          <a:bodyPr/>
          <a:lstStyle/>
          <a:p>
            <a:fld id="{5C4C241E-FC20-4A21-B25F-1EF85DEDBE58}" type="slidenum">
              <a:rPr lang="ru-RU" sz="1600" b="1" smtClean="0">
                <a:latin typeface="Arial Narrow" pitchFamily="34" charset="0"/>
              </a:rPr>
              <a:pPr/>
              <a:t>12</a:t>
            </a:fld>
            <a:endParaRPr lang="ru-RU" sz="1600" b="1" dirty="0">
              <a:latin typeface="Arial Narrow" pitchFamily="34" charset="0"/>
            </a:endParaRPr>
          </a:p>
        </p:txBody>
      </p:sp>
      <p:pic>
        <p:nvPicPr>
          <p:cNvPr id="25"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pic>
        <p:nvPicPr>
          <p:cNvPr id="26" name="Picture 13"/>
          <p:cNvPicPr>
            <a:picLocks noChangeAspect="1" noChangeArrowheads="1"/>
          </p:cNvPicPr>
          <p:nvPr/>
        </p:nvPicPr>
        <p:blipFill>
          <a:blip r:embed="rId3" cstate="print"/>
          <a:srcRect/>
          <a:stretch>
            <a:fillRect/>
          </a:stretch>
        </p:blipFill>
        <p:spPr bwMode="auto">
          <a:xfrm>
            <a:off x="900113" y="6364288"/>
            <a:ext cx="1800225" cy="493712"/>
          </a:xfrm>
          <a:prstGeom prst="rect">
            <a:avLst/>
          </a:prstGeom>
          <a:noFill/>
          <a:ln w="9525">
            <a:noFill/>
            <a:miter lim="800000"/>
            <a:headEnd/>
            <a:tailEnd/>
          </a:ln>
        </p:spPr>
      </p:pic>
      <p:sp>
        <p:nvSpPr>
          <p:cNvPr id="27"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8" name="Прямоугольник 27"/>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9"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30" name="Прямоугольник 29"/>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Диаграмма 5"/>
          <p:cNvGraphicFramePr/>
          <p:nvPr/>
        </p:nvGraphicFramePr>
        <p:xfrm>
          <a:off x="251520" y="620688"/>
          <a:ext cx="6912768" cy="3312368"/>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5580112" y="1052736"/>
            <a:ext cx="3384376" cy="132343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ru-RU" sz="1600" dirty="0" smtClean="0">
                <a:latin typeface="Arial Narrow" pitchFamily="34" charset="0"/>
                <a:cs typeface="Times New Roman" pitchFamily="18" charset="0"/>
              </a:rPr>
              <a:t>На реализацию программных </a:t>
            </a:r>
            <a:br>
              <a:rPr lang="ru-RU" sz="1600" dirty="0" smtClean="0">
                <a:latin typeface="Arial Narrow" pitchFamily="34" charset="0"/>
                <a:cs typeface="Times New Roman" pitchFamily="18" charset="0"/>
              </a:rPr>
            </a:br>
            <a:r>
              <a:rPr lang="ru-RU" sz="1600" dirty="0" smtClean="0">
                <a:latin typeface="Arial Narrow" pitchFamily="34" charset="0"/>
                <a:cs typeface="Times New Roman" pitchFamily="18" charset="0"/>
              </a:rPr>
              <a:t>мероприятий в 2016 году </a:t>
            </a:r>
            <a:br>
              <a:rPr lang="ru-RU" sz="1600" dirty="0" smtClean="0">
                <a:latin typeface="Arial Narrow" pitchFamily="34" charset="0"/>
                <a:cs typeface="Times New Roman" pitchFamily="18" charset="0"/>
              </a:rPr>
            </a:br>
            <a:r>
              <a:rPr lang="ru-RU" sz="1600" dirty="0" smtClean="0">
                <a:latin typeface="Arial Narrow" pitchFamily="34" charset="0"/>
                <a:cs typeface="Times New Roman" pitchFamily="18" charset="0"/>
              </a:rPr>
              <a:t>израсходовано </a:t>
            </a:r>
            <a:br>
              <a:rPr lang="ru-RU" sz="1600" dirty="0" smtClean="0">
                <a:latin typeface="Arial Narrow" pitchFamily="34" charset="0"/>
                <a:cs typeface="Times New Roman" pitchFamily="18" charset="0"/>
              </a:rPr>
            </a:br>
            <a:r>
              <a:rPr lang="ru-RU" sz="1600" b="1" dirty="0" smtClean="0">
                <a:solidFill>
                  <a:srgbClr val="00B0F0"/>
                </a:solidFill>
                <a:latin typeface="Arial Narrow" pitchFamily="34" charset="0"/>
                <a:cs typeface="Times New Roman" pitchFamily="18" charset="0"/>
              </a:rPr>
              <a:t>88,3 млн. рублей </a:t>
            </a:r>
            <a:r>
              <a:rPr lang="ru-RU" sz="1600" b="1" dirty="0" smtClean="0">
                <a:solidFill>
                  <a:srgbClr val="FF0000"/>
                </a:solidFill>
                <a:latin typeface="Arial Narrow" pitchFamily="34" charset="0"/>
                <a:cs typeface="Times New Roman" pitchFamily="18" charset="0"/>
              </a:rPr>
              <a:t/>
            </a:r>
            <a:br>
              <a:rPr lang="ru-RU" sz="1600" b="1" dirty="0" smtClean="0">
                <a:solidFill>
                  <a:srgbClr val="FF0000"/>
                </a:solidFill>
                <a:latin typeface="Arial Narrow" pitchFamily="34" charset="0"/>
                <a:cs typeface="Times New Roman" pitchFamily="18" charset="0"/>
              </a:rPr>
            </a:br>
            <a:r>
              <a:rPr lang="ru-RU" sz="1600" dirty="0" smtClean="0">
                <a:latin typeface="Arial Narrow" pitchFamily="34" charset="0"/>
                <a:cs typeface="Times New Roman" pitchFamily="18" charset="0"/>
              </a:rPr>
              <a:t>за счет средств региональных бюджетов</a:t>
            </a:r>
            <a:endParaRPr lang="ru-RU" sz="1600" dirty="0">
              <a:latin typeface="Arial Narrow" pitchFamily="34" charset="0"/>
              <a:cs typeface="Times New Roman" pitchFamily="18" charset="0"/>
            </a:endParaRPr>
          </a:p>
        </p:txBody>
      </p:sp>
      <p:sp>
        <p:nvSpPr>
          <p:cNvPr id="11" name="Номер слайда 33"/>
          <p:cNvSpPr>
            <a:spLocks noGrp="1"/>
          </p:cNvSpPr>
          <p:nvPr>
            <p:ph type="sldNum" sz="quarter" idx="12"/>
          </p:nvPr>
        </p:nvSpPr>
        <p:spPr>
          <a:xfrm>
            <a:off x="8748464" y="6381328"/>
            <a:ext cx="261392" cy="365125"/>
          </a:xfrm>
        </p:spPr>
        <p:txBody>
          <a:bodyPr/>
          <a:lstStyle/>
          <a:p>
            <a:fld id="{5C4C241E-FC20-4A21-B25F-1EF85DEDBE58}" type="slidenum">
              <a:rPr lang="ru-RU" sz="1800" b="1" smtClean="0">
                <a:latin typeface="Arial Narrow" pitchFamily="34" charset="0"/>
              </a:rPr>
              <a:pPr/>
              <a:t>13</a:t>
            </a:fld>
            <a:endParaRPr lang="ru-RU" sz="1800" b="1" dirty="0">
              <a:latin typeface="Arial Narrow" pitchFamily="34" charset="0"/>
            </a:endParaRPr>
          </a:p>
        </p:txBody>
      </p:sp>
      <p:pic>
        <p:nvPicPr>
          <p:cNvPr id="12" name="Picture 13"/>
          <p:cNvPicPr>
            <a:picLocks noChangeAspect="1" noChangeArrowheads="1"/>
          </p:cNvPicPr>
          <p:nvPr/>
        </p:nvPicPr>
        <p:blipFill>
          <a:blip r:embed="rId4" cstate="print"/>
          <a:srcRect/>
          <a:stretch>
            <a:fillRect/>
          </a:stretch>
        </p:blipFill>
        <p:spPr bwMode="auto">
          <a:xfrm>
            <a:off x="900113" y="6364288"/>
            <a:ext cx="1800225" cy="493712"/>
          </a:xfrm>
          <a:prstGeom prst="rect">
            <a:avLst/>
          </a:prstGeom>
          <a:noFill/>
          <a:ln w="9525">
            <a:noFill/>
            <a:miter lim="800000"/>
            <a:headEnd/>
            <a:tailEnd/>
          </a:ln>
        </p:spPr>
      </p:pic>
      <p:sp>
        <p:nvSpPr>
          <p:cNvPr id="13"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4" name="Прямоугольник 13"/>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5"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6" name="Прямоугольник 15"/>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7" name="Заголовок 14"/>
          <p:cNvSpPr txBox="1">
            <a:spLocks/>
          </p:cNvSpPr>
          <p:nvPr/>
        </p:nvSpPr>
        <p:spPr>
          <a:xfrm>
            <a:off x="323528" y="188640"/>
            <a:ext cx="8640960" cy="576064"/>
          </a:xfrm>
          <a:prstGeom prst="rect">
            <a:avLst/>
          </a:prstGeom>
          <a:ln>
            <a:solidFill>
              <a:schemeClr val="bg1"/>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ru-RU" b="1" dirty="0" smtClean="0">
                <a:solidFill>
                  <a:schemeClr val="accent1">
                    <a:lumMod val="75000"/>
                  </a:schemeClr>
                </a:solidFill>
                <a:latin typeface="Arial Narrow" pitchFamily="34" charset="0"/>
                <a:ea typeface="+mj-ea"/>
                <a:cs typeface="+mj-cs"/>
              </a:rPr>
              <a:t>ФИНАНСИРОВАНИЕ ПРОГРАММ В 2016 ГОДУ</a:t>
            </a:r>
            <a:endParaRPr kumimoji="0" lang="ru-RU" sz="1800" b="0" i="0" u="none" strike="noStrike" kern="1200" cap="none" spc="0" normalizeH="0" baseline="0" noProof="0" dirty="0" smtClean="0">
              <a:ln>
                <a:noFill/>
              </a:ln>
              <a:solidFill>
                <a:schemeClr val="accent1">
                  <a:lumMod val="75000"/>
                </a:schemeClr>
              </a:solidFill>
              <a:effectLst/>
              <a:uLnTx/>
              <a:uFillTx/>
              <a:latin typeface="Arial Narrow" pitchFamily="34" charset="0"/>
              <a:ea typeface="+mj-ea"/>
              <a:cs typeface="+mj-cs"/>
            </a:endParaRPr>
          </a:p>
        </p:txBody>
      </p:sp>
      <p:pic>
        <p:nvPicPr>
          <p:cNvPr id="19" name="Picture 14"/>
          <p:cNvPicPr>
            <a:picLocks noChangeAspect="1" noChangeArrowheads="1"/>
          </p:cNvPicPr>
          <p:nvPr/>
        </p:nvPicPr>
        <p:blipFill>
          <a:blip r:embed="rId5" cstate="print"/>
          <a:srcRect/>
          <a:stretch>
            <a:fillRect/>
          </a:stretch>
        </p:blipFill>
        <p:spPr bwMode="auto">
          <a:xfrm>
            <a:off x="911225" y="1"/>
            <a:ext cx="1428750" cy="114300"/>
          </a:xfrm>
          <a:prstGeom prst="rect">
            <a:avLst/>
          </a:prstGeom>
          <a:noFill/>
          <a:ln w="9525">
            <a:noFill/>
            <a:miter lim="800000"/>
            <a:headEnd/>
            <a:tailEnd/>
          </a:ln>
        </p:spPr>
      </p:pic>
      <p:sp>
        <p:nvSpPr>
          <p:cNvPr id="20" name="Прямоугольник 19"/>
          <p:cNvSpPr/>
          <p:nvPr/>
        </p:nvSpPr>
        <p:spPr>
          <a:xfrm>
            <a:off x="395536" y="3645024"/>
            <a:ext cx="4104456" cy="64807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1400" b="1" dirty="0" smtClean="0">
                <a:latin typeface="Arial Narrow" pitchFamily="34" charset="0"/>
              </a:rPr>
              <a:t>0 % </a:t>
            </a:r>
          </a:p>
          <a:p>
            <a:pPr algn="ctr"/>
            <a:r>
              <a:rPr lang="ru-RU" sz="1400" dirty="0" smtClean="0">
                <a:latin typeface="Arial Narrow" pitchFamily="34" charset="0"/>
              </a:rPr>
              <a:t>Новосибирская область</a:t>
            </a:r>
            <a:endParaRPr lang="ru-RU" sz="1400" dirty="0">
              <a:latin typeface="Arial Narrow" pitchFamily="34" charset="0"/>
            </a:endParaRPr>
          </a:p>
        </p:txBody>
      </p:sp>
      <p:sp>
        <p:nvSpPr>
          <p:cNvPr id="18" name="Прямоугольник 17"/>
          <p:cNvSpPr/>
          <p:nvPr/>
        </p:nvSpPr>
        <p:spPr>
          <a:xfrm>
            <a:off x="2143766" y="1556792"/>
            <a:ext cx="755335" cy="338554"/>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1600" b="1" spc="150" dirty="0" smtClean="0">
                <a:ln w="11430">
                  <a:noFill/>
                </a:ln>
                <a:solidFill>
                  <a:schemeClr val="bg1"/>
                </a:solidFill>
                <a:effectLst>
                  <a:outerShdw blurRad="25400" algn="tl" rotWithShape="0">
                    <a:srgbClr val="000000">
                      <a:alpha val="43000"/>
                    </a:srgbClr>
                  </a:outerShdw>
                </a:effectLst>
                <a:latin typeface="Arial Narrow" pitchFamily="34" charset="0"/>
              </a:rPr>
              <a:t>34,8%</a:t>
            </a:r>
            <a:endParaRPr lang="ru-RU" sz="1600" b="1" spc="150" dirty="0">
              <a:ln w="11430">
                <a:noFill/>
              </a:ln>
              <a:solidFill>
                <a:schemeClr val="bg1"/>
              </a:solidFill>
              <a:effectLst>
                <a:outerShdw blurRad="25400" algn="tl" rotWithShape="0">
                  <a:srgbClr val="000000">
                    <a:alpha val="43000"/>
                  </a:srgbClr>
                </a:outerShdw>
              </a:effectLst>
              <a:latin typeface="Arial Narrow" pitchFamily="34" charset="0"/>
            </a:endParaRPr>
          </a:p>
        </p:txBody>
      </p:sp>
      <p:sp>
        <p:nvSpPr>
          <p:cNvPr id="21" name="Прямоугольник 20"/>
          <p:cNvSpPr/>
          <p:nvPr/>
        </p:nvSpPr>
        <p:spPr>
          <a:xfrm>
            <a:off x="1567702" y="2852936"/>
            <a:ext cx="755335" cy="338554"/>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1600" b="1" spc="150" dirty="0" smtClean="0">
                <a:ln w="11430"/>
                <a:solidFill>
                  <a:schemeClr val="bg1"/>
                </a:solidFill>
                <a:effectLst>
                  <a:outerShdw blurRad="25400" algn="tl" rotWithShape="0">
                    <a:srgbClr val="000000">
                      <a:alpha val="43000"/>
                    </a:srgbClr>
                  </a:outerShdw>
                </a:effectLst>
                <a:latin typeface="Arial Narrow" pitchFamily="34" charset="0"/>
              </a:rPr>
              <a:t>21,7%</a:t>
            </a:r>
            <a:endParaRPr lang="ru-RU" sz="1600" b="1" spc="150" dirty="0">
              <a:ln w="11430"/>
              <a:solidFill>
                <a:schemeClr val="bg1"/>
              </a:solidFill>
              <a:effectLst>
                <a:outerShdw blurRad="25400" algn="tl" rotWithShape="0">
                  <a:srgbClr val="000000">
                    <a:alpha val="43000"/>
                  </a:srgbClr>
                </a:outerShdw>
              </a:effectLst>
              <a:latin typeface="Arial Narrow" pitchFamily="34" charset="0"/>
            </a:endParaRPr>
          </a:p>
        </p:txBody>
      </p:sp>
      <p:sp>
        <p:nvSpPr>
          <p:cNvPr id="22" name="Прямоугольник 21"/>
          <p:cNvSpPr/>
          <p:nvPr/>
        </p:nvSpPr>
        <p:spPr>
          <a:xfrm>
            <a:off x="483381" y="1844824"/>
            <a:ext cx="568169" cy="338554"/>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1600" b="1" spc="150" dirty="0" smtClean="0">
                <a:ln w="11430"/>
                <a:solidFill>
                  <a:schemeClr val="bg1"/>
                </a:solidFill>
                <a:effectLst>
                  <a:outerShdw blurRad="25400" algn="tl" rotWithShape="0">
                    <a:srgbClr val="000000">
                      <a:alpha val="43000"/>
                    </a:srgbClr>
                  </a:outerShdw>
                </a:effectLst>
                <a:latin typeface="Arial Narrow" pitchFamily="34" charset="0"/>
              </a:rPr>
              <a:t>11%</a:t>
            </a:r>
            <a:endParaRPr lang="ru-RU" sz="1600" b="1" spc="150" dirty="0">
              <a:ln w="11430"/>
              <a:solidFill>
                <a:schemeClr val="bg1"/>
              </a:solidFill>
              <a:effectLst>
                <a:outerShdw blurRad="25400" algn="tl" rotWithShape="0">
                  <a:srgbClr val="000000">
                    <a:alpha val="43000"/>
                  </a:srgbClr>
                </a:outerShdw>
              </a:effectLst>
              <a:latin typeface="Arial Narrow" pitchFamily="34" charset="0"/>
            </a:endParaRPr>
          </a:p>
        </p:txBody>
      </p:sp>
      <p:sp>
        <p:nvSpPr>
          <p:cNvPr id="23" name="Прямоугольник 22"/>
          <p:cNvSpPr/>
          <p:nvPr/>
        </p:nvSpPr>
        <p:spPr>
          <a:xfrm>
            <a:off x="631598" y="2564904"/>
            <a:ext cx="755335" cy="338554"/>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ru-RU" sz="1600" b="1" spc="150" dirty="0" smtClean="0">
                <a:ln w="11430"/>
                <a:solidFill>
                  <a:schemeClr val="bg1"/>
                </a:solidFill>
                <a:effectLst>
                  <a:outerShdw blurRad="25400" algn="tl" rotWithShape="0">
                    <a:srgbClr val="000000">
                      <a:alpha val="43000"/>
                    </a:srgbClr>
                  </a:outerShdw>
                </a:effectLst>
                <a:latin typeface="Arial Narrow" pitchFamily="34" charset="0"/>
              </a:rPr>
              <a:t>15,7%</a:t>
            </a:r>
            <a:endParaRPr lang="ru-RU" sz="1600" b="1" spc="150" dirty="0">
              <a:ln w="11430"/>
              <a:solidFill>
                <a:schemeClr val="bg1"/>
              </a:solidFill>
              <a:effectLst>
                <a:outerShdw blurRad="25400" algn="tl" rotWithShape="0">
                  <a:srgbClr val="000000">
                    <a:alpha val="43000"/>
                  </a:srgbClr>
                </a:outerShdw>
              </a:effectLst>
              <a:latin typeface="Arial Narrow" pitchFamily="34" charset="0"/>
            </a:endParaRPr>
          </a:p>
        </p:txBody>
      </p:sp>
      <p:sp>
        <p:nvSpPr>
          <p:cNvPr id="24" name="TextBox 23"/>
          <p:cNvSpPr txBox="1"/>
          <p:nvPr/>
        </p:nvSpPr>
        <p:spPr>
          <a:xfrm>
            <a:off x="323528" y="4653136"/>
            <a:ext cx="8496944"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ru-RU" sz="1600" dirty="0" smtClean="0">
                <a:latin typeface="Arial Narrow" pitchFamily="34" charset="0"/>
                <a:cs typeface="Times New Roman" pitchFamily="18" charset="0"/>
              </a:rPr>
              <a:t>На реализацию программных мероприятий </a:t>
            </a:r>
            <a:r>
              <a:rPr lang="ru-RU" sz="1600" b="1" dirty="0" smtClean="0">
                <a:latin typeface="Arial Narrow" pitchFamily="34" charset="0"/>
                <a:cs typeface="Times New Roman" pitchFamily="18" charset="0"/>
              </a:rPr>
              <a:t>в 2017 году </a:t>
            </a:r>
          </a:p>
          <a:p>
            <a:pPr algn="ctr"/>
            <a:r>
              <a:rPr lang="ru-RU" sz="1600" dirty="0" smtClean="0">
                <a:latin typeface="Arial Narrow" pitchFamily="34" charset="0"/>
                <a:cs typeface="Times New Roman" pitchFamily="18" charset="0"/>
              </a:rPr>
              <a:t>предусмотрено выделение </a:t>
            </a:r>
            <a:br>
              <a:rPr lang="ru-RU" sz="1600" dirty="0" smtClean="0">
                <a:latin typeface="Arial Narrow" pitchFamily="34" charset="0"/>
                <a:cs typeface="Times New Roman" pitchFamily="18" charset="0"/>
              </a:rPr>
            </a:br>
            <a:r>
              <a:rPr lang="ru-RU" sz="1600" b="1" dirty="0" smtClean="0">
                <a:solidFill>
                  <a:srgbClr val="FF0000"/>
                </a:solidFill>
                <a:latin typeface="Arial Narrow" pitchFamily="34" charset="0"/>
                <a:cs typeface="Times New Roman" pitchFamily="18" charset="0"/>
              </a:rPr>
              <a:t>89,2 млн. рублей </a:t>
            </a:r>
            <a:br>
              <a:rPr lang="ru-RU" sz="1600" b="1" dirty="0" smtClean="0">
                <a:solidFill>
                  <a:srgbClr val="FF0000"/>
                </a:solidFill>
                <a:latin typeface="Arial Narrow" pitchFamily="34" charset="0"/>
                <a:cs typeface="Times New Roman" pitchFamily="18" charset="0"/>
              </a:rPr>
            </a:br>
            <a:r>
              <a:rPr lang="ru-RU" sz="1600" dirty="0" smtClean="0">
                <a:latin typeface="Arial Narrow" pitchFamily="34" charset="0"/>
                <a:cs typeface="Times New Roman" pitchFamily="18" charset="0"/>
              </a:rPr>
              <a:t>за счет средств региональных бюджетов</a:t>
            </a:r>
          </a:p>
          <a:p>
            <a:pPr algn="ctr"/>
            <a:endParaRPr lang="ru-RU" sz="1600" dirty="0" smtClean="0">
              <a:latin typeface="Arial Narrow" pitchFamily="34" charset="0"/>
              <a:cs typeface="Times New Roman" pitchFamily="18" charset="0"/>
            </a:endParaRPr>
          </a:p>
          <a:p>
            <a:pPr algn="ctr"/>
            <a:r>
              <a:rPr lang="ru-RU" sz="1600" b="1" dirty="0" smtClean="0">
                <a:latin typeface="Arial Narrow" pitchFamily="34" charset="0"/>
                <a:cs typeface="Times New Roman" pitchFamily="18" charset="0"/>
              </a:rPr>
              <a:t>В Новосибирской области</a:t>
            </a:r>
            <a:r>
              <a:rPr lang="ru-RU" sz="1600" dirty="0" smtClean="0">
                <a:latin typeface="Arial Narrow" pitchFamily="34" charset="0"/>
                <a:cs typeface="Times New Roman" pitchFamily="18" charset="0"/>
              </a:rPr>
              <a:t> бюджетное финансирование не предусмотрено</a:t>
            </a:r>
            <a:endParaRPr lang="ru-RU" sz="1600" dirty="0">
              <a:latin typeface="Arial Narrow" pitchFamily="34" charset="0"/>
              <a:cs typeface="Times New Roman" pitchFamily="18" charset="0"/>
            </a:endParaRPr>
          </a:p>
        </p:txBody>
      </p:sp>
      <p:pic>
        <p:nvPicPr>
          <p:cNvPr id="25" name="Picture 3" descr="C:\Users\zenkinama\Desktop\Good-Profit-39860113.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6660232" y="2492896"/>
            <a:ext cx="2239965" cy="2068234"/>
          </a:xfrm>
          <a:prstGeom prst="rect">
            <a:avLst/>
          </a:prstGeom>
          <a:noFill/>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Диаграмма 4"/>
          <p:cNvGraphicFramePr/>
          <p:nvPr>
            <p:extLst>
              <p:ext uri="{D42A27DB-BD31-4B8C-83A1-F6EECF244321}">
                <p14:modId xmlns:p14="http://schemas.microsoft.com/office/powerpoint/2010/main" val="1033516289"/>
              </p:ext>
            </p:extLst>
          </p:nvPr>
        </p:nvGraphicFramePr>
        <p:xfrm>
          <a:off x="179512" y="1412776"/>
          <a:ext cx="8640960" cy="1800200"/>
        </p:xfrm>
        <a:graphic>
          <a:graphicData uri="http://schemas.openxmlformats.org/drawingml/2006/chart">
            <c:chart xmlns:c="http://schemas.openxmlformats.org/drawingml/2006/chart" xmlns:r="http://schemas.openxmlformats.org/officeDocument/2006/relationships" r:id="rId2"/>
          </a:graphicData>
        </a:graphic>
      </p:graphicFrame>
      <p:sp>
        <p:nvSpPr>
          <p:cNvPr id="8" name="Прямоугольник 7"/>
          <p:cNvSpPr/>
          <p:nvPr/>
        </p:nvSpPr>
        <p:spPr>
          <a:xfrm>
            <a:off x="428596" y="3238499"/>
            <a:ext cx="8424936" cy="694557"/>
          </a:xfrm>
          <a:prstGeom prst="rect">
            <a:avLst/>
          </a:prstGeom>
          <a:solidFill>
            <a:srgbClr val="0070C0">
              <a:alpha val="11000"/>
            </a:srgbClr>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fontAlgn="auto">
              <a:spcBef>
                <a:spcPts val="0"/>
              </a:spcBef>
              <a:spcAft>
                <a:spcPts val="0"/>
              </a:spcAft>
            </a:pPr>
            <a:r>
              <a:rPr lang="ru-RU" b="1" dirty="0" smtClean="0">
                <a:solidFill>
                  <a:srgbClr val="002060"/>
                </a:solidFill>
                <a:latin typeface="Arial Narrow" pitchFamily="34" charset="0"/>
                <a:cs typeface="Times New Roman" pitchFamily="18" charset="0"/>
              </a:rPr>
              <a:t>Основные мероприятия, проведенные за счет сумм страховых взносов </a:t>
            </a:r>
          </a:p>
          <a:p>
            <a:pPr algn="ctr" fontAlgn="auto">
              <a:spcBef>
                <a:spcPts val="0"/>
              </a:spcBef>
              <a:spcAft>
                <a:spcPts val="0"/>
              </a:spcAft>
            </a:pPr>
            <a:r>
              <a:rPr lang="ru-RU" b="1" dirty="0" smtClean="0">
                <a:solidFill>
                  <a:srgbClr val="002060"/>
                </a:solidFill>
                <a:latin typeface="Arial Narrow" pitchFamily="34" charset="0"/>
                <a:cs typeface="Times New Roman" pitchFamily="18" charset="0"/>
              </a:rPr>
              <a:t>в 2016 году</a:t>
            </a:r>
            <a:endParaRPr lang="ru-RU" b="1" dirty="0">
              <a:solidFill>
                <a:srgbClr val="002060"/>
              </a:solidFill>
              <a:latin typeface="Arial Narrow" pitchFamily="34" charset="0"/>
              <a:cs typeface="Times New Roman" pitchFamily="18" charset="0"/>
            </a:endParaRPr>
          </a:p>
        </p:txBody>
      </p:sp>
      <p:sp>
        <p:nvSpPr>
          <p:cNvPr id="10" name="Прямоугольник 9"/>
          <p:cNvSpPr/>
          <p:nvPr/>
        </p:nvSpPr>
        <p:spPr>
          <a:xfrm>
            <a:off x="395536" y="260648"/>
            <a:ext cx="8496944" cy="830997"/>
          </a:xfrm>
          <a:prstGeom prst="rect">
            <a:avLst/>
          </a:prstGeom>
        </p:spPr>
        <p:txBody>
          <a:bodyPr wrap="square">
            <a:spAutoFit/>
          </a:bodyPr>
          <a:lstStyle/>
          <a:p>
            <a:pPr lvl="0" algn="ctr"/>
            <a:r>
              <a:rPr lang="ru-RU" sz="1600" b="1" dirty="0" smtClean="0">
                <a:solidFill>
                  <a:schemeClr val="accent1">
                    <a:lumMod val="75000"/>
                  </a:schemeClr>
                </a:solidFill>
                <a:latin typeface="Arial Narrow" pitchFamily="34" charset="0"/>
              </a:rPr>
              <a:t>ФИНАНСОВОЕ ОБЕСПЕЧЕНИЕ ПРЕДУПРЕДИТЕЛЬНЫХ МЕР ПО СОКРАЩЕНИЮ ПРОИЗВОДСТВЕННОГО ТРАВМАТИЗМА И ПРОФЕССИОНАЛЬНЫХ ЗАБОЛЕВАНИЙ РАБОТНИКОВ ЗА СЧЕТ СУММ СТРАХОВЫХ ВЗНОСОВ (МЛРД. РУБ.) </a:t>
            </a:r>
            <a:r>
              <a:rPr lang="ru-RU" sz="1600" b="1" dirty="0" smtClean="0">
                <a:solidFill>
                  <a:srgbClr val="C00000"/>
                </a:solidFill>
                <a:latin typeface="Arial Narrow" pitchFamily="34" charset="0"/>
              </a:rPr>
              <a:t>ПО РОССИЙСКОЙ ФЕДЕРАЦИИ</a:t>
            </a:r>
            <a:endParaRPr lang="ru-RU" sz="1600" dirty="0">
              <a:ln w="3175" cmpd="sng">
                <a:solidFill>
                  <a:schemeClr val="accent1">
                    <a:shade val="88000"/>
                    <a:satMod val="110000"/>
                  </a:schemeClr>
                </a:solidFill>
                <a:prstDash val="solid"/>
              </a:ln>
              <a:solidFill>
                <a:srgbClr val="C00000"/>
              </a:solidFill>
            </a:endParaRPr>
          </a:p>
        </p:txBody>
      </p:sp>
      <p:graphicFrame>
        <p:nvGraphicFramePr>
          <p:cNvPr id="12" name="Таблица 11"/>
          <p:cNvGraphicFramePr>
            <a:graphicFrameLocks noGrp="1"/>
          </p:cNvGraphicFramePr>
          <p:nvPr/>
        </p:nvGraphicFramePr>
        <p:xfrm>
          <a:off x="467544" y="3933056"/>
          <a:ext cx="8352928" cy="2213042"/>
        </p:xfrm>
        <a:graphic>
          <a:graphicData uri="http://schemas.openxmlformats.org/drawingml/2006/table">
            <a:tbl>
              <a:tblPr firstRow="1" bandRow="1">
                <a:tableStyleId>{3B4B98B0-60AC-42C2-AFA5-B58CD77FA1E5}</a:tableStyleId>
              </a:tblPr>
              <a:tblGrid>
                <a:gridCol w="8352928"/>
              </a:tblGrid>
              <a:tr h="731520">
                <a:tc>
                  <a:txBody>
                    <a:bodyPr/>
                    <a:lstStyle/>
                    <a:p>
                      <a:pPr algn="ctr"/>
                      <a:r>
                        <a:rPr lang="ru-RU" sz="2000" dirty="0" smtClean="0">
                          <a:solidFill>
                            <a:schemeClr val="accent1">
                              <a:lumMod val="75000"/>
                            </a:schemeClr>
                          </a:solidFill>
                          <a:latin typeface="Arial Narrow" pitchFamily="34" charset="0"/>
                        </a:rPr>
                        <a:t>Проведение обязательных периодических</a:t>
                      </a:r>
                      <a:r>
                        <a:rPr lang="ru-RU" sz="2000" baseline="0" dirty="0" smtClean="0">
                          <a:solidFill>
                            <a:schemeClr val="accent1">
                              <a:lumMod val="75000"/>
                            </a:schemeClr>
                          </a:solidFill>
                          <a:latin typeface="Arial Narrow" pitchFamily="34" charset="0"/>
                        </a:rPr>
                        <a:t> медицинских осмотров (обследований) работников – более 1,2 млн. работников</a:t>
                      </a:r>
                      <a:endParaRPr lang="ru-RU" sz="2000" b="1" dirty="0">
                        <a:solidFill>
                          <a:schemeClr val="accent1">
                            <a:lumMod val="75000"/>
                          </a:schemeClr>
                        </a:solidFill>
                        <a:latin typeface="Arial Narrow" pitchFamily="34" charset="0"/>
                        <a:cs typeface="Times New Roman" pitchFamily="18" charset="0"/>
                      </a:endParaRPr>
                    </a:p>
                  </a:txBody>
                  <a:tcPr marT="60960" marB="60960"/>
                </a:tc>
              </a:tr>
              <a:tr h="49261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000" kern="1200" dirty="0" smtClean="0">
                          <a:solidFill>
                            <a:schemeClr val="accent1">
                              <a:lumMod val="75000"/>
                            </a:schemeClr>
                          </a:solidFill>
                          <a:latin typeface="Arial Narrow" pitchFamily="34" charset="0"/>
                        </a:rPr>
                        <a:t>Санаторно-курортное лечение – более 55 тыс. работников</a:t>
                      </a:r>
                      <a:endParaRPr lang="ru-RU" sz="2000" b="1" kern="1200" dirty="0" smtClean="0">
                        <a:solidFill>
                          <a:schemeClr val="accent1">
                            <a:lumMod val="75000"/>
                          </a:schemeClr>
                        </a:solidFill>
                        <a:latin typeface="Times New Roman" pitchFamily="18" charset="0"/>
                        <a:ea typeface="+mn-ea"/>
                        <a:cs typeface="Times New Roman" pitchFamily="18" charset="0"/>
                      </a:endParaRPr>
                    </a:p>
                  </a:txBody>
                  <a:tcPr marT="60960" marB="60960"/>
                </a:tc>
              </a:tr>
              <a:tr h="494453">
                <a:tc>
                  <a:txBody>
                    <a:bodyPr/>
                    <a:lstStyle/>
                    <a:p>
                      <a:pPr algn="ctr"/>
                      <a:r>
                        <a:rPr lang="ru-RU" sz="2000" kern="1200" dirty="0" smtClean="0">
                          <a:solidFill>
                            <a:schemeClr val="accent1">
                              <a:lumMod val="75000"/>
                            </a:schemeClr>
                          </a:solidFill>
                          <a:latin typeface="Arial Narrow" pitchFamily="34" charset="0"/>
                        </a:rPr>
                        <a:t>Обучение по охране труда – более 39 тыс. работников</a:t>
                      </a:r>
                      <a:endParaRPr lang="ru-RU" sz="2000" b="1" kern="1200" dirty="0" smtClean="0">
                        <a:solidFill>
                          <a:schemeClr val="accent1">
                            <a:lumMod val="75000"/>
                          </a:schemeClr>
                        </a:solidFill>
                        <a:latin typeface="Arial Narrow" pitchFamily="34" charset="0"/>
                        <a:ea typeface="+mn-ea"/>
                        <a:cs typeface="Times New Roman" pitchFamily="18" charset="0"/>
                      </a:endParaRPr>
                    </a:p>
                  </a:txBody>
                  <a:tcPr marT="60960" marB="60960"/>
                </a:tc>
              </a:tr>
              <a:tr h="494453">
                <a:tc>
                  <a:txBody>
                    <a:bodyPr/>
                    <a:lstStyle/>
                    <a:p>
                      <a:pPr algn="ctr"/>
                      <a:r>
                        <a:rPr lang="ru-RU" sz="2000" dirty="0" smtClean="0">
                          <a:solidFill>
                            <a:schemeClr val="accent1">
                              <a:lumMod val="75000"/>
                            </a:schemeClr>
                          </a:solidFill>
                          <a:latin typeface="Arial Narrow" pitchFamily="34" charset="0"/>
                        </a:rPr>
                        <a:t>Закупка СИЗ – свыше 20 млн. единиц</a:t>
                      </a:r>
                      <a:endParaRPr lang="ru-RU" sz="2000" b="1" dirty="0">
                        <a:solidFill>
                          <a:schemeClr val="accent1">
                            <a:lumMod val="75000"/>
                          </a:schemeClr>
                        </a:solidFill>
                        <a:latin typeface="Arial Narrow" pitchFamily="34" charset="0"/>
                        <a:cs typeface="Times New Roman" pitchFamily="18" charset="0"/>
                      </a:endParaRPr>
                    </a:p>
                  </a:txBody>
                  <a:tcPr marT="60960" marB="60960"/>
                </a:tc>
              </a:tr>
            </a:tbl>
          </a:graphicData>
        </a:graphic>
      </p:graphicFrame>
      <p:sp>
        <p:nvSpPr>
          <p:cNvPr id="22" name="Номер слайда 33"/>
          <p:cNvSpPr>
            <a:spLocks noGrp="1"/>
          </p:cNvSpPr>
          <p:nvPr>
            <p:ph type="sldNum" sz="quarter" idx="12"/>
          </p:nvPr>
        </p:nvSpPr>
        <p:spPr>
          <a:xfrm>
            <a:off x="8532440" y="6381328"/>
            <a:ext cx="442392" cy="365125"/>
          </a:xfrm>
        </p:spPr>
        <p:txBody>
          <a:bodyPr/>
          <a:lstStyle/>
          <a:p>
            <a:fld id="{5C4C241E-FC20-4A21-B25F-1EF85DEDBE58}" type="slidenum">
              <a:rPr lang="ru-RU" sz="1600" b="1" smtClean="0">
                <a:latin typeface="Arial Narrow" pitchFamily="34" charset="0"/>
              </a:rPr>
              <a:pPr/>
              <a:t>14</a:t>
            </a:fld>
            <a:endParaRPr lang="ru-RU" sz="1600" b="1" dirty="0">
              <a:latin typeface="Arial Narrow" pitchFamily="34" charset="0"/>
            </a:endParaRPr>
          </a:p>
        </p:txBody>
      </p:sp>
      <p:pic>
        <p:nvPicPr>
          <p:cNvPr id="23"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pic>
        <p:nvPicPr>
          <p:cNvPr id="24" name="Picture 13"/>
          <p:cNvPicPr>
            <a:picLocks noChangeAspect="1" noChangeArrowheads="1"/>
          </p:cNvPicPr>
          <p:nvPr/>
        </p:nvPicPr>
        <p:blipFill>
          <a:blip r:embed="rId4" cstate="print"/>
          <a:srcRect/>
          <a:stretch>
            <a:fillRect/>
          </a:stretch>
        </p:blipFill>
        <p:spPr bwMode="auto">
          <a:xfrm>
            <a:off x="900113" y="6364288"/>
            <a:ext cx="1800225" cy="493712"/>
          </a:xfrm>
          <a:prstGeom prst="rect">
            <a:avLst/>
          </a:prstGeom>
          <a:noFill/>
          <a:ln w="9525">
            <a:noFill/>
            <a:miter lim="800000"/>
            <a:headEnd/>
            <a:tailEnd/>
          </a:ln>
        </p:spPr>
      </p:pic>
      <p:sp>
        <p:nvSpPr>
          <p:cNvPr id="25"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7"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8" name="Прямоугольник 27"/>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Tree>
    <p:extLst>
      <p:ext uri="{BB962C8B-B14F-4D97-AF65-F5344CB8AC3E}">
        <p14:creationId xmlns:p14="http://schemas.microsoft.com/office/powerpoint/2010/main" val="492637540"/>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Диаграмма 4"/>
          <p:cNvGraphicFramePr/>
          <p:nvPr>
            <p:extLst>
              <p:ext uri="{D42A27DB-BD31-4B8C-83A1-F6EECF244321}">
                <p14:modId xmlns:p14="http://schemas.microsoft.com/office/powerpoint/2010/main" val="1033516289"/>
              </p:ext>
            </p:extLst>
          </p:nvPr>
        </p:nvGraphicFramePr>
        <p:xfrm>
          <a:off x="251520" y="2924944"/>
          <a:ext cx="8640960" cy="2016224"/>
        </p:xfrm>
        <a:graphic>
          <a:graphicData uri="http://schemas.openxmlformats.org/drawingml/2006/chart">
            <c:chart xmlns:c="http://schemas.openxmlformats.org/drawingml/2006/chart" xmlns:r="http://schemas.openxmlformats.org/officeDocument/2006/relationships" r:id="rId2"/>
          </a:graphicData>
        </a:graphic>
      </p:graphicFrame>
      <p:sp>
        <p:nvSpPr>
          <p:cNvPr id="22" name="Прямоугольник 21"/>
          <p:cNvSpPr/>
          <p:nvPr/>
        </p:nvSpPr>
        <p:spPr>
          <a:xfrm>
            <a:off x="395536" y="1916832"/>
            <a:ext cx="3429024" cy="571504"/>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r>
              <a:rPr lang="ru-RU" sz="2000" dirty="0" smtClean="0">
                <a:solidFill>
                  <a:schemeClr val="bg1"/>
                </a:solidFill>
                <a:latin typeface="Arial Narrow" pitchFamily="34" charset="0"/>
                <a:cs typeface="Times New Roman" pitchFamily="18" charset="0"/>
              </a:rPr>
              <a:t>Рост за </a:t>
            </a:r>
            <a:r>
              <a:rPr lang="ru-RU" sz="2000" b="1" dirty="0" smtClean="0">
                <a:solidFill>
                  <a:srgbClr val="FFFF00"/>
                </a:solidFill>
                <a:latin typeface="Arial Narrow" pitchFamily="34" charset="0"/>
                <a:cs typeface="Times New Roman" pitchFamily="18" charset="0"/>
              </a:rPr>
              <a:t>5</a:t>
            </a:r>
            <a:r>
              <a:rPr lang="ru-RU" sz="2000" dirty="0" smtClean="0">
                <a:solidFill>
                  <a:schemeClr val="bg1"/>
                </a:solidFill>
                <a:latin typeface="Arial Narrow" pitchFamily="34" charset="0"/>
                <a:cs typeface="Times New Roman" pitchFamily="18" charset="0"/>
              </a:rPr>
              <a:t> лет в </a:t>
            </a:r>
            <a:r>
              <a:rPr lang="ru-RU" sz="2000" b="1" dirty="0" smtClean="0">
                <a:solidFill>
                  <a:srgbClr val="FFFF00"/>
                </a:solidFill>
                <a:latin typeface="Arial Narrow" pitchFamily="34" charset="0"/>
                <a:cs typeface="Times New Roman" pitchFamily="18" charset="0"/>
              </a:rPr>
              <a:t>1,5</a:t>
            </a:r>
            <a:r>
              <a:rPr lang="ru-RU" sz="2000" dirty="0" smtClean="0">
                <a:solidFill>
                  <a:schemeClr val="bg1"/>
                </a:solidFill>
                <a:latin typeface="Arial Narrow" pitchFamily="34" charset="0"/>
                <a:cs typeface="Times New Roman" pitchFamily="18" charset="0"/>
              </a:rPr>
              <a:t> раз</a:t>
            </a:r>
            <a:endParaRPr lang="ru-RU" sz="2000" dirty="0">
              <a:solidFill>
                <a:schemeClr val="bg1"/>
              </a:solidFill>
              <a:latin typeface="Arial Narrow" pitchFamily="34" charset="0"/>
              <a:cs typeface="Times New Roman" pitchFamily="18" charset="0"/>
            </a:endParaRPr>
          </a:p>
        </p:txBody>
      </p:sp>
      <p:sp>
        <p:nvSpPr>
          <p:cNvPr id="23" name="Номер слайда 33"/>
          <p:cNvSpPr>
            <a:spLocks noGrp="1"/>
          </p:cNvSpPr>
          <p:nvPr>
            <p:ph type="sldNum" sz="quarter" idx="12"/>
          </p:nvPr>
        </p:nvSpPr>
        <p:spPr>
          <a:xfrm>
            <a:off x="8172400" y="6356351"/>
            <a:ext cx="514400" cy="365125"/>
          </a:xfrm>
        </p:spPr>
        <p:txBody>
          <a:bodyPr/>
          <a:lstStyle/>
          <a:p>
            <a:fld id="{5C4C241E-FC20-4A21-B25F-1EF85DEDBE58}" type="slidenum">
              <a:rPr lang="ru-RU" sz="1600" b="1" smtClean="0">
                <a:latin typeface="Arial Narrow" pitchFamily="34" charset="0"/>
              </a:rPr>
              <a:pPr/>
              <a:t>15</a:t>
            </a:fld>
            <a:endParaRPr lang="ru-RU" sz="1600" b="1" dirty="0">
              <a:latin typeface="Arial Narrow" pitchFamily="34" charset="0"/>
            </a:endParaRPr>
          </a:p>
        </p:txBody>
      </p:sp>
      <p:pic>
        <p:nvPicPr>
          <p:cNvPr id="24"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pic>
        <p:nvPicPr>
          <p:cNvPr id="25" name="Picture 13"/>
          <p:cNvPicPr>
            <a:picLocks noChangeAspect="1" noChangeArrowheads="1"/>
          </p:cNvPicPr>
          <p:nvPr/>
        </p:nvPicPr>
        <p:blipFill>
          <a:blip r:embed="rId4" cstate="print"/>
          <a:srcRect/>
          <a:stretch>
            <a:fillRect/>
          </a:stretch>
        </p:blipFill>
        <p:spPr bwMode="auto">
          <a:xfrm>
            <a:off x="900113" y="6364288"/>
            <a:ext cx="1800225" cy="493712"/>
          </a:xfrm>
          <a:prstGeom prst="rect">
            <a:avLst/>
          </a:prstGeom>
          <a:noFill/>
          <a:ln w="9525">
            <a:noFill/>
            <a:miter lim="800000"/>
            <a:headEnd/>
            <a:tailEnd/>
          </a:ln>
        </p:spPr>
      </p:pic>
      <p:sp>
        <p:nvSpPr>
          <p:cNvPr id="26"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7" name="Прямоугольник 26"/>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8"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9" name="Прямоугольник 28"/>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30" name="Прямоугольник 29"/>
          <p:cNvSpPr/>
          <p:nvPr/>
        </p:nvSpPr>
        <p:spPr>
          <a:xfrm>
            <a:off x="395536" y="260648"/>
            <a:ext cx="8496944" cy="830997"/>
          </a:xfrm>
          <a:prstGeom prst="rect">
            <a:avLst/>
          </a:prstGeom>
        </p:spPr>
        <p:txBody>
          <a:bodyPr wrap="square">
            <a:spAutoFit/>
          </a:bodyPr>
          <a:lstStyle/>
          <a:p>
            <a:pPr lvl="0" algn="ctr"/>
            <a:r>
              <a:rPr lang="ru-RU" sz="1600" b="1" dirty="0" smtClean="0">
                <a:solidFill>
                  <a:schemeClr val="accent1">
                    <a:lumMod val="75000"/>
                  </a:schemeClr>
                </a:solidFill>
                <a:latin typeface="Arial Narrow" pitchFamily="34" charset="0"/>
              </a:rPr>
              <a:t>ФИНАНСОВОЕ ОБЕСПЕЧЕНИЕ ПРЕДУПРЕДИТЕЛЬНЫХ МЕР ПО СОКРАЩЕНИЮ ПРОИЗВОДСТВЕННОГО ТРАВМАТИЗМА И ПРОФЕССИОНАЛЬНЫХ ЗАБОЛЕВАНИЙ РАБОТНИКОВ ЗА СЧЕТ СУММ СТРАХОВЫХ ВЗНОСОВ (МЛН. РУБ.) </a:t>
            </a:r>
            <a:r>
              <a:rPr lang="ru-RU" sz="1600" b="1" dirty="0" smtClean="0">
                <a:solidFill>
                  <a:srgbClr val="C00000"/>
                </a:solidFill>
                <a:latin typeface="Arial Narrow" pitchFamily="34" charset="0"/>
              </a:rPr>
              <a:t>ПО СИБИРСКОМУ ФЕДЕРАЛЬНОМУ ОКРУГУ</a:t>
            </a:r>
            <a:endParaRPr lang="ru-RU" sz="1600" dirty="0">
              <a:ln w="3175" cmpd="sng">
                <a:solidFill>
                  <a:schemeClr val="accent1">
                    <a:shade val="88000"/>
                    <a:satMod val="110000"/>
                  </a:schemeClr>
                </a:solidFill>
                <a:prstDash val="solid"/>
              </a:ln>
              <a:solidFill>
                <a:srgbClr val="C00000"/>
              </a:solidFill>
            </a:endParaRPr>
          </a:p>
        </p:txBody>
      </p:sp>
      <p:pic>
        <p:nvPicPr>
          <p:cNvPr id="17409" name="Picture 1" descr="C:\Users\zenkinama\Desktop\depositphotos_11582986-3D-Man-carrying-money.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7812360" y="5157192"/>
            <a:ext cx="1126478" cy="1126478"/>
          </a:xfrm>
          <a:prstGeom prst="rect">
            <a:avLst/>
          </a:prstGeom>
          <a:noFill/>
        </p:spPr>
      </p:pic>
    </p:spTree>
    <p:extLst>
      <p:ext uri="{BB962C8B-B14F-4D97-AF65-F5344CB8AC3E}">
        <p14:creationId xmlns:p14="http://schemas.microsoft.com/office/powerpoint/2010/main" val="49263754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Диаграмма 20"/>
          <p:cNvGraphicFramePr/>
          <p:nvPr/>
        </p:nvGraphicFramePr>
        <p:xfrm>
          <a:off x="2123728" y="1988840"/>
          <a:ext cx="4643470" cy="3524275"/>
        </p:xfrm>
        <a:graphic>
          <a:graphicData uri="http://schemas.openxmlformats.org/drawingml/2006/chart">
            <c:chart xmlns:c="http://schemas.openxmlformats.org/drawingml/2006/chart" xmlns:r="http://schemas.openxmlformats.org/officeDocument/2006/relationships" r:id="rId2"/>
          </a:graphicData>
        </a:graphic>
      </p:graphicFrame>
      <p:sp>
        <p:nvSpPr>
          <p:cNvPr id="22" name="Овал 21"/>
          <p:cNvSpPr/>
          <p:nvPr/>
        </p:nvSpPr>
        <p:spPr>
          <a:xfrm>
            <a:off x="3563888" y="1412776"/>
            <a:ext cx="1656184" cy="936104"/>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
            <a:r>
              <a:rPr lang="ru-RU" sz="1200" dirty="0" smtClean="0">
                <a:solidFill>
                  <a:schemeClr val="tx1"/>
                </a:solidFill>
                <a:latin typeface="Arial Narrow" pitchFamily="34" charset="0"/>
                <a:cs typeface="Times New Roman" pitchFamily="18" charset="0"/>
              </a:rPr>
              <a:t>Проведение обязательных </a:t>
            </a:r>
          </a:p>
          <a:p>
            <a:pPr algn="ctr" fontAlgn="b"/>
            <a:r>
              <a:rPr lang="ru-RU" sz="1200" dirty="0" smtClean="0">
                <a:solidFill>
                  <a:schemeClr val="tx1"/>
                </a:solidFill>
                <a:latin typeface="Arial Narrow" pitchFamily="34" charset="0"/>
                <a:cs typeface="Times New Roman" pitchFamily="18" charset="0"/>
              </a:rPr>
              <a:t>ПМО работников</a:t>
            </a:r>
          </a:p>
          <a:p>
            <a:pPr algn="ctr"/>
            <a:endParaRPr lang="ru-RU" sz="1200" dirty="0">
              <a:latin typeface="Arial Narrow" pitchFamily="34" charset="0"/>
            </a:endParaRPr>
          </a:p>
        </p:txBody>
      </p:sp>
      <p:sp>
        <p:nvSpPr>
          <p:cNvPr id="24" name="Овал 23"/>
          <p:cNvSpPr/>
          <p:nvPr/>
        </p:nvSpPr>
        <p:spPr>
          <a:xfrm>
            <a:off x="6572264" y="4500570"/>
            <a:ext cx="2428860" cy="1238259"/>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a:solidFill>
                  <a:schemeClr val="tx1"/>
                </a:solidFill>
                <a:latin typeface="Arial Narrow" pitchFamily="34" charset="0"/>
                <a:cs typeface="Times New Roman" pitchFamily="18" charset="0"/>
              </a:rPr>
              <a:t>Приобретение работникам СИЗ, </a:t>
            </a:r>
            <a:endParaRPr lang="ru-RU" sz="1200" dirty="0" smtClean="0">
              <a:solidFill>
                <a:schemeClr val="tx1"/>
              </a:solidFill>
              <a:latin typeface="Arial Narrow" pitchFamily="34" charset="0"/>
              <a:cs typeface="Times New Roman" pitchFamily="18" charset="0"/>
            </a:endParaRPr>
          </a:p>
          <a:p>
            <a:pPr algn="ctr"/>
            <a:r>
              <a:rPr lang="ru-RU" sz="1200" dirty="0" smtClean="0">
                <a:solidFill>
                  <a:schemeClr val="tx1"/>
                </a:solidFill>
                <a:latin typeface="Arial Narrow" pitchFamily="34" charset="0"/>
                <a:cs typeface="Times New Roman" pitchFamily="18" charset="0"/>
              </a:rPr>
              <a:t>а </a:t>
            </a:r>
            <a:r>
              <a:rPr lang="ru-RU" sz="1200" dirty="0">
                <a:solidFill>
                  <a:schemeClr val="tx1"/>
                </a:solidFill>
                <a:latin typeface="Arial Narrow" pitchFamily="34" charset="0"/>
                <a:cs typeface="Times New Roman" pitchFamily="18" charset="0"/>
              </a:rPr>
              <a:t>также смывающих и (</a:t>
            </a:r>
            <a:r>
              <a:rPr lang="ru-RU" sz="1200" dirty="0" smtClean="0">
                <a:solidFill>
                  <a:schemeClr val="tx1"/>
                </a:solidFill>
                <a:latin typeface="Arial Narrow" pitchFamily="34" charset="0"/>
                <a:cs typeface="Times New Roman" pitchFamily="18" charset="0"/>
              </a:rPr>
              <a:t>или) обезвреживающих </a:t>
            </a:r>
            <a:r>
              <a:rPr lang="ru-RU" sz="1200" dirty="0">
                <a:solidFill>
                  <a:schemeClr val="tx1"/>
                </a:solidFill>
                <a:latin typeface="Arial Narrow" pitchFamily="34" charset="0"/>
                <a:cs typeface="Times New Roman" pitchFamily="18" charset="0"/>
              </a:rPr>
              <a:t>средств</a:t>
            </a:r>
          </a:p>
        </p:txBody>
      </p:sp>
      <p:sp>
        <p:nvSpPr>
          <p:cNvPr id="27" name="Овал 26"/>
          <p:cNvSpPr/>
          <p:nvPr/>
        </p:nvSpPr>
        <p:spPr>
          <a:xfrm>
            <a:off x="1835696" y="1556792"/>
            <a:ext cx="1512168" cy="792088"/>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a:solidFill>
                  <a:schemeClr val="tx1"/>
                </a:solidFill>
                <a:latin typeface="Arial Narrow" pitchFamily="34" charset="0"/>
                <a:cs typeface="Times New Roman" pitchFamily="18" charset="0"/>
              </a:rPr>
              <a:t>Проведение</a:t>
            </a:r>
            <a:r>
              <a:rPr lang="ru-RU" sz="1200" dirty="0">
                <a:solidFill>
                  <a:schemeClr val="tx1"/>
                </a:solidFill>
                <a:latin typeface="Arial Narrow" pitchFamily="34" charset="0"/>
              </a:rPr>
              <a:t> </a:t>
            </a:r>
            <a:r>
              <a:rPr lang="ru-RU" sz="1200" dirty="0">
                <a:solidFill>
                  <a:schemeClr val="tx1"/>
                </a:solidFill>
                <a:latin typeface="Arial Narrow" pitchFamily="34" charset="0"/>
                <a:cs typeface="Times New Roman" pitchFamily="18" charset="0"/>
              </a:rPr>
              <a:t>СОУТ</a:t>
            </a:r>
          </a:p>
        </p:txBody>
      </p:sp>
      <p:sp>
        <p:nvSpPr>
          <p:cNvPr id="28" name="Овал 27"/>
          <p:cNvSpPr/>
          <p:nvPr/>
        </p:nvSpPr>
        <p:spPr>
          <a:xfrm>
            <a:off x="3923928" y="5373216"/>
            <a:ext cx="1950486" cy="1008111"/>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a:solidFill>
                  <a:schemeClr val="tx1"/>
                </a:solidFill>
                <a:latin typeface="Arial Narrow" pitchFamily="34" charset="0"/>
                <a:cs typeface="Times New Roman" pitchFamily="18" charset="0"/>
              </a:rPr>
              <a:t>Санаторно-курортное лечение работников</a:t>
            </a:r>
          </a:p>
        </p:txBody>
      </p:sp>
      <p:sp>
        <p:nvSpPr>
          <p:cNvPr id="31" name="Овал 30"/>
          <p:cNvSpPr/>
          <p:nvPr/>
        </p:nvSpPr>
        <p:spPr>
          <a:xfrm>
            <a:off x="214282" y="2428868"/>
            <a:ext cx="2000264" cy="850543"/>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
            <a:endParaRPr lang="ru-RU" sz="1200" dirty="0" smtClean="0">
              <a:solidFill>
                <a:schemeClr val="tx1"/>
              </a:solidFill>
              <a:latin typeface="Arial Narrow" pitchFamily="34" charset="0"/>
              <a:cs typeface="Times New Roman" pitchFamily="18" charset="0"/>
            </a:endParaRPr>
          </a:p>
          <a:p>
            <a:pPr algn="ctr" fontAlgn="b"/>
            <a:r>
              <a:rPr lang="ru-RU" sz="1050" dirty="0" smtClean="0">
                <a:solidFill>
                  <a:schemeClr val="tx1"/>
                </a:solidFill>
                <a:latin typeface="Arial Narrow" pitchFamily="34" charset="0"/>
                <a:cs typeface="Times New Roman" pitchFamily="18" charset="0"/>
              </a:rPr>
              <a:t>Приведение уровней воздействия В и ОПФ на РМ в соотв. с гос. </a:t>
            </a:r>
          </a:p>
          <a:p>
            <a:pPr algn="ctr" fontAlgn="b"/>
            <a:r>
              <a:rPr lang="ru-RU" sz="1050" dirty="0" smtClean="0">
                <a:solidFill>
                  <a:schemeClr val="tx1"/>
                </a:solidFill>
                <a:latin typeface="Arial Narrow" pitchFamily="34" charset="0"/>
                <a:cs typeface="Times New Roman" pitchFamily="18" charset="0"/>
              </a:rPr>
              <a:t>норм. треб. ОТ - </a:t>
            </a:r>
            <a:r>
              <a:rPr lang="ru-RU" sz="1050" b="1" dirty="0" smtClean="0">
                <a:solidFill>
                  <a:schemeClr val="tx1"/>
                </a:solidFill>
                <a:latin typeface="Arial Narrow" pitchFamily="34" charset="0"/>
                <a:cs typeface="Times New Roman" pitchFamily="18" charset="0"/>
              </a:rPr>
              <a:t>0,06%</a:t>
            </a:r>
          </a:p>
          <a:p>
            <a:pPr algn="ctr" fontAlgn="b"/>
            <a:endParaRPr lang="ru-RU" sz="1200" dirty="0">
              <a:solidFill>
                <a:srgbClr val="CC3300"/>
              </a:solidFill>
              <a:latin typeface="Arial Narrow" pitchFamily="34" charset="0"/>
              <a:cs typeface="Times New Roman" pitchFamily="18" charset="0"/>
            </a:endParaRPr>
          </a:p>
        </p:txBody>
      </p:sp>
      <p:sp>
        <p:nvSpPr>
          <p:cNvPr id="35" name="Овал 34"/>
          <p:cNvSpPr/>
          <p:nvPr/>
        </p:nvSpPr>
        <p:spPr>
          <a:xfrm>
            <a:off x="2428860" y="5643578"/>
            <a:ext cx="1357322" cy="733926"/>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
            <a:r>
              <a:rPr lang="ru-RU" sz="1050" dirty="0" smtClean="0">
                <a:solidFill>
                  <a:schemeClr val="tx1"/>
                </a:solidFill>
                <a:latin typeface="Arial Narrow" pitchFamily="34" charset="0"/>
                <a:cs typeface="Times New Roman" pitchFamily="18" charset="0"/>
              </a:rPr>
              <a:t>Обеспечение работников </a:t>
            </a:r>
          </a:p>
          <a:p>
            <a:pPr fontAlgn="b"/>
            <a:r>
              <a:rPr lang="ru-RU" sz="1050" dirty="0" smtClean="0">
                <a:solidFill>
                  <a:schemeClr val="tx1"/>
                </a:solidFill>
                <a:latin typeface="Arial Narrow" pitchFamily="34" charset="0"/>
                <a:cs typeface="Times New Roman" pitchFamily="18" charset="0"/>
              </a:rPr>
              <a:t>ЛПП  - </a:t>
            </a:r>
            <a:r>
              <a:rPr lang="ru-RU" sz="1050" b="1" dirty="0" smtClean="0">
                <a:solidFill>
                  <a:schemeClr val="tx1"/>
                </a:solidFill>
                <a:latin typeface="Arial Narrow" pitchFamily="34" charset="0"/>
                <a:cs typeface="Times New Roman" pitchFamily="18" charset="0"/>
              </a:rPr>
              <a:t>0,43%</a:t>
            </a:r>
            <a:endParaRPr lang="ru-RU" sz="1050" dirty="0">
              <a:solidFill>
                <a:srgbClr val="CC3300"/>
              </a:solidFill>
              <a:latin typeface="Arial Narrow" pitchFamily="34" charset="0"/>
              <a:cs typeface="Times New Roman" pitchFamily="18" charset="0"/>
            </a:endParaRPr>
          </a:p>
        </p:txBody>
      </p:sp>
      <p:sp>
        <p:nvSpPr>
          <p:cNvPr id="37" name="Овал 36"/>
          <p:cNvSpPr/>
          <p:nvPr/>
        </p:nvSpPr>
        <p:spPr>
          <a:xfrm>
            <a:off x="1071538" y="5715016"/>
            <a:ext cx="1296144" cy="648072"/>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
            <a:endParaRPr lang="ru-RU" sz="1000" dirty="0" smtClean="0">
              <a:solidFill>
                <a:schemeClr val="tx1"/>
              </a:solidFill>
              <a:latin typeface="Arial Narrow" pitchFamily="34" charset="0"/>
              <a:cs typeface="Times New Roman" pitchFamily="18" charset="0"/>
            </a:endParaRPr>
          </a:p>
          <a:p>
            <a:pPr algn="ctr" fontAlgn="b"/>
            <a:r>
              <a:rPr lang="ru-RU" sz="1000" dirty="0" smtClean="0">
                <a:solidFill>
                  <a:schemeClr val="tx1"/>
                </a:solidFill>
                <a:latin typeface="Arial Narrow" pitchFamily="34" charset="0"/>
                <a:cs typeface="Times New Roman" pitchFamily="18" charset="0"/>
              </a:rPr>
              <a:t>Приобретение </a:t>
            </a:r>
          </a:p>
          <a:p>
            <a:pPr algn="ctr" fontAlgn="b"/>
            <a:r>
              <a:rPr lang="ru-RU" sz="1000" dirty="0" smtClean="0">
                <a:solidFill>
                  <a:schemeClr val="tx1"/>
                </a:solidFill>
                <a:latin typeface="Arial Narrow" pitchFamily="34" charset="0"/>
                <a:cs typeface="Times New Roman" pitchFamily="18" charset="0"/>
              </a:rPr>
              <a:t>аптечек</a:t>
            </a:r>
          </a:p>
          <a:p>
            <a:pPr algn="ctr" fontAlgn="b"/>
            <a:r>
              <a:rPr lang="ru-RU" sz="1000" b="1" dirty="0" smtClean="0">
                <a:solidFill>
                  <a:schemeClr val="tx1"/>
                </a:solidFill>
                <a:latin typeface="Arial Narrow" pitchFamily="34" charset="0"/>
                <a:cs typeface="Times New Roman" pitchFamily="18" charset="0"/>
              </a:rPr>
              <a:t>0,16%</a:t>
            </a:r>
          </a:p>
          <a:p>
            <a:pPr algn="ctr"/>
            <a:endParaRPr lang="ru-RU" sz="1000" dirty="0">
              <a:solidFill>
                <a:srgbClr val="CC3300"/>
              </a:solidFill>
              <a:latin typeface="Arial Narrow" pitchFamily="34" charset="0"/>
              <a:cs typeface="Times New Roman" pitchFamily="18" charset="0"/>
            </a:endParaRPr>
          </a:p>
        </p:txBody>
      </p:sp>
      <p:sp>
        <p:nvSpPr>
          <p:cNvPr id="53" name="Овал 52"/>
          <p:cNvSpPr/>
          <p:nvPr/>
        </p:nvSpPr>
        <p:spPr>
          <a:xfrm>
            <a:off x="285720" y="4857761"/>
            <a:ext cx="1643074" cy="714380"/>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50" dirty="0" smtClean="0">
                <a:solidFill>
                  <a:schemeClr val="tx1"/>
                </a:solidFill>
                <a:latin typeface="Arial Narrow" pitchFamily="34" charset="0"/>
                <a:cs typeface="Times New Roman" pitchFamily="18" charset="0"/>
              </a:rPr>
              <a:t>Приобретение </a:t>
            </a:r>
          </a:p>
          <a:p>
            <a:pPr algn="ctr"/>
            <a:r>
              <a:rPr lang="ru-RU" sz="1050" dirty="0" err="1" smtClean="0">
                <a:solidFill>
                  <a:schemeClr val="tx1"/>
                </a:solidFill>
                <a:latin typeface="Arial Narrow" pitchFamily="34" charset="0"/>
                <a:cs typeface="Times New Roman" pitchFamily="18" charset="0"/>
              </a:rPr>
              <a:t>тахографов</a:t>
            </a:r>
            <a:endParaRPr lang="ru-RU" sz="1050" dirty="0" smtClean="0">
              <a:solidFill>
                <a:schemeClr val="tx1"/>
              </a:solidFill>
              <a:latin typeface="Arial Narrow" pitchFamily="34" charset="0"/>
              <a:cs typeface="Times New Roman" pitchFamily="18" charset="0"/>
            </a:endParaRPr>
          </a:p>
          <a:p>
            <a:pPr algn="ctr"/>
            <a:r>
              <a:rPr lang="ru-RU" sz="1050" b="1" dirty="0" smtClean="0">
                <a:solidFill>
                  <a:schemeClr val="tx1"/>
                </a:solidFill>
                <a:latin typeface="Arial Narrow" pitchFamily="34" charset="0"/>
                <a:cs typeface="Times New Roman" pitchFamily="18" charset="0"/>
              </a:rPr>
              <a:t>0,27%</a:t>
            </a:r>
          </a:p>
          <a:p>
            <a:pPr algn="ctr"/>
            <a:endParaRPr lang="ru-RU" sz="800" dirty="0">
              <a:solidFill>
                <a:srgbClr val="CC3300"/>
              </a:solidFill>
              <a:latin typeface="Times New Roman" pitchFamily="18" charset="0"/>
              <a:cs typeface="Times New Roman" pitchFamily="18" charset="0"/>
            </a:endParaRPr>
          </a:p>
        </p:txBody>
      </p:sp>
      <p:sp>
        <p:nvSpPr>
          <p:cNvPr id="60" name="Овал 59"/>
          <p:cNvSpPr/>
          <p:nvPr/>
        </p:nvSpPr>
        <p:spPr>
          <a:xfrm>
            <a:off x="357158" y="4071942"/>
            <a:ext cx="1466536" cy="683261"/>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50" dirty="0" smtClean="0">
                <a:solidFill>
                  <a:schemeClr val="tx1"/>
                </a:solidFill>
                <a:latin typeface="Arial Narrow" pitchFamily="34" charset="0"/>
                <a:cs typeface="Times New Roman" pitchFamily="18" charset="0"/>
              </a:rPr>
              <a:t>Обучение по</a:t>
            </a:r>
          </a:p>
          <a:p>
            <a:pPr algn="ctr"/>
            <a:r>
              <a:rPr lang="ru-RU" sz="1050" dirty="0" smtClean="0">
                <a:solidFill>
                  <a:schemeClr val="tx1"/>
                </a:solidFill>
                <a:latin typeface="Arial Narrow" pitchFamily="34" charset="0"/>
                <a:cs typeface="Times New Roman" pitchFamily="18" charset="0"/>
              </a:rPr>
              <a:t> охране труда</a:t>
            </a:r>
          </a:p>
          <a:p>
            <a:pPr algn="ctr"/>
            <a:r>
              <a:rPr lang="ru-RU" sz="1050" b="1" dirty="0" smtClean="0">
                <a:solidFill>
                  <a:schemeClr val="tx1"/>
                </a:solidFill>
                <a:latin typeface="Arial Narrow" pitchFamily="34" charset="0"/>
                <a:cs typeface="Times New Roman" pitchFamily="18" charset="0"/>
              </a:rPr>
              <a:t>1,02%</a:t>
            </a:r>
          </a:p>
          <a:p>
            <a:pPr algn="ctr"/>
            <a:endParaRPr lang="ru-RU" sz="800" dirty="0">
              <a:solidFill>
                <a:srgbClr val="CC3300"/>
              </a:solidFill>
              <a:latin typeface="Times New Roman" pitchFamily="18" charset="0"/>
              <a:cs typeface="Times New Roman" pitchFamily="18" charset="0"/>
            </a:endParaRPr>
          </a:p>
        </p:txBody>
      </p:sp>
      <p:sp>
        <p:nvSpPr>
          <p:cNvPr id="68" name="Овал 67"/>
          <p:cNvSpPr/>
          <p:nvPr/>
        </p:nvSpPr>
        <p:spPr>
          <a:xfrm>
            <a:off x="285720" y="3357562"/>
            <a:ext cx="1503048" cy="666731"/>
          </a:xfrm>
          <a:prstGeom prst="ellipse">
            <a:avLst/>
          </a:prstGeom>
          <a:solidFill>
            <a:schemeClr val="accent1">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050" dirty="0" smtClean="0">
                <a:solidFill>
                  <a:schemeClr val="tx1"/>
                </a:solidFill>
                <a:latin typeface="Arial Narrow" pitchFamily="34" charset="0"/>
                <a:cs typeface="Times New Roman" pitchFamily="18" charset="0"/>
              </a:rPr>
              <a:t>Приобретение </a:t>
            </a:r>
          </a:p>
          <a:p>
            <a:pPr algn="ctr"/>
            <a:r>
              <a:rPr lang="ru-RU" sz="1050" dirty="0" err="1" smtClean="0">
                <a:solidFill>
                  <a:schemeClr val="tx1"/>
                </a:solidFill>
                <a:latin typeface="Arial Narrow" pitchFamily="34" charset="0"/>
                <a:cs typeface="Times New Roman" pitchFamily="18" charset="0"/>
              </a:rPr>
              <a:t>алкотестеров</a:t>
            </a:r>
            <a:endParaRPr lang="ru-RU" sz="1050" dirty="0" smtClean="0">
              <a:solidFill>
                <a:schemeClr val="tx1"/>
              </a:solidFill>
              <a:latin typeface="Arial Narrow" pitchFamily="34" charset="0"/>
              <a:cs typeface="Times New Roman" pitchFamily="18" charset="0"/>
            </a:endParaRPr>
          </a:p>
          <a:p>
            <a:pPr algn="ctr"/>
            <a:r>
              <a:rPr lang="ru-RU" sz="1050" b="1" dirty="0" smtClean="0">
                <a:solidFill>
                  <a:schemeClr val="tx1"/>
                </a:solidFill>
                <a:latin typeface="Arial Narrow" pitchFamily="34" charset="0"/>
                <a:cs typeface="Times New Roman" pitchFamily="18" charset="0"/>
              </a:rPr>
              <a:t>0,06%</a:t>
            </a:r>
            <a:endParaRPr lang="ru-RU" sz="1050" dirty="0">
              <a:solidFill>
                <a:schemeClr val="tx1"/>
              </a:solidFill>
              <a:latin typeface="Arial Narrow" pitchFamily="34" charset="0"/>
              <a:cs typeface="Times New Roman" pitchFamily="18" charset="0"/>
            </a:endParaRPr>
          </a:p>
        </p:txBody>
      </p:sp>
      <p:sp>
        <p:nvSpPr>
          <p:cNvPr id="70" name="Скругленный прямоугольник 69"/>
          <p:cNvSpPr/>
          <p:nvPr/>
        </p:nvSpPr>
        <p:spPr>
          <a:xfrm>
            <a:off x="6012160" y="2428868"/>
            <a:ext cx="2917558" cy="536861"/>
          </a:xfrm>
          <a:prstGeom prst="roundRect">
            <a:avLst/>
          </a:prstGeom>
          <a:solidFill>
            <a:schemeClr val="tx2">
              <a:lumMod val="60000"/>
              <a:lumOff val="40000"/>
              <a:alpha val="92000"/>
            </a:schemeClr>
          </a:solidFill>
          <a:ln>
            <a:solidFill>
              <a:schemeClr val="accent1"/>
            </a:solidFill>
          </a:ln>
          <a:effectLst>
            <a:outerShdw blurRad="50800" dist="38100" dir="18900000" algn="bl" rotWithShape="0">
              <a:prstClr val="black">
                <a:alpha val="40000"/>
              </a:prstClr>
            </a:out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ru-RU" dirty="0" smtClean="0">
                <a:solidFill>
                  <a:schemeClr val="bg1"/>
                </a:solidFill>
                <a:latin typeface="Arial Narrow" pitchFamily="34" charset="0"/>
                <a:cs typeface="Times New Roman" pitchFamily="18" charset="0"/>
              </a:rPr>
              <a:t>Всего – </a:t>
            </a:r>
            <a:r>
              <a:rPr lang="ru-RU" b="1" dirty="0" smtClean="0">
                <a:solidFill>
                  <a:srgbClr val="FFFF00"/>
                </a:solidFill>
                <a:latin typeface="Arial Narrow" pitchFamily="34" charset="0"/>
                <a:cs typeface="Times New Roman" pitchFamily="18" charset="0"/>
              </a:rPr>
              <a:t>1 742,89</a:t>
            </a:r>
            <a:r>
              <a:rPr lang="ru-RU" dirty="0" smtClean="0">
                <a:solidFill>
                  <a:srgbClr val="C00000"/>
                </a:solidFill>
                <a:latin typeface="Arial Narrow" pitchFamily="34" charset="0"/>
                <a:cs typeface="Times New Roman" pitchFamily="18" charset="0"/>
              </a:rPr>
              <a:t> </a:t>
            </a:r>
            <a:r>
              <a:rPr lang="ru-RU" dirty="0" smtClean="0">
                <a:solidFill>
                  <a:schemeClr val="bg1"/>
                </a:solidFill>
                <a:latin typeface="Arial Narrow" pitchFamily="34" charset="0"/>
                <a:cs typeface="Times New Roman" pitchFamily="18" charset="0"/>
              </a:rPr>
              <a:t>млн.рублей</a:t>
            </a:r>
            <a:endParaRPr lang="ru-RU" dirty="0">
              <a:solidFill>
                <a:schemeClr val="bg1"/>
              </a:solidFill>
              <a:latin typeface="Arial Narrow" pitchFamily="34" charset="0"/>
              <a:cs typeface="Times New Roman" pitchFamily="18" charset="0"/>
            </a:endParaRPr>
          </a:p>
        </p:txBody>
      </p:sp>
      <p:sp>
        <p:nvSpPr>
          <p:cNvPr id="30" name="Номер слайда 33"/>
          <p:cNvSpPr>
            <a:spLocks noGrp="1"/>
          </p:cNvSpPr>
          <p:nvPr>
            <p:ph type="sldNum" sz="quarter" idx="12"/>
          </p:nvPr>
        </p:nvSpPr>
        <p:spPr>
          <a:xfrm>
            <a:off x="7884368" y="6381328"/>
            <a:ext cx="1053480" cy="365125"/>
          </a:xfrm>
        </p:spPr>
        <p:txBody>
          <a:bodyPr/>
          <a:lstStyle/>
          <a:p>
            <a:fld id="{5C4C241E-FC20-4A21-B25F-1EF85DEDBE58}" type="slidenum">
              <a:rPr lang="ru-RU" sz="1600" b="1" smtClean="0">
                <a:latin typeface="Arial Narrow" pitchFamily="34" charset="0"/>
              </a:rPr>
              <a:pPr/>
              <a:t>16</a:t>
            </a:fld>
            <a:endParaRPr lang="ru-RU" sz="1600" b="1" dirty="0">
              <a:latin typeface="Arial Narrow" pitchFamily="34" charset="0"/>
            </a:endParaRPr>
          </a:p>
        </p:txBody>
      </p:sp>
      <p:pic>
        <p:nvPicPr>
          <p:cNvPr id="33"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pic>
        <p:nvPicPr>
          <p:cNvPr id="34" name="Picture 13"/>
          <p:cNvPicPr>
            <a:picLocks noChangeAspect="1" noChangeArrowheads="1"/>
          </p:cNvPicPr>
          <p:nvPr/>
        </p:nvPicPr>
        <p:blipFill>
          <a:blip r:embed="rId4" cstate="print"/>
          <a:srcRect/>
          <a:stretch>
            <a:fillRect/>
          </a:stretch>
        </p:blipFill>
        <p:spPr bwMode="auto">
          <a:xfrm>
            <a:off x="900113" y="6364288"/>
            <a:ext cx="1800225" cy="493712"/>
          </a:xfrm>
          <a:prstGeom prst="rect">
            <a:avLst/>
          </a:prstGeom>
          <a:noFill/>
          <a:ln w="9525">
            <a:noFill/>
            <a:miter lim="800000"/>
            <a:headEnd/>
            <a:tailEnd/>
          </a:ln>
        </p:spPr>
      </p:pic>
      <p:sp>
        <p:nvSpPr>
          <p:cNvPr id="39"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40" name="Прямоугольник 39"/>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41"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42" name="Прямоугольник 41"/>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43" name="Прямоугольник 42"/>
          <p:cNvSpPr/>
          <p:nvPr/>
        </p:nvSpPr>
        <p:spPr>
          <a:xfrm>
            <a:off x="323528" y="116632"/>
            <a:ext cx="8496944" cy="1077218"/>
          </a:xfrm>
          <a:prstGeom prst="rect">
            <a:avLst/>
          </a:prstGeom>
        </p:spPr>
        <p:txBody>
          <a:bodyPr wrap="square">
            <a:spAutoFit/>
          </a:bodyPr>
          <a:lstStyle/>
          <a:p>
            <a:pPr lvl="0" algn="ctr"/>
            <a:r>
              <a:rPr lang="ru-RU" sz="1600" b="1" dirty="0" smtClean="0">
                <a:solidFill>
                  <a:schemeClr val="accent1">
                    <a:lumMod val="75000"/>
                  </a:schemeClr>
                </a:solidFill>
                <a:latin typeface="Arial Narrow" pitchFamily="34" charset="0"/>
              </a:rPr>
              <a:t>СТРУКТУРА ПРЕДУПРЕДИТЕЛЬНЫХ МЕР ПО СОКРАЩЕНИЮ ПРОИЗВОДСТВЕННОГО ТРАВМАТИЗМА И ПРОФЗАБОЛЕВАНИЙ (ПО СТАТЬЯМ РАСХОДОВ), ОБЕСПЕЧЕННЫХ ЗА СЧЕТ СУММ СТРАХОВЫХ ВЗНОСОВ (МЛН.РУБ.) </a:t>
            </a:r>
          </a:p>
          <a:p>
            <a:pPr lvl="0" algn="ctr"/>
            <a:r>
              <a:rPr lang="ru-RU" sz="1400" b="1" dirty="0" smtClean="0">
                <a:solidFill>
                  <a:schemeClr val="accent1">
                    <a:lumMod val="75000"/>
                  </a:schemeClr>
                </a:solidFill>
                <a:latin typeface="Arial Narrow" pitchFamily="34" charset="0"/>
              </a:rPr>
              <a:t>(ДАННЫЕ ЗА 2016 ГОД  </a:t>
            </a:r>
            <a:r>
              <a:rPr lang="ru-RU" sz="1600" b="1" dirty="0" smtClean="0">
                <a:solidFill>
                  <a:srgbClr val="C00000"/>
                </a:solidFill>
                <a:latin typeface="Arial Narrow" pitchFamily="34" charset="0"/>
              </a:rPr>
              <a:t>ПО СИБИРСКОМУ ФЕДЕРАЛЬНОМУ ОКРУГУ</a:t>
            </a:r>
            <a:r>
              <a:rPr lang="ru-RU" sz="1400" b="1" dirty="0" smtClean="0">
                <a:solidFill>
                  <a:schemeClr val="accent1">
                    <a:lumMod val="75000"/>
                  </a:schemeClr>
                </a:solidFill>
                <a:latin typeface="Arial Narrow" pitchFamily="34" charset="0"/>
              </a:rPr>
              <a:t>)</a:t>
            </a:r>
          </a:p>
        </p:txBody>
      </p:sp>
      <p:cxnSp>
        <p:nvCxnSpPr>
          <p:cNvPr id="54" name="Прямая соединительная линия 53"/>
          <p:cNvCxnSpPr/>
          <p:nvPr/>
        </p:nvCxnSpPr>
        <p:spPr>
          <a:xfrm flipH="1">
            <a:off x="3995936" y="2348880"/>
            <a:ext cx="144016" cy="360040"/>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Прямая соединительная линия 56"/>
          <p:cNvCxnSpPr/>
          <p:nvPr/>
        </p:nvCxnSpPr>
        <p:spPr>
          <a:xfrm flipH="1" flipV="1">
            <a:off x="5940152" y="4221088"/>
            <a:ext cx="864096" cy="576064"/>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Прямая соединительная линия 64"/>
          <p:cNvCxnSpPr>
            <a:stCxn id="27" idx="4"/>
          </p:cNvCxnSpPr>
          <p:nvPr/>
        </p:nvCxnSpPr>
        <p:spPr>
          <a:xfrm>
            <a:off x="2591780" y="2348880"/>
            <a:ext cx="180020"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Прямая соединительная линия 71"/>
          <p:cNvCxnSpPr>
            <a:stCxn id="31" idx="5"/>
          </p:cNvCxnSpPr>
          <p:nvPr/>
        </p:nvCxnSpPr>
        <p:spPr>
          <a:xfrm>
            <a:off x="1921614" y="3154852"/>
            <a:ext cx="634162" cy="418164"/>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Прямая соединительная линия 74"/>
          <p:cNvCxnSpPr>
            <a:stCxn id="68" idx="6"/>
          </p:cNvCxnSpPr>
          <p:nvPr/>
        </p:nvCxnSpPr>
        <p:spPr>
          <a:xfrm flipV="1">
            <a:off x="1788768" y="3573016"/>
            <a:ext cx="839016" cy="117912"/>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Прямая соединительная линия 76"/>
          <p:cNvCxnSpPr>
            <a:stCxn id="60" idx="7"/>
          </p:cNvCxnSpPr>
          <p:nvPr/>
        </p:nvCxnSpPr>
        <p:spPr>
          <a:xfrm flipV="1">
            <a:off x="1608925" y="3717032"/>
            <a:ext cx="946851" cy="454971"/>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Прямая соединительная линия 79"/>
          <p:cNvCxnSpPr>
            <a:stCxn id="53" idx="7"/>
          </p:cNvCxnSpPr>
          <p:nvPr/>
        </p:nvCxnSpPr>
        <p:spPr>
          <a:xfrm flipV="1">
            <a:off x="1688171" y="3717032"/>
            <a:ext cx="867605" cy="1245347"/>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Прямая соединительная линия 83"/>
          <p:cNvCxnSpPr/>
          <p:nvPr/>
        </p:nvCxnSpPr>
        <p:spPr>
          <a:xfrm flipV="1">
            <a:off x="1907704" y="3789040"/>
            <a:ext cx="648072" cy="1944216"/>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Прямая соединительная линия 85"/>
          <p:cNvCxnSpPr/>
          <p:nvPr/>
        </p:nvCxnSpPr>
        <p:spPr>
          <a:xfrm flipH="1" flipV="1">
            <a:off x="2555776" y="3861048"/>
            <a:ext cx="288032" cy="1800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Прямая соединительная линия 88"/>
          <p:cNvCxnSpPr/>
          <p:nvPr/>
        </p:nvCxnSpPr>
        <p:spPr>
          <a:xfrm flipH="1" flipV="1">
            <a:off x="4067944" y="4581128"/>
            <a:ext cx="360040" cy="9361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5C4C241E-FC20-4A21-B25F-1EF85DEDBE58}" type="slidenum">
              <a:rPr lang="ru-RU" smtClean="0"/>
              <a:pPr/>
              <a:t>17</a:t>
            </a:fld>
            <a:endParaRPr lang="ru-RU"/>
          </a:p>
        </p:txBody>
      </p:sp>
      <p:graphicFrame>
        <p:nvGraphicFramePr>
          <p:cNvPr id="4" name="Таблица 3"/>
          <p:cNvGraphicFramePr>
            <a:graphicFrameLocks noGrp="1"/>
          </p:cNvGraphicFramePr>
          <p:nvPr/>
        </p:nvGraphicFramePr>
        <p:xfrm>
          <a:off x="395536" y="116632"/>
          <a:ext cx="8208912" cy="5760640"/>
        </p:xfrm>
        <a:graphic>
          <a:graphicData uri="http://schemas.openxmlformats.org/drawingml/2006/table">
            <a:tbl>
              <a:tblPr>
                <a:tableStyleId>{3C2FFA5D-87B4-456A-9821-1D502468CF0F}</a:tableStyleId>
              </a:tblPr>
              <a:tblGrid>
                <a:gridCol w="2592288"/>
                <a:gridCol w="709736"/>
                <a:gridCol w="1007941"/>
                <a:gridCol w="1007941"/>
                <a:gridCol w="690287"/>
                <a:gridCol w="733572"/>
                <a:gridCol w="1467147"/>
              </a:tblGrid>
              <a:tr h="983329">
                <a:tc gridSpan="7">
                  <a:txBody>
                    <a:bodyPr/>
                    <a:lstStyle/>
                    <a:p>
                      <a:pPr algn="ctr" fontAlgn="ctr"/>
                      <a:r>
                        <a:rPr lang="ru-RU" sz="1800" b="1" kern="1200" dirty="0">
                          <a:solidFill>
                            <a:schemeClr val="accent1">
                              <a:lumMod val="75000"/>
                            </a:schemeClr>
                          </a:solidFill>
                          <a:latin typeface="Arial Narrow" pitchFamily="34" charset="0"/>
                          <a:ea typeface="+mn-ea"/>
                          <a:cs typeface="+mn-cs"/>
                        </a:rPr>
                        <a:t>Субъекты Российской Федерации, входящие в состав </a:t>
                      </a:r>
                      <a:r>
                        <a:rPr lang="ru-RU" sz="1800" b="1" kern="1200" dirty="0" smtClean="0">
                          <a:solidFill>
                            <a:schemeClr val="accent1">
                              <a:lumMod val="75000"/>
                            </a:schemeClr>
                          </a:solidFill>
                          <a:latin typeface="Arial Narrow" pitchFamily="34" charset="0"/>
                          <a:ea typeface="+mn-ea"/>
                          <a:cs typeface="+mn-cs"/>
                        </a:rPr>
                        <a:t>Сибирского </a:t>
                      </a:r>
                      <a:r>
                        <a:rPr lang="ru-RU" sz="1800" b="1" kern="1200" dirty="0">
                          <a:solidFill>
                            <a:schemeClr val="accent1">
                              <a:lumMod val="75000"/>
                            </a:schemeClr>
                          </a:solidFill>
                          <a:latin typeface="Arial Narrow" pitchFamily="34" charset="0"/>
                          <a:ea typeface="+mn-ea"/>
                          <a:cs typeface="+mn-cs"/>
                        </a:rPr>
                        <a:t>федерального округа, допустившие рост производственного травматизма </a:t>
                      </a:r>
                      <a:r>
                        <a:rPr lang="ru-RU" sz="1800" b="1" kern="1200" dirty="0" smtClean="0">
                          <a:solidFill>
                            <a:schemeClr val="accent1">
                              <a:lumMod val="75000"/>
                            </a:schemeClr>
                          </a:solidFill>
                          <a:latin typeface="Arial Narrow" pitchFamily="34" charset="0"/>
                          <a:ea typeface="+mn-ea"/>
                          <a:cs typeface="+mn-cs"/>
                        </a:rPr>
                        <a:t>в </a:t>
                      </a:r>
                      <a:r>
                        <a:rPr lang="ru-RU" sz="1800" b="1" kern="1200" dirty="0">
                          <a:solidFill>
                            <a:schemeClr val="accent1">
                              <a:lumMod val="75000"/>
                            </a:schemeClr>
                          </a:solidFill>
                          <a:latin typeface="Arial Narrow" pitchFamily="34" charset="0"/>
                          <a:ea typeface="+mn-ea"/>
                          <a:cs typeface="+mn-cs"/>
                        </a:rPr>
                        <a:t>2016 году                                                                          </a:t>
                      </a:r>
                    </a:p>
                  </a:txBody>
                  <a:tcPr marL="7951" marR="7951" marT="7951" marB="0" anchor="ctr">
                    <a:gradFill flip="none" rotWithShape="1">
                      <a:gsLst>
                        <a:gs pos="0">
                          <a:srgbClr val="8488C4"/>
                        </a:gs>
                        <a:gs pos="53000">
                          <a:srgbClr val="D4DEFF"/>
                        </a:gs>
                        <a:gs pos="83000">
                          <a:srgbClr val="D4DEFF"/>
                        </a:gs>
                        <a:gs pos="100000">
                          <a:srgbClr val="96AB94"/>
                        </a:gs>
                      </a:gsLst>
                      <a:lin ang="16200000" scaled="0"/>
                      <a:tileRect/>
                    </a:gra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135749">
                <a:tc rowSpan="2">
                  <a:txBody>
                    <a:bodyPr/>
                    <a:lstStyle/>
                    <a:p>
                      <a:pPr algn="ctr" fontAlgn="ctr"/>
                      <a:r>
                        <a:rPr lang="ru-RU" sz="1350" b="1" u="none" strike="noStrike" dirty="0">
                          <a:latin typeface="Arial Narrow" pitchFamily="34" charset="0"/>
                        </a:rPr>
                        <a:t>Наименование субъекта                                                Российской Федерации</a:t>
                      </a:r>
                      <a:endParaRPr lang="ru-RU" sz="1350" b="1" i="0" u="none" strike="noStrike" dirty="0">
                        <a:solidFill>
                          <a:srgbClr val="000000"/>
                        </a:solidFill>
                        <a:latin typeface="Arial Narrow" pitchFamily="34" charset="0"/>
                      </a:endParaRPr>
                    </a:p>
                  </a:txBody>
                  <a:tcPr marL="7951" marR="7951" marT="7951" marB="0" anchor="ctr"/>
                </a:tc>
                <a:tc gridSpan="3">
                  <a:txBody>
                    <a:bodyPr/>
                    <a:lstStyle/>
                    <a:p>
                      <a:pPr algn="ctr" fontAlgn="ctr"/>
                      <a:r>
                        <a:rPr lang="ru-RU" sz="1350" b="1" u="none" strike="noStrike" dirty="0">
                          <a:latin typeface="Arial Narrow" pitchFamily="34" charset="0"/>
                        </a:rPr>
                        <a:t>Количество </a:t>
                      </a:r>
                      <a:r>
                        <a:rPr lang="ru-RU" sz="1350" b="1" u="none" strike="noStrike" dirty="0" smtClean="0">
                          <a:latin typeface="Arial Narrow" pitchFamily="34" charset="0"/>
                        </a:rPr>
                        <a:t>несчастных случаев на </a:t>
                      </a:r>
                      <a:r>
                        <a:rPr lang="ru-RU" sz="1350" b="1" u="none" strike="noStrike" dirty="0">
                          <a:latin typeface="Arial Narrow" pitchFamily="34" charset="0"/>
                        </a:rPr>
                        <a:t>производстве с тяжелым исходом </a:t>
                      </a:r>
                      <a:endParaRPr lang="ru-RU" sz="1350" b="1" u="none" strike="noStrike" dirty="0" smtClean="0">
                        <a:latin typeface="Arial Narrow" pitchFamily="34" charset="0"/>
                      </a:endParaRPr>
                    </a:p>
                    <a:p>
                      <a:pPr algn="ctr" fontAlgn="ctr"/>
                      <a:r>
                        <a:rPr lang="ru-RU" sz="1350" b="1" u="none" strike="noStrike" dirty="0" smtClean="0">
                          <a:latin typeface="Arial Narrow" pitchFamily="34" charset="0"/>
                        </a:rPr>
                        <a:t>(групповых НС, НС с </a:t>
                      </a:r>
                      <a:r>
                        <a:rPr lang="ru-RU" sz="1350" b="1" u="none" strike="noStrike" dirty="0">
                          <a:latin typeface="Arial Narrow" pitchFamily="34" charset="0"/>
                        </a:rPr>
                        <a:t>тяжелым и смертельным исходом) </a:t>
                      </a:r>
                      <a:endParaRPr lang="ru-RU" sz="1350" b="1" i="0" u="none" strike="noStrike" dirty="0">
                        <a:solidFill>
                          <a:srgbClr val="000000"/>
                        </a:solidFill>
                        <a:latin typeface="Arial Narrow" pitchFamily="34" charset="0"/>
                      </a:endParaRPr>
                    </a:p>
                  </a:txBody>
                  <a:tcPr marL="7951" marR="7951" marT="7951" marB="0" anchor="ctr"/>
                </a:tc>
                <a:tc hMerge="1">
                  <a:txBody>
                    <a:bodyPr/>
                    <a:lstStyle/>
                    <a:p>
                      <a:endParaRPr lang="ru-RU"/>
                    </a:p>
                  </a:txBody>
                  <a:tcPr/>
                </a:tc>
                <a:tc hMerge="1">
                  <a:txBody>
                    <a:bodyPr/>
                    <a:lstStyle/>
                    <a:p>
                      <a:endParaRPr lang="ru-RU"/>
                    </a:p>
                  </a:txBody>
                  <a:tcPr/>
                </a:tc>
                <a:tc gridSpan="3">
                  <a:txBody>
                    <a:bodyPr/>
                    <a:lstStyle/>
                    <a:p>
                      <a:pPr algn="ctr" fontAlgn="ctr"/>
                      <a:r>
                        <a:rPr lang="ru-RU" sz="1350" b="1" u="none" strike="noStrike" dirty="0">
                          <a:latin typeface="Arial Narrow" pitchFamily="34" charset="0"/>
                        </a:rPr>
                        <a:t>Количество погибших в результате несчастных случаев на производстве</a:t>
                      </a:r>
                      <a:endParaRPr lang="ru-RU" sz="1350" b="1" i="0" u="none" strike="noStrike" dirty="0">
                        <a:solidFill>
                          <a:srgbClr val="000000"/>
                        </a:solidFill>
                        <a:latin typeface="Arial Narrow" pitchFamily="34" charset="0"/>
                      </a:endParaRPr>
                    </a:p>
                  </a:txBody>
                  <a:tcPr marL="7951" marR="7951" marT="7951" marB="0" anchor="ctr"/>
                </a:tc>
                <a:tc hMerge="1">
                  <a:txBody>
                    <a:bodyPr/>
                    <a:lstStyle/>
                    <a:p>
                      <a:endParaRPr lang="ru-RU"/>
                    </a:p>
                  </a:txBody>
                  <a:tcPr/>
                </a:tc>
                <a:tc hMerge="1">
                  <a:txBody>
                    <a:bodyPr/>
                    <a:lstStyle/>
                    <a:p>
                      <a:endParaRPr lang="ru-RU"/>
                    </a:p>
                  </a:txBody>
                  <a:tcPr/>
                </a:tc>
              </a:tr>
              <a:tr h="1395583">
                <a:tc vMerge="1">
                  <a:txBody>
                    <a:bodyPr/>
                    <a:lstStyle/>
                    <a:p>
                      <a:endParaRPr lang="ru-RU"/>
                    </a:p>
                  </a:txBody>
                  <a:tcPr/>
                </a:tc>
                <a:tc>
                  <a:txBody>
                    <a:bodyPr/>
                    <a:lstStyle/>
                    <a:p>
                      <a:pPr algn="ctr" fontAlgn="ctr"/>
                      <a:r>
                        <a:rPr lang="ru-RU" sz="1350" b="1" u="none" strike="noStrike" dirty="0">
                          <a:latin typeface="Arial Narrow" pitchFamily="34" charset="0"/>
                        </a:rPr>
                        <a:t>2015 год</a:t>
                      </a:r>
                      <a:endParaRPr lang="ru-RU" sz="1350" b="1" i="0" u="none" strike="noStrike" dirty="0">
                        <a:solidFill>
                          <a:srgbClr val="000000"/>
                        </a:solidFill>
                        <a:latin typeface="Arial Narrow" pitchFamily="34" charset="0"/>
                      </a:endParaRPr>
                    </a:p>
                  </a:txBody>
                  <a:tcPr marL="7951" marR="7951" marT="7951" marB="0" anchor="ctr"/>
                </a:tc>
                <a:tc>
                  <a:txBody>
                    <a:bodyPr/>
                    <a:lstStyle/>
                    <a:p>
                      <a:pPr algn="ctr" fontAlgn="ctr"/>
                      <a:r>
                        <a:rPr lang="ru-RU" sz="1350" b="1" u="none" strike="noStrike" dirty="0">
                          <a:latin typeface="Arial Narrow" pitchFamily="34" charset="0"/>
                        </a:rPr>
                        <a:t>2016 год</a:t>
                      </a:r>
                      <a:endParaRPr lang="ru-RU" sz="1350" b="1" i="0" u="none" strike="noStrike" dirty="0">
                        <a:solidFill>
                          <a:srgbClr val="000000"/>
                        </a:solidFill>
                        <a:latin typeface="Arial Narrow" pitchFamily="34" charset="0"/>
                      </a:endParaRPr>
                    </a:p>
                  </a:txBody>
                  <a:tcPr marL="7951" marR="7951" marT="7951" marB="0" anchor="ctr"/>
                </a:tc>
                <a:tc>
                  <a:txBody>
                    <a:bodyPr/>
                    <a:lstStyle/>
                    <a:p>
                      <a:pPr algn="ctr" fontAlgn="ctr"/>
                      <a:r>
                        <a:rPr lang="ru-RU" sz="1350" b="1" u="none" strike="noStrike" dirty="0">
                          <a:latin typeface="Arial Narrow" pitchFamily="34" charset="0"/>
                        </a:rPr>
                        <a:t>2016 год к 2015 году / + (-) рост (снижение) на __%</a:t>
                      </a:r>
                      <a:endParaRPr lang="ru-RU" sz="1350" b="1" i="0" u="none" strike="noStrike" dirty="0">
                        <a:solidFill>
                          <a:srgbClr val="000000"/>
                        </a:solidFill>
                        <a:latin typeface="Arial Narrow" pitchFamily="34" charset="0"/>
                      </a:endParaRPr>
                    </a:p>
                  </a:txBody>
                  <a:tcPr marL="7951" marR="7951" marT="7951" marB="0" anchor="ctr"/>
                </a:tc>
                <a:tc>
                  <a:txBody>
                    <a:bodyPr/>
                    <a:lstStyle/>
                    <a:p>
                      <a:pPr algn="ctr" fontAlgn="ctr"/>
                      <a:r>
                        <a:rPr lang="ru-RU" sz="1350" b="1" u="none" strike="noStrike" dirty="0">
                          <a:latin typeface="Arial Narrow" pitchFamily="34" charset="0"/>
                        </a:rPr>
                        <a:t>2015 год</a:t>
                      </a:r>
                      <a:endParaRPr lang="ru-RU" sz="1350" b="1" i="0" u="none" strike="noStrike" dirty="0">
                        <a:solidFill>
                          <a:srgbClr val="000000"/>
                        </a:solidFill>
                        <a:latin typeface="Arial Narrow" pitchFamily="34" charset="0"/>
                      </a:endParaRPr>
                    </a:p>
                  </a:txBody>
                  <a:tcPr marL="7951" marR="7951" marT="7951" marB="0" anchor="ctr"/>
                </a:tc>
                <a:tc>
                  <a:txBody>
                    <a:bodyPr/>
                    <a:lstStyle/>
                    <a:p>
                      <a:pPr algn="ctr" fontAlgn="ctr"/>
                      <a:r>
                        <a:rPr lang="ru-RU" sz="1350" b="1" u="none" strike="noStrike" dirty="0">
                          <a:latin typeface="Arial Narrow" pitchFamily="34" charset="0"/>
                        </a:rPr>
                        <a:t>2016 год</a:t>
                      </a:r>
                      <a:endParaRPr lang="ru-RU" sz="1350" b="1" i="0" u="none" strike="noStrike" dirty="0">
                        <a:solidFill>
                          <a:srgbClr val="000000"/>
                        </a:solidFill>
                        <a:latin typeface="Arial Narrow" pitchFamily="34" charset="0"/>
                      </a:endParaRPr>
                    </a:p>
                  </a:txBody>
                  <a:tcPr marL="7951" marR="7951" marT="7951" marB="0" anchor="ctr"/>
                </a:tc>
                <a:tc>
                  <a:txBody>
                    <a:bodyPr/>
                    <a:lstStyle/>
                    <a:p>
                      <a:pPr algn="ctr" fontAlgn="ctr"/>
                      <a:r>
                        <a:rPr lang="ru-RU" sz="1350" b="1" u="none" strike="noStrike" dirty="0">
                          <a:latin typeface="Arial Narrow" pitchFamily="34" charset="0"/>
                        </a:rPr>
                        <a:t>2016 год к 2015 году / + (-) рост (снижение) на __%</a:t>
                      </a:r>
                      <a:endParaRPr lang="ru-RU" sz="1350" b="1" i="0" u="none" strike="noStrike" dirty="0">
                        <a:solidFill>
                          <a:srgbClr val="000000"/>
                        </a:solidFill>
                        <a:latin typeface="Arial Narrow" pitchFamily="34" charset="0"/>
                      </a:endParaRPr>
                    </a:p>
                  </a:txBody>
                  <a:tcPr marL="7951" marR="7951" marT="7951" marB="0" anchor="ctr"/>
                </a:tc>
              </a:tr>
              <a:tr h="445779">
                <a:tc>
                  <a:txBody>
                    <a:bodyPr/>
                    <a:lstStyle/>
                    <a:p>
                      <a:pPr algn="ctr" fontAlgn="ctr"/>
                      <a:r>
                        <a:rPr lang="ru-RU" sz="1350" b="1" u="none" strike="noStrike" dirty="0">
                          <a:latin typeface="Arial Narrow" pitchFamily="34" charset="0"/>
                        </a:rPr>
                        <a:t>Республика </a:t>
                      </a:r>
                      <a:r>
                        <a:rPr lang="ru-RU" sz="1350" b="1" u="none" strike="noStrike" dirty="0" smtClean="0">
                          <a:latin typeface="Arial Narrow" pitchFamily="34" charset="0"/>
                        </a:rPr>
                        <a:t>Тыва</a:t>
                      </a:r>
                      <a:endParaRPr lang="ru-RU" sz="1350" b="1"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15</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16</a:t>
                      </a:r>
                      <a:endParaRPr lang="ru-RU" sz="1600" b="0" i="0" u="none" strike="noStrike" dirty="0">
                        <a:latin typeface="Arial Narrow" pitchFamily="34" charset="0"/>
                      </a:endParaRPr>
                    </a:p>
                  </a:txBody>
                  <a:tcPr marL="7951" marR="7951" marT="7951" marB="0" anchor="ctr"/>
                </a:tc>
                <a:tc>
                  <a:txBody>
                    <a:bodyPr/>
                    <a:lstStyle/>
                    <a:p>
                      <a:pPr algn="ctr" fontAlgn="ctr"/>
                      <a:r>
                        <a:rPr lang="ru-RU" sz="1600" b="1" u="none" strike="noStrike" dirty="0" smtClean="0">
                          <a:latin typeface="Arial Narrow" pitchFamily="34" charset="0"/>
                        </a:rPr>
                        <a:t>6,7%</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c>
                  <a:txBody>
                    <a:bodyPr/>
                    <a:lstStyle/>
                    <a:p>
                      <a:pPr algn="ctr" fontAlgn="ctr"/>
                      <a:r>
                        <a:rPr lang="ru-RU" sz="1600" u="none" strike="noStrike" dirty="0" smtClean="0">
                          <a:latin typeface="Arial Narrow" pitchFamily="34" charset="0"/>
                        </a:rPr>
                        <a:t>6</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5</a:t>
                      </a:r>
                      <a:endParaRPr lang="ru-RU" sz="1600" b="0" i="0" u="none" strike="noStrike" dirty="0">
                        <a:latin typeface="Arial Narrow" pitchFamily="34" charset="0"/>
                      </a:endParaRPr>
                    </a:p>
                  </a:txBody>
                  <a:tcPr marL="7951" marR="7951" marT="7951" marB="0" anchor="ctr"/>
                </a:tc>
                <a:tc>
                  <a:txBody>
                    <a:bodyPr/>
                    <a:lstStyle/>
                    <a:p>
                      <a:pPr algn="ctr" fontAlgn="ctr"/>
                      <a:r>
                        <a:rPr lang="ru-RU" sz="1600" b="0" u="none" strike="noStrike" dirty="0" smtClean="0">
                          <a:latin typeface="Arial Narrow" pitchFamily="34" charset="0"/>
                        </a:rPr>
                        <a:t>-16,7%</a:t>
                      </a:r>
                      <a:endParaRPr lang="ru-RU" sz="1600" b="0" i="0" u="none" strike="noStrike" dirty="0">
                        <a:latin typeface="Arial Narrow" pitchFamily="34" charset="0"/>
                      </a:endParaRPr>
                    </a:p>
                  </a:txBody>
                  <a:tcPr marL="7951" marR="7951" marT="7951" marB="0" anchor="ctr">
                    <a:noFill/>
                  </a:tcPr>
                </a:tc>
              </a:tr>
              <a:tr h="345932">
                <a:tc>
                  <a:txBody>
                    <a:bodyPr/>
                    <a:lstStyle/>
                    <a:p>
                      <a:pPr algn="ctr" fontAlgn="ctr"/>
                      <a:r>
                        <a:rPr lang="ru-RU" sz="1350" b="1" u="none" strike="noStrike" dirty="0" smtClean="0">
                          <a:latin typeface="Arial Narrow" pitchFamily="34" charset="0"/>
                        </a:rPr>
                        <a:t>Алтайский </a:t>
                      </a:r>
                      <a:r>
                        <a:rPr lang="ru-RU" sz="1350" b="1" u="none" strike="noStrike" dirty="0">
                          <a:latin typeface="Arial Narrow" pitchFamily="34" charset="0"/>
                        </a:rPr>
                        <a:t>край</a:t>
                      </a:r>
                      <a:endParaRPr lang="ru-RU" sz="1350" b="1"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116</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130</a:t>
                      </a:r>
                      <a:endParaRPr lang="ru-RU" sz="1600" b="0" i="0" u="none" strike="noStrike" dirty="0">
                        <a:latin typeface="Arial Narrow" pitchFamily="34" charset="0"/>
                      </a:endParaRPr>
                    </a:p>
                  </a:txBody>
                  <a:tcPr marL="7951" marR="7951" marT="7951" marB="0" anchor="ctr"/>
                </a:tc>
                <a:tc>
                  <a:txBody>
                    <a:bodyPr/>
                    <a:lstStyle/>
                    <a:p>
                      <a:pPr algn="ctr" fontAlgn="ctr"/>
                      <a:r>
                        <a:rPr lang="ru-RU" sz="1600" b="1" u="none" strike="noStrike" dirty="0" smtClean="0">
                          <a:latin typeface="Arial Narrow" pitchFamily="34" charset="0"/>
                        </a:rPr>
                        <a:t>12,1%</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c>
                  <a:txBody>
                    <a:bodyPr/>
                    <a:lstStyle/>
                    <a:p>
                      <a:pPr algn="ctr" fontAlgn="ctr"/>
                      <a:r>
                        <a:rPr lang="ru-RU" sz="1600" u="none" strike="noStrike" dirty="0" smtClean="0">
                          <a:latin typeface="Arial Narrow" pitchFamily="34" charset="0"/>
                        </a:rPr>
                        <a:t>28</a:t>
                      </a:r>
                      <a:endParaRPr lang="ru-RU" sz="1600" b="0" i="0" u="none" strike="noStrike" dirty="0">
                        <a:latin typeface="Arial Narrow" pitchFamily="34" charset="0"/>
                      </a:endParaRPr>
                    </a:p>
                  </a:txBody>
                  <a:tcPr marL="7951" marR="7951" marT="7951" marB="0" anchor="ctr"/>
                </a:tc>
                <a:tc>
                  <a:txBody>
                    <a:bodyPr/>
                    <a:lstStyle/>
                    <a:p>
                      <a:pPr marL="0" algn="ctr" defTabSz="914400" rtl="0" eaLnBrk="1" fontAlgn="ctr" latinLnBrk="0" hangingPunct="1"/>
                      <a:r>
                        <a:rPr lang="ru-RU" sz="1600" b="0" u="none" strike="noStrike" kern="1200" dirty="0" smtClean="0">
                          <a:solidFill>
                            <a:schemeClr val="dk1"/>
                          </a:solidFill>
                          <a:latin typeface="Arial Narrow" pitchFamily="34" charset="0"/>
                          <a:ea typeface="+mn-ea"/>
                          <a:cs typeface="+mn-cs"/>
                        </a:rPr>
                        <a:t>32</a:t>
                      </a:r>
                      <a:endParaRPr lang="ru-RU" sz="1600" b="0" u="none" strike="noStrike" kern="1200" dirty="0">
                        <a:solidFill>
                          <a:schemeClr val="dk1"/>
                        </a:solidFill>
                        <a:latin typeface="Arial Narrow" pitchFamily="34" charset="0"/>
                        <a:ea typeface="+mn-ea"/>
                        <a:cs typeface="+mn-cs"/>
                      </a:endParaRPr>
                    </a:p>
                  </a:txBody>
                  <a:tcPr marL="7951" marR="7951" marT="7951" marB="0" anchor="ctr">
                    <a:noFill/>
                  </a:tcPr>
                </a:tc>
                <a:tc>
                  <a:txBody>
                    <a:bodyPr/>
                    <a:lstStyle/>
                    <a:p>
                      <a:pPr algn="ctr" fontAlgn="ctr"/>
                      <a:r>
                        <a:rPr lang="ru-RU" sz="1600" b="1" u="none" strike="noStrike" dirty="0" smtClean="0">
                          <a:latin typeface="Arial Narrow" pitchFamily="34" charset="0"/>
                        </a:rPr>
                        <a:t>14,3</a:t>
                      </a:r>
                      <a:r>
                        <a:rPr lang="ru-RU" sz="1600" b="1" u="none" strike="noStrike" dirty="0">
                          <a:latin typeface="Arial Narrow" pitchFamily="34" charset="0"/>
                        </a:rPr>
                        <a:t>%</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r>
              <a:tr h="345932">
                <a:tc>
                  <a:txBody>
                    <a:bodyPr/>
                    <a:lstStyle/>
                    <a:p>
                      <a:pPr algn="ctr" fontAlgn="ctr"/>
                      <a:r>
                        <a:rPr lang="ru-RU" sz="1350" b="1" u="none" strike="noStrike" kern="1200" dirty="0" smtClean="0">
                          <a:solidFill>
                            <a:schemeClr val="dk1"/>
                          </a:solidFill>
                          <a:latin typeface="Arial Narrow" pitchFamily="34" charset="0"/>
                          <a:ea typeface="+mn-ea"/>
                          <a:cs typeface="+mn-cs"/>
                        </a:rPr>
                        <a:t>Забайкальский край</a:t>
                      </a:r>
                      <a:endParaRPr lang="ru-RU" sz="1350" b="1" u="none" strike="noStrike" kern="1200" dirty="0">
                        <a:solidFill>
                          <a:schemeClr val="dk1"/>
                        </a:solidFill>
                        <a:latin typeface="Arial Narrow" pitchFamily="34" charset="0"/>
                        <a:ea typeface="+mn-ea"/>
                        <a:cs typeface="+mn-cs"/>
                      </a:endParaRPr>
                    </a:p>
                  </a:txBody>
                  <a:tcPr marL="7951" marR="7951" marT="7951" marB="0" anchor="ctr"/>
                </a:tc>
                <a:tc>
                  <a:txBody>
                    <a:bodyPr/>
                    <a:lstStyle/>
                    <a:p>
                      <a:pPr algn="ctr" fontAlgn="ctr"/>
                      <a:r>
                        <a:rPr lang="ru-RU" sz="1600" b="0" i="0" u="none" strike="noStrike" dirty="0" smtClean="0">
                          <a:latin typeface="Arial Narrow" pitchFamily="34" charset="0"/>
                        </a:rPr>
                        <a:t>41</a:t>
                      </a:r>
                      <a:endParaRPr lang="ru-RU" sz="1600" b="0" i="0" u="none" strike="noStrike" dirty="0">
                        <a:latin typeface="Arial Narrow" pitchFamily="34" charset="0"/>
                      </a:endParaRPr>
                    </a:p>
                  </a:txBody>
                  <a:tcPr marL="7951" marR="7951" marT="7951" marB="0" anchor="ctr"/>
                </a:tc>
                <a:tc>
                  <a:txBody>
                    <a:bodyPr/>
                    <a:lstStyle/>
                    <a:p>
                      <a:pPr algn="ctr" fontAlgn="ctr"/>
                      <a:r>
                        <a:rPr lang="ru-RU" sz="1600" b="0" i="0" u="none" strike="noStrike" dirty="0" smtClean="0">
                          <a:latin typeface="Arial Narrow" pitchFamily="34" charset="0"/>
                        </a:rPr>
                        <a:t>44</a:t>
                      </a:r>
                      <a:endParaRPr lang="ru-RU" sz="1600" b="0" i="0" u="none" strike="noStrike" dirty="0">
                        <a:latin typeface="Arial Narrow" pitchFamily="34" charset="0"/>
                      </a:endParaRPr>
                    </a:p>
                  </a:txBody>
                  <a:tcPr marL="7951" marR="7951" marT="7951" marB="0" anchor="ctr"/>
                </a:tc>
                <a:tc>
                  <a:txBody>
                    <a:bodyPr/>
                    <a:lstStyle/>
                    <a:p>
                      <a:pPr algn="ctr" fontAlgn="ctr"/>
                      <a:r>
                        <a:rPr lang="ru-RU" sz="1600" b="1" i="0" u="none" strike="noStrike" dirty="0" smtClean="0">
                          <a:latin typeface="Arial Narrow" pitchFamily="34" charset="0"/>
                        </a:rPr>
                        <a:t>7,3%</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c>
                  <a:txBody>
                    <a:bodyPr/>
                    <a:lstStyle/>
                    <a:p>
                      <a:pPr algn="ctr" fontAlgn="ctr"/>
                      <a:r>
                        <a:rPr lang="ru-RU" sz="1600" b="0" i="0" u="none" strike="noStrike" dirty="0" smtClean="0">
                          <a:solidFill>
                            <a:srgbClr val="000000"/>
                          </a:solidFill>
                          <a:latin typeface="Arial Narrow" pitchFamily="34" charset="0"/>
                        </a:rPr>
                        <a:t>12</a:t>
                      </a:r>
                      <a:endParaRPr lang="ru-RU" sz="1600" b="0" i="0" u="none" strike="noStrike" dirty="0">
                        <a:solidFill>
                          <a:srgbClr val="000000"/>
                        </a:solidFill>
                        <a:latin typeface="Arial Narrow" pitchFamily="34" charset="0"/>
                      </a:endParaRPr>
                    </a:p>
                  </a:txBody>
                  <a:tcPr marL="7951" marR="7951" marT="7951" marB="0" anchor="ctr"/>
                </a:tc>
                <a:tc>
                  <a:txBody>
                    <a:bodyPr/>
                    <a:lstStyle/>
                    <a:p>
                      <a:pPr algn="ctr" fontAlgn="ctr"/>
                      <a:r>
                        <a:rPr lang="ru-RU" sz="1600" b="0" i="0" u="none" strike="noStrike" dirty="0" smtClean="0">
                          <a:latin typeface="Arial Narrow" pitchFamily="34" charset="0"/>
                        </a:rPr>
                        <a:t>23</a:t>
                      </a:r>
                      <a:endParaRPr lang="ru-RU" sz="1600" b="0" i="0" u="none" strike="noStrike" dirty="0">
                        <a:latin typeface="Arial Narrow" pitchFamily="34" charset="0"/>
                      </a:endParaRPr>
                    </a:p>
                  </a:txBody>
                  <a:tcPr marL="7951" marR="7951" marT="7951" marB="0" anchor="ctr">
                    <a:noFill/>
                  </a:tcPr>
                </a:tc>
                <a:tc>
                  <a:txBody>
                    <a:bodyPr/>
                    <a:lstStyle/>
                    <a:p>
                      <a:pPr algn="ctr" fontAlgn="ctr"/>
                      <a:r>
                        <a:rPr lang="ru-RU" sz="1600" b="1" i="0" u="none" strike="noStrike" dirty="0" smtClean="0">
                          <a:latin typeface="Arial Narrow" pitchFamily="34" charset="0"/>
                        </a:rPr>
                        <a:t>91,7%</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r>
              <a:tr h="345932">
                <a:tc>
                  <a:txBody>
                    <a:bodyPr/>
                    <a:lstStyle/>
                    <a:p>
                      <a:pPr algn="ctr" fontAlgn="ctr"/>
                      <a:r>
                        <a:rPr lang="ru-RU" sz="1350" b="1" u="none" strike="noStrike" dirty="0" smtClean="0">
                          <a:latin typeface="Arial Narrow" pitchFamily="34" charset="0"/>
                        </a:rPr>
                        <a:t>Красноярский край</a:t>
                      </a:r>
                      <a:endParaRPr lang="ru-RU" sz="1350" b="1"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172</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204</a:t>
                      </a:r>
                      <a:endParaRPr lang="ru-RU" sz="1600" b="0" i="0" u="none" strike="noStrike" dirty="0">
                        <a:latin typeface="Arial Narrow" pitchFamily="34" charset="0"/>
                      </a:endParaRPr>
                    </a:p>
                  </a:txBody>
                  <a:tcPr marL="7951" marR="7951" marT="7951" marB="0" anchor="ctr"/>
                </a:tc>
                <a:tc>
                  <a:txBody>
                    <a:bodyPr/>
                    <a:lstStyle/>
                    <a:p>
                      <a:pPr algn="ctr" fontAlgn="ctr"/>
                      <a:r>
                        <a:rPr lang="ru-RU" sz="1600" b="1" u="none" strike="noStrike" dirty="0" smtClean="0">
                          <a:latin typeface="Arial Narrow" pitchFamily="34" charset="0"/>
                        </a:rPr>
                        <a:t>18,6%</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c>
                  <a:txBody>
                    <a:bodyPr/>
                    <a:lstStyle/>
                    <a:p>
                      <a:pPr algn="ctr" fontAlgn="ctr"/>
                      <a:r>
                        <a:rPr lang="ru-RU" sz="1600" u="none" strike="noStrike" dirty="0" smtClean="0">
                          <a:latin typeface="Arial Narrow" pitchFamily="34" charset="0"/>
                        </a:rPr>
                        <a:t>75</a:t>
                      </a:r>
                      <a:endParaRPr lang="ru-RU" sz="1600" b="0" i="0" u="none" strike="noStrike" dirty="0">
                        <a:latin typeface="Arial Narrow" pitchFamily="34" charset="0"/>
                      </a:endParaRPr>
                    </a:p>
                  </a:txBody>
                  <a:tcPr marL="7951" marR="7951" marT="7951" marB="0" anchor="ctr"/>
                </a:tc>
                <a:tc>
                  <a:txBody>
                    <a:bodyPr/>
                    <a:lstStyle/>
                    <a:p>
                      <a:pPr algn="ctr" fontAlgn="ctr"/>
                      <a:r>
                        <a:rPr lang="ru-RU" sz="1600" b="0" i="0" u="none" strike="noStrike" dirty="0" smtClean="0">
                          <a:latin typeface="Arial Narrow" pitchFamily="34" charset="0"/>
                        </a:rPr>
                        <a:t>60</a:t>
                      </a:r>
                      <a:endParaRPr lang="ru-RU" sz="1600" b="0" i="0" u="none" strike="noStrike" dirty="0">
                        <a:latin typeface="Arial Narrow" pitchFamily="34" charset="0"/>
                      </a:endParaRPr>
                    </a:p>
                  </a:txBody>
                  <a:tcPr marL="7951" marR="7951" marT="7951" marB="0" anchor="ctr">
                    <a:noFill/>
                  </a:tcPr>
                </a:tc>
                <a:tc>
                  <a:txBody>
                    <a:bodyPr/>
                    <a:lstStyle/>
                    <a:p>
                      <a:pPr algn="ctr" fontAlgn="ctr"/>
                      <a:r>
                        <a:rPr lang="ru-RU" sz="1600" b="0" u="none" strike="noStrike" dirty="0" smtClean="0">
                          <a:latin typeface="Arial Narrow" pitchFamily="34" charset="0"/>
                        </a:rPr>
                        <a:t>-20,0%</a:t>
                      </a:r>
                      <a:endParaRPr lang="ru-RU" sz="1600" b="0" i="0" u="none" strike="noStrike" dirty="0">
                        <a:latin typeface="Arial Narrow" pitchFamily="34" charset="0"/>
                      </a:endParaRPr>
                    </a:p>
                  </a:txBody>
                  <a:tcPr marL="7951" marR="7951" marT="7951" marB="0" anchor="ctr">
                    <a:noFill/>
                  </a:tcPr>
                </a:tc>
              </a:tr>
              <a:tr h="345932">
                <a:tc>
                  <a:txBody>
                    <a:bodyPr/>
                    <a:lstStyle/>
                    <a:p>
                      <a:pPr algn="ctr" fontAlgn="ctr"/>
                      <a:r>
                        <a:rPr lang="ru-RU" sz="1350" b="1" u="none" strike="noStrike" dirty="0" smtClean="0">
                          <a:latin typeface="Arial Narrow" pitchFamily="34" charset="0"/>
                        </a:rPr>
                        <a:t>Иркутская область</a:t>
                      </a:r>
                      <a:endParaRPr lang="ru-RU" sz="1350" b="1"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161</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163</a:t>
                      </a:r>
                      <a:endParaRPr lang="ru-RU" sz="1600" b="0" i="0" u="none" strike="noStrike" dirty="0">
                        <a:latin typeface="Arial Narrow" pitchFamily="34" charset="0"/>
                      </a:endParaRPr>
                    </a:p>
                  </a:txBody>
                  <a:tcPr marL="7951" marR="7951" marT="7951" marB="0" anchor="ctr"/>
                </a:tc>
                <a:tc>
                  <a:txBody>
                    <a:bodyPr/>
                    <a:lstStyle/>
                    <a:p>
                      <a:pPr algn="ctr" fontAlgn="ctr"/>
                      <a:r>
                        <a:rPr lang="ru-RU" sz="1600" b="1" u="none" strike="noStrike" dirty="0" smtClean="0">
                          <a:latin typeface="Arial Narrow" pitchFamily="34" charset="0"/>
                        </a:rPr>
                        <a:t>1,2%</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c>
                  <a:txBody>
                    <a:bodyPr/>
                    <a:lstStyle/>
                    <a:p>
                      <a:pPr algn="ctr" fontAlgn="ctr"/>
                      <a:r>
                        <a:rPr lang="ru-RU" sz="1600" u="none" strike="noStrike" dirty="0" smtClean="0">
                          <a:latin typeface="Arial Narrow" pitchFamily="34" charset="0"/>
                        </a:rPr>
                        <a:t>58</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49</a:t>
                      </a:r>
                      <a:endParaRPr lang="ru-RU" sz="1600" b="0" i="0" u="none" strike="noStrike" dirty="0">
                        <a:latin typeface="Arial Narrow" pitchFamily="34" charset="0"/>
                      </a:endParaRPr>
                    </a:p>
                  </a:txBody>
                  <a:tcPr marL="7951" marR="7951" marT="7951" marB="0" anchor="ctr"/>
                </a:tc>
                <a:tc>
                  <a:txBody>
                    <a:bodyPr/>
                    <a:lstStyle/>
                    <a:p>
                      <a:pPr algn="ctr" fontAlgn="ctr"/>
                      <a:r>
                        <a:rPr lang="ru-RU" sz="1600" b="0" u="none" strike="noStrike" dirty="0" smtClean="0">
                          <a:latin typeface="Arial Narrow" pitchFamily="34" charset="0"/>
                        </a:rPr>
                        <a:t>-15,5%</a:t>
                      </a:r>
                      <a:endParaRPr lang="ru-RU" sz="1600" b="0" i="0" u="none" strike="noStrike" dirty="0">
                        <a:latin typeface="Arial Narrow" pitchFamily="34" charset="0"/>
                      </a:endParaRPr>
                    </a:p>
                  </a:txBody>
                  <a:tcPr marL="7951" marR="7951" marT="7951" marB="0" anchor="ctr">
                    <a:noFill/>
                  </a:tcPr>
                </a:tc>
              </a:tr>
              <a:tr h="416472">
                <a:tc>
                  <a:txBody>
                    <a:bodyPr/>
                    <a:lstStyle/>
                    <a:p>
                      <a:pPr algn="ctr" fontAlgn="ctr"/>
                      <a:r>
                        <a:rPr lang="ru-RU" sz="1350" b="1" u="none" strike="noStrike" dirty="0" smtClean="0">
                          <a:latin typeface="Arial Narrow" pitchFamily="34" charset="0"/>
                        </a:rPr>
                        <a:t>Новосибирская </a:t>
                      </a:r>
                      <a:r>
                        <a:rPr lang="ru-RU" sz="1350" b="1" u="none" strike="noStrike" dirty="0">
                          <a:latin typeface="Arial Narrow" pitchFamily="34" charset="0"/>
                        </a:rPr>
                        <a:t>область</a:t>
                      </a:r>
                      <a:endParaRPr lang="ru-RU" sz="1350" b="1"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137</a:t>
                      </a:r>
                      <a:endParaRPr lang="ru-RU" sz="1600" b="0" i="0" u="none" strike="noStrike" dirty="0">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117</a:t>
                      </a:r>
                      <a:endParaRPr lang="ru-RU" sz="1600" b="0" i="0" u="none" strike="noStrike" dirty="0">
                        <a:latin typeface="Arial Narrow" pitchFamily="34" charset="0"/>
                      </a:endParaRPr>
                    </a:p>
                  </a:txBody>
                  <a:tcPr marL="7951" marR="7951" marT="7951" marB="0" anchor="ctr"/>
                </a:tc>
                <a:tc>
                  <a:txBody>
                    <a:bodyPr/>
                    <a:lstStyle/>
                    <a:p>
                      <a:pPr algn="ctr" fontAlgn="ctr"/>
                      <a:r>
                        <a:rPr lang="ru-RU" sz="1600" b="0" u="none" strike="noStrike" dirty="0" smtClean="0">
                          <a:latin typeface="Arial Narrow" pitchFamily="34" charset="0"/>
                        </a:rPr>
                        <a:t>-14,6%</a:t>
                      </a:r>
                      <a:endParaRPr lang="ru-RU" sz="1600" b="0" i="0" u="none" strike="noStrike" dirty="0">
                        <a:latin typeface="Arial Narrow" pitchFamily="34" charset="0"/>
                      </a:endParaRPr>
                    </a:p>
                  </a:txBody>
                  <a:tcPr marL="7951" marR="7951" marT="7951" marB="0" anchor="ctr">
                    <a:noFill/>
                  </a:tcPr>
                </a:tc>
                <a:tc>
                  <a:txBody>
                    <a:bodyPr/>
                    <a:lstStyle/>
                    <a:p>
                      <a:pPr algn="ctr" fontAlgn="ctr"/>
                      <a:r>
                        <a:rPr lang="ru-RU" sz="1600" u="none" strike="noStrike" dirty="0" smtClean="0">
                          <a:latin typeface="Arial Narrow" pitchFamily="34" charset="0"/>
                        </a:rPr>
                        <a:t>25</a:t>
                      </a:r>
                      <a:endParaRPr lang="ru-RU" sz="1600" b="0" i="0" u="none" strike="noStrike" dirty="0">
                        <a:solidFill>
                          <a:srgbClr val="000000"/>
                        </a:solidFill>
                        <a:latin typeface="Arial Narrow" pitchFamily="34" charset="0"/>
                      </a:endParaRPr>
                    </a:p>
                  </a:txBody>
                  <a:tcPr marL="7951" marR="7951" marT="7951" marB="0" anchor="ctr"/>
                </a:tc>
                <a:tc>
                  <a:txBody>
                    <a:bodyPr/>
                    <a:lstStyle/>
                    <a:p>
                      <a:pPr algn="ctr" fontAlgn="ctr"/>
                      <a:r>
                        <a:rPr lang="ru-RU" sz="1600" u="none" strike="noStrike" dirty="0" smtClean="0">
                          <a:latin typeface="Arial Narrow" pitchFamily="34" charset="0"/>
                        </a:rPr>
                        <a:t>38</a:t>
                      </a:r>
                      <a:endParaRPr lang="ru-RU" sz="1600" b="0" i="0" u="none" strike="noStrike" dirty="0">
                        <a:latin typeface="Arial Narrow" pitchFamily="34" charset="0"/>
                      </a:endParaRPr>
                    </a:p>
                  </a:txBody>
                  <a:tcPr marL="7951" marR="7951" marT="7951" marB="0" anchor="ctr"/>
                </a:tc>
                <a:tc>
                  <a:txBody>
                    <a:bodyPr/>
                    <a:lstStyle/>
                    <a:p>
                      <a:pPr algn="ctr" fontAlgn="ctr"/>
                      <a:r>
                        <a:rPr lang="ru-RU" sz="1600" b="1" u="none" strike="noStrike" dirty="0" smtClean="0">
                          <a:latin typeface="Arial Narrow" pitchFamily="34" charset="0"/>
                        </a:rPr>
                        <a:t>52,0%</a:t>
                      </a:r>
                      <a:endParaRPr lang="ru-RU" sz="1600" b="1" i="0" u="none" strike="noStrike" dirty="0">
                        <a:latin typeface="Arial Narrow" pitchFamily="34" charset="0"/>
                      </a:endParaRPr>
                    </a:p>
                  </a:txBody>
                  <a:tcPr marL="7951" marR="7951" marT="7951" marB="0" anchor="ct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tcPr>
                </a:tc>
              </a:tr>
            </a:tbl>
          </a:graphicData>
        </a:graphic>
      </p:graphicFrame>
      <p:pic>
        <p:nvPicPr>
          <p:cNvPr id="6"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7" name="Прямоугольник 7"/>
          <p:cNvSpPr>
            <a:spLocks noChangeArrowheads="1"/>
          </p:cNvSpPr>
          <p:nvPr/>
        </p:nvSpPr>
        <p:spPr bwMode="auto">
          <a:xfrm>
            <a:off x="2700338" y="6742114"/>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025" name="Picture 1" descr="C:\Users\zenkinama\Desktop\service_pack_drive_improvement.png.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372200" y="5337663"/>
            <a:ext cx="1857381" cy="1520337"/>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857232"/>
            <a:ext cx="8280920" cy="1428760"/>
          </a:xfrm>
        </p:spPr>
        <p:style>
          <a:lnRef idx="1">
            <a:schemeClr val="accent3"/>
          </a:lnRef>
          <a:fillRef idx="2">
            <a:schemeClr val="accent3"/>
          </a:fillRef>
          <a:effectRef idx="1">
            <a:schemeClr val="accent3"/>
          </a:effectRef>
          <a:fontRef idx="minor">
            <a:schemeClr val="dk1"/>
          </a:fontRef>
        </p:style>
        <p:txBody>
          <a:bodyPr>
            <a:normAutofit fontScale="77500" lnSpcReduction="20000"/>
          </a:bodyPr>
          <a:lstStyle/>
          <a:p>
            <a:pPr marL="0" indent="0" algn="ctr">
              <a:lnSpc>
                <a:spcPct val="120000"/>
              </a:lnSpc>
              <a:buNone/>
            </a:pPr>
            <a:r>
              <a:rPr lang="ru-RU" sz="2100" b="1" dirty="0" smtClean="0">
                <a:solidFill>
                  <a:schemeClr val="tx2"/>
                </a:solidFill>
                <a:latin typeface="Arial Narrow" pitchFamily="34" charset="0"/>
                <a:ea typeface="+mj-ea"/>
                <a:cs typeface="Times New Roman" pitchFamily="18" charset="0"/>
              </a:rPr>
              <a:t>План мероприятий по реализации Концепции повышения эффективности обеспечения соблюдения трудового законодательства и иных нормативных правовых актов, содержащих нормы трудового права, на 2015 – 2020 годы     </a:t>
            </a:r>
          </a:p>
          <a:p>
            <a:pPr marL="0" indent="0" algn="ctr">
              <a:lnSpc>
                <a:spcPct val="120000"/>
              </a:lnSpc>
              <a:spcBef>
                <a:spcPts val="300"/>
              </a:spcBef>
              <a:buNone/>
            </a:pPr>
            <a:r>
              <a:rPr lang="ru-RU" sz="2100" dirty="0" smtClean="0">
                <a:solidFill>
                  <a:schemeClr val="tx2"/>
                </a:solidFill>
                <a:latin typeface="Arial Narrow" pitchFamily="34" charset="0"/>
                <a:ea typeface="+mj-ea"/>
                <a:cs typeface="Times New Roman" pitchFamily="18" charset="0"/>
              </a:rPr>
              <a:t>  (</a:t>
            </a:r>
            <a:r>
              <a:rPr lang="ru-RU" sz="2100" dirty="0">
                <a:solidFill>
                  <a:schemeClr val="tx2"/>
                </a:solidFill>
                <a:latin typeface="Arial Narrow" pitchFamily="34" charset="0"/>
                <a:ea typeface="+mj-ea"/>
                <a:cs typeface="Times New Roman" pitchFamily="18" charset="0"/>
              </a:rPr>
              <a:t>у</a:t>
            </a:r>
            <a:r>
              <a:rPr lang="ru-RU" sz="2100" dirty="0" smtClean="0">
                <a:solidFill>
                  <a:schemeClr val="tx2"/>
                </a:solidFill>
                <a:latin typeface="Arial Narrow" pitchFamily="34" charset="0"/>
                <a:ea typeface="+mj-ea"/>
                <a:cs typeface="Times New Roman" pitchFamily="18" charset="0"/>
              </a:rPr>
              <a:t>твержден Заместителем Председателя Правительства  Российской Федерации О.Ю. </a:t>
            </a:r>
            <a:r>
              <a:rPr lang="ru-RU" sz="2100" dirty="0" err="1" smtClean="0">
                <a:solidFill>
                  <a:schemeClr val="tx2"/>
                </a:solidFill>
                <a:latin typeface="Arial Narrow" pitchFamily="34" charset="0"/>
                <a:ea typeface="+mj-ea"/>
                <a:cs typeface="Times New Roman" pitchFamily="18" charset="0"/>
              </a:rPr>
              <a:t>Голодец</a:t>
            </a:r>
            <a:r>
              <a:rPr lang="ru-RU" sz="2100" dirty="0" smtClean="0">
                <a:solidFill>
                  <a:schemeClr val="tx2"/>
                </a:solidFill>
                <a:latin typeface="Arial Narrow" pitchFamily="34" charset="0"/>
                <a:ea typeface="+mj-ea"/>
                <a:cs typeface="Times New Roman" pitchFamily="18" charset="0"/>
              </a:rPr>
              <a:t>) </a:t>
            </a:r>
          </a:p>
          <a:p>
            <a:endParaRPr lang="ru-RU" dirty="0"/>
          </a:p>
        </p:txBody>
      </p:sp>
      <p:sp>
        <p:nvSpPr>
          <p:cNvPr id="6" name="Скругленный прямоугольник 5"/>
          <p:cNvSpPr/>
          <p:nvPr/>
        </p:nvSpPr>
        <p:spPr>
          <a:xfrm>
            <a:off x="2786050" y="4714884"/>
            <a:ext cx="6072230" cy="1416917"/>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1600" b="1" dirty="0" smtClean="0">
                <a:solidFill>
                  <a:schemeClr val="tx2"/>
                </a:solidFill>
                <a:latin typeface="Arial Narrow" pitchFamily="34" charset="0"/>
                <a:cs typeface="Times New Roman" pitchFamily="18" charset="0"/>
              </a:rPr>
              <a:t>Органы исполнительной власти субъектов Российской Федерации должны актуализировать свои государственные программы (подпрограммы государственной программы) по улучшению условий и охраны труда (в течение 2016 – 2020 годов)</a:t>
            </a:r>
          </a:p>
        </p:txBody>
      </p:sp>
      <p:sp>
        <p:nvSpPr>
          <p:cNvPr id="7" name="Скругленный прямоугольник 6"/>
          <p:cNvSpPr/>
          <p:nvPr/>
        </p:nvSpPr>
        <p:spPr>
          <a:xfrm>
            <a:off x="428596" y="2928934"/>
            <a:ext cx="7072362" cy="171451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ru-RU" sz="1600" b="1" dirty="0" smtClean="0">
                <a:solidFill>
                  <a:schemeClr val="tx2"/>
                </a:solidFill>
                <a:latin typeface="Arial Narrow" pitchFamily="34" charset="0"/>
                <a:cs typeface="Times New Roman" pitchFamily="18" charset="0"/>
              </a:rPr>
              <a:t>Минтруду России поручено провести доработку типовой государственной программы субъекта Российской Федерации (подпрограммы государственной программы) по улучшению условий и охраны труда в части дополнения положениями по обеспечению соблюдения трудового законодательства и иных нормативных правовых актов, содержащих нормы трудового права (срок – январь 2017 г.) *</a:t>
            </a:r>
          </a:p>
        </p:txBody>
      </p:sp>
      <p:sp>
        <p:nvSpPr>
          <p:cNvPr id="8" name="Стрелка вниз 7"/>
          <p:cNvSpPr/>
          <p:nvPr/>
        </p:nvSpPr>
        <p:spPr>
          <a:xfrm>
            <a:off x="3714744" y="2357430"/>
            <a:ext cx="360040" cy="48309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Стрелка вниз 8"/>
          <p:cNvSpPr/>
          <p:nvPr/>
        </p:nvSpPr>
        <p:spPr>
          <a:xfrm>
            <a:off x="7572396" y="2357430"/>
            <a:ext cx="504056" cy="23042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142844" y="4857760"/>
            <a:ext cx="2699792" cy="830997"/>
          </a:xfrm>
          <a:prstGeom prst="rect">
            <a:avLst/>
          </a:prstGeom>
          <a:noFill/>
        </p:spPr>
        <p:txBody>
          <a:bodyPr wrap="square" rtlCol="0">
            <a:spAutoFit/>
          </a:bodyPr>
          <a:lstStyle/>
          <a:p>
            <a:r>
              <a:rPr lang="ru-RU" sz="1200" dirty="0" smtClean="0">
                <a:latin typeface="Arial Narrow" pitchFamily="34" charset="0"/>
                <a:cs typeface="Times New Roman" pitchFamily="18" charset="0"/>
              </a:rPr>
              <a:t>* письмом Минтруда России </a:t>
            </a:r>
            <a:r>
              <a:rPr lang="ru-RU" sz="1200" b="1" dirty="0" smtClean="0">
                <a:solidFill>
                  <a:srgbClr val="FF0000"/>
                </a:solidFill>
                <a:latin typeface="Arial Narrow" pitchFamily="34" charset="0"/>
                <a:cs typeface="Times New Roman" pitchFamily="18" charset="0"/>
              </a:rPr>
              <a:t>от 31.01.2017 </a:t>
            </a:r>
            <a:br>
              <a:rPr lang="ru-RU" sz="1200" b="1" dirty="0" smtClean="0">
                <a:solidFill>
                  <a:srgbClr val="FF0000"/>
                </a:solidFill>
                <a:latin typeface="Arial Narrow" pitchFamily="34" charset="0"/>
                <a:cs typeface="Times New Roman" pitchFamily="18" charset="0"/>
              </a:rPr>
            </a:br>
            <a:r>
              <a:rPr lang="ru-RU" sz="1200" b="1" dirty="0" smtClean="0">
                <a:solidFill>
                  <a:srgbClr val="FF0000"/>
                </a:solidFill>
                <a:latin typeface="Arial Narrow" pitchFamily="34" charset="0"/>
                <a:cs typeface="Times New Roman" pitchFamily="18" charset="0"/>
              </a:rPr>
              <a:t>№ 15-3/10/П-535</a:t>
            </a:r>
            <a:r>
              <a:rPr lang="ru-RU" sz="1200" dirty="0" smtClean="0">
                <a:latin typeface="Arial Narrow" pitchFamily="34" charset="0"/>
                <a:cs typeface="Times New Roman" pitchFamily="18" charset="0"/>
              </a:rPr>
              <a:t> в субъекты РФ направлена доработанная типовая программа</a:t>
            </a:r>
            <a:endParaRPr lang="ru-RU" sz="1200" dirty="0">
              <a:latin typeface="Arial Narrow" pitchFamily="34" charset="0"/>
              <a:cs typeface="Times New Roman" pitchFamily="18" charset="0"/>
            </a:endParaRPr>
          </a:p>
        </p:txBody>
      </p:sp>
      <p:sp>
        <p:nvSpPr>
          <p:cNvPr id="14" name="Номер слайда 13"/>
          <p:cNvSpPr>
            <a:spLocks noGrp="1"/>
          </p:cNvSpPr>
          <p:nvPr>
            <p:ph type="sldNum" sz="quarter" idx="12"/>
          </p:nvPr>
        </p:nvSpPr>
        <p:spPr>
          <a:xfrm>
            <a:off x="6804248" y="6381328"/>
            <a:ext cx="2133600" cy="365125"/>
          </a:xfrm>
        </p:spPr>
        <p:txBody>
          <a:bodyPr/>
          <a:lstStyle/>
          <a:p>
            <a:fld id="{5C4C241E-FC20-4A21-B25F-1EF85DEDBE58}" type="slidenum">
              <a:rPr lang="ru-RU" sz="1600" b="1" smtClean="0">
                <a:latin typeface="Arial Narrow" pitchFamily="34" charset="0"/>
              </a:rPr>
              <a:pPr/>
              <a:t>18</a:t>
            </a:fld>
            <a:endParaRPr lang="ru-RU" sz="1600" b="1" dirty="0">
              <a:latin typeface="Arial Narrow" pitchFamily="34" charset="0"/>
            </a:endParaRPr>
          </a:p>
        </p:txBody>
      </p:sp>
      <p:pic>
        <p:nvPicPr>
          <p:cNvPr id="16"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sp>
        <p:nvSpPr>
          <p:cNvPr id="18"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9" name="Прямоугольник 18"/>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0"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21" name="Прямоугольник 20"/>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2" name="Прямоугольник 21"/>
          <p:cNvSpPr/>
          <p:nvPr/>
        </p:nvSpPr>
        <p:spPr>
          <a:xfrm>
            <a:off x="251520" y="332656"/>
            <a:ext cx="8496944" cy="400110"/>
          </a:xfrm>
          <a:prstGeom prst="rect">
            <a:avLst/>
          </a:prstGeom>
        </p:spPr>
        <p:txBody>
          <a:bodyPr wrap="square">
            <a:spAutoFit/>
          </a:bodyPr>
          <a:lstStyle/>
          <a:p>
            <a:pPr lvl="0" algn="ctr"/>
            <a:r>
              <a:rPr lang="ru-RU" sz="2000" b="1" dirty="0" smtClean="0">
                <a:solidFill>
                  <a:schemeClr val="accent1">
                    <a:lumMod val="75000"/>
                  </a:schemeClr>
                </a:solidFill>
                <a:latin typeface="Arial Narrow" pitchFamily="34" charset="0"/>
              </a:rPr>
              <a:t>АКТУАЛИЗАЦИЯ ПРОГРАММНЫХ ДОКУМЕНТОВ</a:t>
            </a:r>
          </a:p>
        </p:txBody>
      </p:sp>
      <p:pic>
        <p:nvPicPr>
          <p:cNvPr id="13314" name="Picture 2" descr="C:\Users\zenkinama\Desktop\3D-Youve-Got-Mail.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28596" y="5500710"/>
            <a:ext cx="1357290" cy="1357290"/>
          </a:xfrm>
          <a:prstGeom prst="rect">
            <a:avLst/>
          </a:prstGeom>
          <a:noFill/>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10244"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0245"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9" name="Прямоугольник 8"/>
          <p:cNvSpPr/>
          <p:nvPr/>
        </p:nvSpPr>
        <p:spPr>
          <a:xfrm>
            <a:off x="395536" y="1340768"/>
            <a:ext cx="8572500" cy="22467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ctr"/>
            <a:r>
              <a:rPr lang="ru-RU" sz="2000" b="1" dirty="0" smtClean="0">
                <a:solidFill>
                  <a:schemeClr val="bg1"/>
                </a:solidFill>
                <a:latin typeface="Arial Narrow" pitchFamily="34" charset="0"/>
              </a:rPr>
              <a:t>ДОПОЛНЕНА  ЗАДАЧЕЙ </a:t>
            </a:r>
          </a:p>
          <a:p>
            <a:pPr algn="just"/>
            <a:r>
              <a:rPr lang="ru-RU" sz="2000" b="1" dirty="0" smtClean="0">
                <a:solidFill>
                  <a:schemeClr val="bg1"/>
                </a:solidFill>
                <a:latin typeface="Arial Narrow" pitchFamily="34" charset="0"/>
              </a:rPr>
              <a:t>     9. Повышение эффективности обеспечения соблюдения трудового законодательства и иных нормативных правовых актов, содержащих нормы трудового права</a:t>
            </a:r>
          </a:p>
          <a:p>
            <a:pPr algn="just"/>
            <a:r>
              <a:rPr lang="ru-RU" sz="2000" dirty="0" smtClean="0">
                <a:solidFill>
                  <a:schemeClr val="bg1"/>
                </a:solidFill>
                <a:latin typeface="Arial Narrow" pitchFamily="34" charset="0"/>
              </a:rPr>
              <a:t>(Концепция повышения эффективности обеспечения соблюдения трудового законодательства, утвержденная Распоряжением Правительства Российской Федерации от 05.06.2015 № 1028-р) </a:t>
            </a:r>
          </a:p>
        </p:txBody>
      </p:sp>
      <p:sp>
        <p:nvSpPr>
          <p:cNvPr id="11" name="Прямоугольник 10"/>
          <p:cNvSpPr/>
          <p:nvPr/>
        </p:nvSpPr>
        <p:spPr>
          <a:xfrm>
            <a:off x="5220072" y="4509120"/>
            <a:ext cx="3744416" cy="923330"/>
          </a:xfrm>
          <a:prstGeom prst="rect">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wrap="square">
            <a:spAutoFit/>
          </a:bodyPr>
          <a:lstStyle/>
          <a:p>
            <a:pPr algn="just"/>
            <a:r>
              <a:rPr lang="ru-RU" b="1" dirty="0" smtClean="0">
                <a:solidFill>
                  <a:srgbClr val="C00000"/>
                </a:solidFill>
                <a:latin typeface="Arial Narrow" pitchFamily="34" charset="0"/>
              </a:rPr>
              <a:t>1.4. Численность лиц с установленным в текущем году  профессиональным заболеванием </a:t>
            </a:r>
            <a:endParaRPr lang="ru-RU" b="1" dirty="0">
              <a:solidFill>
                <a:srgbClr val="23538D"/>
              </a:solidFill>
              <a:latin typeface="Arial Narrow" pitchFamily="34" charset="0"/>
              <a:cs typeface="Times New Roman" pitchFamily="18" charset="0"/>
            </a:endParaRPr>
          </a:p>
        </p:txBody>
      </p:sp>
      <p:sp>
        <p:nvSpPr>
          <p:cNvPr id="10249" name="Прямоугольник 14"/>
          <p:cNvSpPr>
            <a:spLocks noChangeArrowheads="1"/>
          </p:cNvSpPr>
          <p:nvPr/>
        </p:nvSpPr>
        <p:spPr bwMode="auto">
          <a:xfrm>
            <a:off x="179512" y="116632"/>
            <a:ext cx="8712967" cy="923330"/>
          </a:xfrm>
          <a:prstGeom prst="rect">
            <a:avLst/>
          </a:prstGeom>
          <a:noFill/>
          <a:ln w="9525">
            <a:noFill/>
            <a:miter lim="800000"/>
            <a:headEnd/>
            <a:tailEnd/>
          </a:ln>
        </p:spPr>
        <p:txBody>
          <a:bodyPr wrap="square">
            <a:spAutoFit/>
          </a:bodyPr>
          <a:lstStyle/>
          <a:p>
            <a:pPr algn="ctr"/>
            <a:r>
              <a:rPr lang="ru-RU" b="1" dirty="0" smtClean="0">
                <a:solidFill>
                  <a:schemeClr val="accent1">
                    <a:lumMod val="75000"/>
                  </a:schemeClr>
                </a:solidFill>
                <a:latin typeface="Arial Narrow" pitchFamily="34" charset="0"/>
              </a:rPr>
              <a:t>АКТУАЛИЗИРОВАННАЯ ТИПОВАЯ ГОСУДАРСТВЕННАЯ ПРОГРАММА </a:t>
            </a:r>
          </a:p>
          <a:p>
            <a:pPr algn="ctr"/>
            <a:r>
              <a:rPr lang="ru-RU" b="1" dirty="0" smtClean="0">
                <a:solidFill>
                  <a:schemeClr val="accent1">
                    <a:lumMod val="75000"/>
                  </a:schemeClr>
                </a:solidFill>
                <a:latin typeface="Arial Narrow" pitchFamily="34" charset="0"/>
              </a:rPr>
              <a:t>СУБЪЕКТА РОССИЙСКОЙ ФЕДЕРАЦИИ (ПОДПРОГРАММА ГОСУДАРСТВЕННОЙ ПРОГРАММЫ) ПО УЛУЧШЕНИЮ УСЛОВИЙ И ОХРАНЫ ТРУДА</a:t>
            </a:r>
            <a:endParaRPr lang="ru-RU" b="1" dirty="0">
              <a:solidFill>
                <a:schemeClr val="accent1">
                  <a:lumMod val="75000"/>
                </a:schemeClr>
              </a:solidFill>
              <a:latin typeface="Arial Narrow" pitchFamily="34" charset="0"/>
            </a:endParaRPr>
          </a:p>
        </p:txBody>
      </p:sp>
      <p:sp>
        <p:nvSpPr>
          <p:cNvPr id="21" name="Штриховая стрелка вправо 20"/>
          <p:cNvSpPr/>
          <p:nvPr/>
        </p:nvSpPr>
        <p:spPr>
          <a:xfrm>
            <a:off x="395536" y="4293096"/>
            <a:ext cx="4752528" cy="1569660"/>
          </a:xfrm>
          <a:prstGeom prst="stripedRightArrow">
            <a:avLst>
              <a:gd name="adj1" fmla="val 100000"/>
              <a:gd name="adj2" fmla="val 50000"/>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wrap="square">
            <a:spAutoFit/>
          </a:bodyPr>
          <a:lstStyle/>
          <a:p>
            <a:pPr algn="just"/>
            <a:r>
              <a:rPr lang="ru-RU" sz="1600" b="1" dirty="0" smtClean="0">
                <a:solidFill>
                  <a:srgbClr val="002060"/>
                </a:solidFill>
                <a:latin typeface="Arial Narrow" pitchFamily="34" charset="0"/>
                <a:cs typeface="Times New Roman" pitchFamily="18" charset="0"/>
              </a:rPr>
              <a:t>1.4. Численность работников с установленным предварительным диагнозом профессионального заболевания по результатам проведения обязательных периодических медицинских осмотров</a:t>
            </a:r>
            <a:endParaRPr lang="ru-RU" sz="1600" b="1" dirty="0">
              <a:solidFill>
                <a:schemeClr val="bg1"/>
              </a:solidFill>
              <a:latin typeface="Arial Narrow" pitchFamily="34" charset="0"/>
              <a:cs typeface="Times New Roman" pitchFamily="18" charset="0"/>
            </a:endParaRPr>
          </a:p>
        </p:txBody>
      </p:sp>
      <p:sp>
        <p:nvSpPr>
          <p:cNvPr id="16" name="TextBox 15"/>
          <p:cNvSpPr txBox="1"/>
          <p:nvPr/>
        </p:nvSpPr>
        <p:spPr>
          <a:xfrm>
            <a:off x="5795963" y="6092825"/>
            <a:ext cx="2447925" cy="46196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ru-RU" sz="1200" dirty="0" smtClean="0">
                <a:latin typeface="Arial Narrow" pitchFamily="34" charset="0"/>
              </a:rPr>
              <a:t> Письмо </a:t>
            </a:r>
            <a:r>
              <a:rPr lang="ru-RU" sz="1200" dirty="0">
                <a:latin typeface="Arial Narrow" pitchFamily="34" charset="0"/>
              </a:rPr>
              <a:t>Минтруда России от </a:t>
            </a:r>
          </a:p>
          <a:p>
            <a:pPr>
              <a:defRPr/>
            </a:pPr>
            <a:r>
              <a:rPr lang="ru-RU" sz="1200" dirty="0" smtClean="0">
                <a:latin typeface="Arial Narrow" pitchFamily="34" charset="0"/>
              </a:rPr>
              <a:t>31.01.2017 № 15-3/10/П-535</a:t>
            </a:r>
            <a:endParaRPr lang="ru-RU" sz="1200" dirty="0">
              <a:latin typeface="Arial Narrow" pitchFamily="34" charset="0"/>
            </a:endParaRPr>
          </a:p>
        </p:txBody>
      </p:sp>
      <p:sp>
        <p:nvSpPr>
          <p:cNvPr id="12" name="Прямоугольник 11"/>
          <p:cNvSpPr/>
          <p:nvPr/>
        </p:nvSpPr>
        <p:spPr>
          <a:xfrm>
            <a:off x="2627784" y="3717032"/>
            <a:ext cx="4319587" cy="369332"/>
          </a:xfrm>
          <a:prstGeom prst="rect">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wrap="square">
            <a:spAutoFit/>
          </a:bodyPr>
          <a:lstStyle/>
          <a:p>
            <a:pPr algn="ctr">
              <a:defRPr/>
            </a:pPr>
            <a:r>
              <a:rPr lang="ru-RU" b="1" dirty="0" smtClean="0">
                <a:solidFill>
                  <a:srgbClr val="C00000"/>
                </a:solidFill>
                <a:latin typeface="Arial Narrow" pitchFamily="34" charset="0"/>
                <a:cs typeface="Times New Roman" pitchFamily="18" charset="0"/>
              </a:rPr>
              <a:t>Изменение показателя </a:t>
            </a:r>
            <a:endParaRPr lang="ru-RU" b="1" dirty="0">
              <a:solidFill>
                <a:srgbClr val="C00000"/>
              </a:solidFill>
              <a:latin typeface="Arial Narrow" pitchFamily="34" charset="0"/>
              <a:cs typeface="Times New Roman" pitchFamily="18" charset="0"/>
            </a:endParaRPr>
          </a:p>
        </p:txBody>
      </p:sp>
      <p:sp>
        <p:nvSpPr>
          <p:cNvPr id="14" name="Номер слайда 13"/>
          <p:cNvSpPr>
            <a:spLocks noGrp="1"/>
          </p:cNvSpPr>
          <p:nvPr>
            <p:ph type="sldNum" sz="quarter" idx="12"/>
          </p:nvPr>
        </p:nvSpPr>
        <p:spPr>
          <a:xfrm>
            <a:off x="6732240" y="6381328"/>
            <a:ext cx="2133600" cy="365125"/>
          </a:xfrm>
        </p:spPr>
        <p:txBody>
          <a:bodyPr/>
          <a:lstStyle/>
          <a:p>
            <a:fld id="{5C4C241E-FC20-4A21-B25F-1EF85DEDBE58}" type="slidenum">
              <a:rPr lang="ru-RU" sz="1600" b="1" smtClean="0">
                <a:latin typeface="Arial Narrow" pitchFamily="34" charset="0"/>
              </a:rPr>
              <a:pPr/>
              <a:t>19</a:t>
            </a:fld>
            <a:endParaRPr lang="ru-RU" sz="1600" b="1" dirty="0">
              <a:latin typeface="Arial Narrow"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8" name="Прямоугольник 9"/>
          <p:cNvSpPr>
            <a:spLocks noChangeArrowheads="1"/>
          </p:cNvSpPr>
          <p:nvPr/>
        </p:nvSpPr>
        <p:spPr bwMode="auto">
          <a:xfrm>
            <a:off x="611560" y="188640"/>
            <a:ext cx="8208912" cy="707886"/>
          </a:xfrm>
          <a:prstGeom prst="rect">
            <a:avLst/>
          </a:prstGeom>
          <a:noFill/>
          <a:ln w="9525">
            <a:noFill/>
            <a:miter lim="800000"/>
            <a:headEnd/>
            <a:tailEnd/>
          </a:ln>
        </p:spPr>
        <p:txBody>
          <a:bodyPr wrap="square">
            <a:spAutoFit/>
          </a:bodyPr>
          <a:lstStyle/>
          <a:p>
            <a:pPr algn="ctr"/>
            <a:r>
              <a:rPr lang="ru-RU" altLang="ru-RU" sz="2000" b="1" dirty="0" smtClean="0">
                <a:solidFill>
                  <a:schemeClr val="accent1">
                    <a:lumMod val="75000"/>
                  </a:schemeClr>
                </a:solidFill>
                <a:latin typeface="Arial Narrow" pitchFamily="34" charset="0"/>
              </a:rPr>
              <a:t>О ЗАДАЧАХ ПО ФОРМИРОВАНИЮ РЕЙТИНГА ПО УРОВНЮ СОБЛЮДЕНИЯ ТРУДОВОГО ЗАКОНОДАТЕЛЬСТВА И БАЗЫ ОБРАЗЦОВ ЛУЧШЕЙ ПРАКТИКИ</a:t>
            </a:r>
            <a:endParaRPr lang="ru-RU" altLang="ru-RU" sz="2000" b="1" dirty="0">
              <a:solidFill>
                <a:schemeClr val="accent1">
                  <a:lumMod val="75000"/>
                </a:schemeClr>
              </a:solidFill>
              <a:latin typeface="Arial Narrow" pitchFamily="34" charset="0"/>
            </a:endParaRPr>
          </a:p>
        </p:txBody>
      </p:sp>
      <p:sp>
        <p:nvSpPr>
          <p:cNvPr id="3079" name="Прямоугольник 1"/>
          <p:cNvSpPr>
            <a:spLocks noChangeArrowheads="1"/>
          </p:cNvSpPr>
          <p:nvPr/>
        </p:nvSpPr>
        <p:spPr bwMode="auto">
          <a:xfrm>
            <a:off x="395536" y="908720"/>
            <a:ext cx="6038850" cy="954107"/>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spAutoFit/>
          </a:bodyPr>
          <a:lstStyle/>
          <a:p>
            <a:pPr algn="just"/>
            <a:r>
              <a:rPr lang="ru-RU" sz="1400" b="1" dirty="0">
                <a:solidFill>
                  <a:srgbClr val="0B5395"/>
                </a:solidFill>
                <a:latin typeface="Arial Narrow" pitchFamily="34" charset="0"/>
                <a:ea typeface="Calibri" pitchFamily="34" charset="0"/>
                <a:cs typeface="Times New Roman" pitchFamily="18" charset="0"/>
              </a:rPr>
              <a:t>Концепция повышения эффективности обеспечения соблюдения трудового законодательства и иных нормативных правовых актов, содержащих нормы трудового права (2015 - 2020 годы) </a:t>
            </a:r>
          </a:p>
          <a:p>
            <a:pPr algn="just"/>
            <a:r>
              <a:rPr lang="ru-RU" sz="1400" dirty="0">
                <a:solidFill>
                  <a:srgbClr val="595959"/>
                </a:solidFill>
                <a:latin typeface="Arial Narrow" pitchFamily="34" charset="0"/>
                <a:ea typeface="Calibri" pitchFamily="34" charset="0"/>
                <a:cs typeface="Times New Roman" pitchFamily="18" charset="0"/>
              </a:rPr>
              <a:t>утв. распоряжением Правительства </a:t>
            </a:r>
            <a:r>
              <a:rPr lang="ru-RU" sz="1400" dirty="0" smtClean="0">
                <a:solidFill>
                  <a:srgbClr val="595959"/>
                </a:solidFill>
                <a:latin typeface="Arial Narrow" pitchFamily="34" charset="0"/>
                <a:ea typeface="Calibri" pitchFamily="34" charset="0"/>
                <a:cs typeface="Times New Roman" pitchFamily="18" charset="0"/>
              </a:rPr>
              <a:t>Российской Федерации </a:t>
            </a:r>
            <a:r>
              <a:rPr lang="ru-RU" sz="1400" dirty="0">
                <a:solidFill>
                  <a:srgbClr val="595959"/>
                </a:solidFill>
                <a:latin typeface="Arial Narrow" pitchFamily="34" charset="0"/>
                <a:ea typeface="Calibri" pitchFamily="34" charset="0"/>
                <a:cs typeface="Times New Roman" pitchFamily="18" charset="0"/>
              </a:rPr>
              <a:t>от 05.06.2015 № 1028-р </a:t>
            </a:r>
          </a:p>
        </p:txBody>
      </p:sp>
      <p:graphicFrame>
        <p:nvGraphicFramePr>
          <p:cNvPr id="6" name="Таблица 5"/>
          <p:cNvGraphicFramePr>
            <a:graphicFrameLocks noGrp="1"/>
          </p:cNvGraphicFramePr>
          <p:nvPr/>
        </p:nvGraphicFramePr>
        <p:xfrm>
          <a:off x="251520" y="4365104"/>
          <a:ext cx="8784975" cy="1872208"/>
        </p:xfrm>
        <a:graphic>
          <a:graphicData uri="http://schemas.openxmlformats.org/drawingml/2006/table">
            <a:tbl>
              <a:tblPr/>
              <a:tblGrid>
                <a:gridCol w="528642"/>
                <a:gridCol w="3598704"/>
                <a:gridCol w="1599059"/>
                <a:gridCol w="1543240"/>
                <a:gridCol w="1515330"/>
              </a:tblGrid>
              <a:tr h="620154">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1" i="0" u="none" strike="noStrike" cap="none" normalizeH="0" baseline="0" dirty="0" smtClean="0">
                          <a:ln>
                            <a:noFill/>
                          </a:ln>
                          <a:solidFill>
                            <a:srgbClr val="FFFFFF"/>
                          </a:solidFill>
                          <a:effectLst/>
                          <a:latin typeface="Arial Narrow" pitchFamily="34" charset="0"/>
                          <a:cs typeface="Arial" pitchFamily="34" charset="0"/>
                        </a:rPr>
                        <a:t>№ </a:t>
                      </a:r>
                      <a:r>
                        <a:rPr kumimoji="0" lang="ru-RU" sz="1400" b="1" i="0" u="none" strike="noStrike" cap="none" normalizeH="0" baseline="0" dirty="0" err="1" smtClean="0">
                          <a:ln>
                            <a:noFill/>
                          </a:ln>
                          <a:solidFill>
                            <a:srgbClr val="FFFFFF"/>
                          </a:solidFill>
                          <a:effectLst/>
                          <a:latin typeface="Arial Narrow" pitchFamily="34" charset="0"/>
                          <a:cs typeface="Arial" pitchFamily="34" charset="0"/>
                        </a:rPr>
                        <a:t>п\п</a:t>
                      </a:r>
                      <a:endParaRPr kumimoji="0" lang="ru-RU" sz="1400" b="1" i="0" u="none" strike="noStrike" cap="none" normalizeH="0" baseline="0" dirty="0" smtClean="0">
                        <a:ln>
                          <a:noFill/>
                        </a:ln>
                        <a:solidFill>
                          <a:srgbClr val="FFFFFF"/>
                        </a:solidFill>
                        <a:effectLst/>
                        <a:latin typeface="Arial Narrow" pitchFamily="34" charset="0"/>
                        <a:ea typeface="Calibri"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1" i="0" u="none" strike="noStrike" cap="none" normalizeH="0" baseline="0" dirty="0" smtClean="0">
                          <a:ln>
                            <a:noFill/>
                          </a:ln>
                          <a:solidFill>
                            <a:srgbClr val="FFFFFF"/>
                          </a:solidFill>
                          <a:effectLst/>
                          <a:latin typeface="Arial Narrow" pitchFamily="34" charset="0"/>
                          <a:cs typeface="Arial" pitchFamily="34" charset="0"/>
                        </a:rPr>
                        <a:t>Мероприятие</a:t>
                      </a:r>
                      <a:endParaRPr kumimoji="0" lang="ru-RU" sz="1400" b="1" i="0" u="none" strike="noStrike" cap="none" normalizeH="0" baseline="0" dirty="0" smtClean="0">
                        <a:ln>
                          <a:noFill/>
                        </a:ln>
                        <a:solidFill>
                          <a:srgbClr val="FFFFFF"/>
                        </a:solidFill>
                        <a:effectLst/>
                        <a:latin typeface="Arial Narrow" pitchFamily="34" charset="0"/>
                        <a:ea typeface="Calibri"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Narrow" pitchFamily="34" charset="0"/>
                          <a:cs typeface="Arial" pitchFamily="34" charset="0"/>
                        </a:rPr>
                        <a:t>Вид документа</a:t>
                      </a:r>
                      <a:endParaRPr kumimoji="0" lang="ru-RU" sz="1400" b="1" i="0" u="none" strike="noStrike" cap="none" normalizeH="0" baseline="0" smtClean="0">
                        <a:ln>
                          <a:noFill/>
                        </a:ln>
                        <a:solidFill>
                          <a:srgbClr val="FFFFFF"/>
                        </a:solidFill>
                        <a:effectLst/>
                        <a:latin typeface="Arial Narrow" pitchFamily="34" charset="0"/>
                        <a:ea typeface="Calibri"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Narrow" pitchFamily="34" charset="0"/>
                          <a:cs typeface="Arial" pitchFamily="34" charset="0"/>
                        </a:rPr>
                        <a:t>Срок реализации</a:t>
                      </a:r>
                      <a:endParaRPr kumimoji="0" lang="ru-RU" sz="1400" b="1" i="0" u="none" strike="noStrike" cap="none" normalizeH="0" baseline="0" smtClean="0">
                        <a:ln>
                          <a:noFill/>
                        </a:ln>
                        <a:solidFill>
                          <a:srgbClr val="FFFFFF"/>
                        </a:solidFill>
                        <a:effectLst/>
                        <a:latin typeface="Arial Narrow" pitchFamily="34" charset="0"/>
                        <a:ea typeface="Calibri"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Narrow" pitchFamily="34" charset="0"/>
                          <a:cs typeface="Arial" pitchFamily="34" charset="0"/>
                        </a:rPr>
                        <a:t>Ответственный исполнитель</a:t>
                      </a:r>
                      <a:endParaRPr kumimoji="0" lang="ru-RU" sz="1400" b="1" i="0" u="none" strike="noStrike" cap="none" normalizeH="0" baseline="0" smtClean="0">
                        <a:ln>
                          <a:noFill/>
                        </a:ln>
                        <a:solidFill>
                          <a:srgbClr val="FFFFFF"/>
                        </a:solidFill>
                        <a:effectLst/>
                        <a:latin typeface="Arial Narrow" pitchFamily="34" charset="0"/>
                        <a:ea typeface="Calibri"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252054">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1" i="0" u="none" strike="noStrike" cap="none" normalizeH="0" baseline="0" smtClean="0">
                          <a:ln>
                            <a:noFill/>
                          </a:ln>
                          <a:solidFill>
                            <a:srgbClr val="FFFFFF"/>
                          </a:solidFill>
                          <a:effectLst/>
                          <a:latin typeface="Arial Narrow" pitchFamily="34" charset="0"/>
                          <a:cs typeface="Arial" pitchFamily="34" charset="0"/>
                        </a:rPr>
                        <a:t>31</a:t>
                      </a:r>
                      <a:endParaRPr kumimoji="0" lang="ru-RU" sz="1400" b="1" i="0" u="none" strike="noStrike" cap="none" normalizeH="0" baseline="0" smtClean="0">
                        <a:ln>
                          <a:noFill/>
                        </a:ln>
                        <a:solidFill>
                          <a:srgbClr val="FFFFFF"/>
                        </a:solidFill>
                        <a:effectLst/>
                        <a:latin typeface="Arial Narrow" pitchFamily="34"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ru-RU" sz="1400" b="0" i="0" u="none" strike="noStrike" cap="none" normalizeH="0" baseline="0" dirty="0" smtClean="0">
                          <a:ln>
                            <a:noFill/>
                          </a:ln>
                          <a:solidFill>
                            <a:srgbClr val="262626"/>
                          </a:solidFill>
                          <a:effectLst/>
                          <a:latin typeface="Arial Narrow" pitchFamily="34" charset="0"/>
                          <a:cs typeface="Arial" pitchFamily="34" charset="0"/>
                        </a:rPr>
                        <a:t>Формирование ежегодного рейтинга субъектов Российской Федерации по уровню соблюдения трудового законодательства и базы образцов лучших практик</a:t>
                      </a:r>
                      <a:endParaRPr kumimoji="0" lang="ru-RU" sz="1400" b="0" i="0" u="none" strike="noStrike" cap="none" normalizeH="0" baseline="0" dirty="0" smtClean="0">
                        <a:ln>
                          <a:noFill/>
                        </a:ln>
                        <a:solidFill>
                          <a:srgbClr val="262626"/>
                        </a:solidFill>
                        <a:effectLst/>
                        <a:latin typeface="Arial Narrow" pitchFamily="34"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0" i="0" u="none" strike="noStrike" cap="none" normalizeH="0" baseline="0" dirty="0" smtClean="0">
                          <a:ln>
                            <a:noFill/>
                          </a:ln>
                          <a:solidFill>
                            <a:srgbClr val="262626"/>
                          </a:solidFill>
                          <a:effectLst/>
                          <a:latin typeface="Arial Narrow" pitchFamily="34" charset="0"/>
                          <a:cs typeface="Arial" pitchFamily="34" charset="0"/>
                        </a:rPr>
                        <a:t>Рейтинг субъектов Российской Федерации</a:t>
                      </a:r>
                      <a:endParaRPr kumimoji="0" lang="ru-RU" sz="1400" b="0" i="0" u="none" strike="noStrike" cap="none" normalizeH="0" baseline="0" dirty="0" smtClean="0">
                        <a:ln>
                          <a:noFill/>
                        </a:ln>
                        <a:solidFill>
                          <a:srgbClr val="262626"/>
                        </a:solidFill>
                        <a:effectLst/>
                        <a:latin typeface="Arial Narrow" pitchFamily="34"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457200" rtl="0" eaLnBrk="1" fontAlgn="base" latinLnBrk="0" hangingPunct="1">
                        <a:lnSpc>
                          <a:spcPct val="107000"/>
                        </a:lnSpc>
                        <a:spcBef>
                          <a:spcPct val="0"/>
                        </a:spcBef>
                        <a:spcAft>
                          <a:spcPct val="0"/>
                        </a:spcAft>
                        <a:buClrTx/>
                        <a:buSzTx/>
                        <a:buFontTx/>
                        <a:buNone/>
                        <a:tabLst/>
                      </a:pPr>
                      <a:r>
                        <a:rPr kumimoji="0" lang="ru-RU" sz="1400" b="0" i="0" u="none" strike="noStrike" cap="none" normalizeH="0" baseline="0" smtClean="0">
                          <a:ln>
                            <a:noFill/>
                          </a:ln>
                          <a:solidFill>
                            <a:srgbClr val="262626"/>
                          </a:solidFill>
                          <a:effectLst/>
                          <a:latin typeface="Arial Narrow" pitchFamily="34" charset="0"/>
                          <a:cs typeface="Arial" pitchFamily="34" charset="0"/>
                        </a:rPr>
                        <a:t>Ежегодно, начиная с декабря 2017года</a:t>
                      </a:r>
                      <a:endParaRPr kumimoji="0" lang="ru-RU" sz="1400" b="0" i="0" u="none" strike="noStrike" cap="none" normalizeH="0" baseline="0" smtClean="0">
                        <a:ln>
                          <a:noFill/>
                        </a:ln>
                        <a:solidFill>
                          <a:srgbClr val="262626"/>
                        </a:solidFill>
                        <a:effectLst/>
                        <a:latin typeface="Arial Narrow" pitchFamily="34"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0" i="0" u="none" strike="noStrike" cap="none" normalizeH="0" baseline="0" dirty="0" smtClean="0">
                          <a:ln>
                            <a:noFill/>
                          </a:ln>
                          <a:solidFill>
                            <a:srgbClr val="262626"/>
                          </a:solidFill>
                          <a:effectLst/>
                          <a:latin typeface="Arial Narrow" pitchFamily="34" charset="0"/>
                          <a:cs typeface="Arial" pitchFamily="34" charset="0"/>
                        </a:rPr>
                        <a:t>Минтруд России</a:t>
                      </a:r>
                    </a:p>
                    <a:p>
                      <a:pPr marL="0" marR="0" lvl="0" indent="0" algn="ctr" defTabSz="457200" rtl="0" eaLnBrk="1" fontAlgn="base" latinLnBrk="0" hangingPunct="1">
                        <a:lnSpc>
                          <a:spcPct val="107000"/>
                        </a:lnSpc>
                        <a:spcBef>
                          <a:spcPct val="0"/>
                        </a:spcBef>
                        <a:spcAft>
                          <a:spcPct val="0"/>
                        </a:spcAft>
                        <a:buClrTx/>
                        <a:buSzTx/>
                        <a:buFontTx/>
                        <a:buNone/>
                        <a:tabLst/>
                      </a:pPr>
                      <a:r>
                        <a:rPr kumimoji="0" lang="ru-RU" sz="1400" b="0" i="0" u="none" strike="noStrike" cap="none" normalizeH="0" baseline="0" dirty="0" err="1" smtClean="0">
                          <a:ln>
                            <a:noFill/>
                          </a:ln>
                          <a:solidFill>
                            <a:srgbClr val="262626"/>
                          </a:solidFill>
                          <a:effectLst/>
                          <a:latin typeface="Arial Narrow" pitchFamily="34" charset="0"/>
                          <a:cs typeface="Arial" pitchFamily="34" charset="0"/>
                        </a:rPr>
                        <a:t>Роструд</a:t>
                      </a:r>
                      <a:endParaRPr kumimoji="0" lang="ru-RU" sz="1400" b="0" i="0" u="none" strike="noStrike" cap="none" normalizeH="0" baseline="0" dirty="0" smtClean="0">
                        <a:ln>
                          <a:noFill/>
                        </a:ln>
                        <a:solidFill>
                          <a:srgbClr val="262626"/>
                        </a:solidFill>
                        <a:effectLst/>
                        <a:latin typeface="Arial Narrow" pitchFamily="34"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bl>
          </a:graphicData>
        </a:graphic>
      </p:graphicFrame>
      <p:sp>
        <p:nvSpPr>
          <p:cNvPr id="3100" name="Прямоугольник 7"/>
          <p:cNvSpPr>
            <a:spLocks noChangeArrowheads="1"/>
          </p:cNvSpPr>
          <p:nvPr/>
        </p:nvSpPr>
        <p:spPr bwMode="auto">
          <a:xfrm>
            <a:off x="395536" y="3789040"/>
            <a:ext cx="7991475" cy="523220"/>
          </a:xfrm>
          <a:prstGeom prst="rect">
            <a:avLst/>
          </a:prstGeom>
          <a:noFill/>
          <a:ln w="9525">
            <a:noFill/>
            <a:miter lim="800000"/>
            <a:headEnd/>
            <a:tailEnd/>
          </a:ln>
        </p:spPr>
        <p:txBody>
          <a:bodyPr>
            <a:spAutoFit/>
          </a:bodyPr>
          <a:lstStyle/>
          <a:p>
            <a:pPr algn="just"/>
            <a:r>
              <a:rPr lang="ru-RU" sz="1400" dirty="0">
                <a:solidFill>
                  <a:srgbClr val="0B5395"/>
                </a:solidFill>
                <a:latin typeface="Arial Narrow" pitchFamily="34" charset="0"/>
                <a:ea typeface="Calibri" pitchFamily="34" charset="0"/>
                <a:cs typeface="Times New Roman" pitchFamily="18" charset="0"/>
              </a:rPr>
              <a:t>План мероприятий по реализации Концепции</a:t>
            </a:r>
          </a:p>
          <a:p>
            <a:pPr algn="just"/>
            <a:r>
              <a:rPr lang="ru-RU" sz="1400" dirty="0">
                <a:solidFill>
                  <a:srgbClr val="595959"/>
                </a:solidFill>
                <a:latin typeface="Arial Narrow" pitchFamily="34" charset="0"/>
                <a:ea typeface="Calibri" pitchFamily="34" charset="0"/>
                <a:cs typeface="Times New Roman" pitchFamily="18" charset="0"/>
              </a:rPr>
              <a:t>утв. Заместителем Председателя Правительства Российской Федерации О.Ю. </a:t>
            </a:r>
            <a:r>
              <a:rPr lang="ru-RU" sz="1400" dirty="0" err="1">
                <a:solidFill>
                  <a:srgbClr val="595959"/>
                </a:solidFill>
                <a:latin typeface="Arial Narrow" pitchFamily="34" charset="0"/>
                <a:ea typeface="Calibri" pitchFamily="34" charset="0"/>
                <a:cs typeface="Times New Roman" pitchFamily="18" charset="0"/>
              </a:rPr>
              <a:t>Голодец</a:t>
            </a:r>
            <a:r>
              <a:rPr lang="ru-RU" sz="1400" dirty="0">
                <a:solidFill>
                  <a:srgbClr val="595959"/>
                </a:solidFill>
                <a:latin typeface="Arial Narrow" pitchFamily="34" charset="0"/>
                <a:ea typeface="Calibri" pitchFamily="34" charset="0"/>
                <a:cs typeface="Times New Roman" pitchFamily="18" charset="0"/>
              </a:rPr>
              <a:t> 26.10.2015 №7011п-п12  </a:t>
            </a:r>
            <a:endParaRPr lang="ru-RU" sz="1400" dirty="0">
              <a:solidFill>
                <a:srgbClr val="595959"/>
              </a:solidFill>
              <a:latin typeface="Arial Narrow" pitchFamily="34" charset="0"/>
            </a:endParaRPr>
          </a:p>
        </p:txBody>
      </p:sp>
      <p:sp>
        <p:nvSpPr>
          <p:cNvPr id="3101" name="Прямоугольник 10"/>
          <p:cNvSpPr>
            <a:spLocks noChangeArrowheads="1"/>
          </p:cNvSpPr>
          <p:nvPr/>
        </p:nvSpPr>
        <p:spPr bwMode="auto">
          <a:xfrm>
            <a:off x="395536" y="1916832"/>
            <a:ext cx="8494713" cy="1754187"/>
          </a:xfrm>
          <a:prstGeom prst="rect">
            <a:avLst/>
          </a:prstGeom>
          <a:noFill/>
          <a:ln w="9525">
            <a:noFill/>
            <a:miter lim="800000"/>
            <a:headEnd/>
            <a:tailEnd/>
          </a:ln>
        </p:spPr>
        <p:txBody>
          <a:bodyPr>
            <a:spAutoFit/>
          </a:bodyPr>
          <a:lstStyle/>
          <a:p>
            <a:pPr algn="just"/>
            <a:r>
              <a:rPr lang="ru-RU" b="1" dirty="0">
                <a:solidFill>
                  <a:srgbClr val="595959"/>
                </a:solidFill>
                <a:latin typeface="Arial Narrow" pitchFamily="34" charset="0"/>
                <a:ea typeface="Calibri" pitchFamily="34" charset="0"/>
                <a:cs typeface="Times New Roman" pitchFamily="18" charset="0"/>
              </a:rPr>
              <a:t>«Реализация настоящей Концепции предполагает активное включение субъектов Российской Федерации в решение задач не только по улучшению условий и охраны труда, но и по обеспечению соблюдения трудового законодательства в целом</a:t>
            </a:r>
            <a:r>
              <a:rPr lang="ru-RU" b="1" dirty="0" smtClean="0">
                <a:solidFill>
                  <a:srgbClr val="595959"/>
                </a:solidFill>
                <a:latin typeface="Arial Narrow" pitchFamily="34" charset="0"/>
                <a:ea typeface="Calibri" pitchFamily="34" charset="0"/>
                <a:cs typeface="Times New Roman" pitchFamily="18" charset="0"/>
              </a:rPr>
              <a:t>.»</a:t>
            </a:r>
            <a:endParaRPr lang="ru-RU" b="1" dirty="0">
              <a:solidFill>
                <a:srgbClr val="595959"/>
              </a:solidFill>
              <a:latin typeface="Arial Narrow" pitchFamily="34" charset="0"/>
              <a:ea typeface="Calibri" pitchFamily="34" charset="0"/>
              <a:cs typeface="Times New Roman" pitchFamily="18" charset="0"/>
            </a:endParaRPr>
          </a:p>
          <a:p>
            <a:pPr algn="just"/>
            <a:r>
              <a:rPr lang="ru-RU" b="1" dirty="0" smtClean="0">
                <a:solidFill>
                  <a:srgbClr val="0B5395"/>
                </a:solidFill>
                <a:latin typeface="Arial Narrow" pitchFamily="34" charset="0"/>
                <a:ea typeface="Calibri" pitchFamily="34" charset="0"/>
                <a:cs typeface="Times New Roman" pitchFamily="18" charset="0"/>
              </a:rPr>
              <a:t>«По </a:t>
            </a:r>
            <a:r>
              <a:rPr lang="ru-RU" b="1" dirty="0">
                <a:solidFill>
                  <a:srgbClr val="0B5395"/>
                </a:solidFill>
                <a:latin typeface="Arial Narrow" pitchFamily="34" charset="0"/>
                <a:ea typeface="Calibri" pitchFamily="34" charset="0"/>
                <a:cs typeface="Times New Roman" pitchFamily="18" charset="0"/>
              </a:rPr>
              <a:t>результатам выполнения указанных мероприятий будет формироваться ежегодный рейтинг субъектов Российской Федерации по уровню соблюдения трудового законодательства, </a:t>
            </a:r>
            <a:r>
              <a:rPr lang="ru-RU" b="1" dirty="0">
                <a:solidFill>
                  <a:srgbClr val="595959"/>
                </a:solidFill>
                <a:latin typeface="Arial Narrow" pitchFamily="34" charset="0"/>
                <a:ea typeface="Calibri" pitchFamily="34" charset="0"/>
                <a:cs typeface="Times New Roman" pitchFamily="18" charset="0"/>
              </a:rPr>
              <a:t>а также база образцов </a:t>
            </a:r>
            <a:r>
              <a:rPr lang="ru-RU" b="1" dirty="0" smtClean="0">
                <a:solidFill>
                  <a:srgbClr val="595959"/>
                </a:solidFill>
                <a:latin typeface="Arial Narrow" pitchFamily="34" charset="0"/>
                <a:ea typeface="Calibri" pitchFamily="34" charset="0"/>
                <a:cs typeface="Times New Roman" pitchFamily="18" charset="0"/>
              </a:rPr>
              <a:t>лучшей практики.»</a:t>
            </a:r>
            <a:endParaRPr lang="ru-RU" b="1" dirty="0">
              <a:solidFill>
                <a:srgbClr val="595959"/>
              </a:solidFill>
              <a:latin typeface="Arial Narrow" pitchFamily="34" charset="0"/>
              <a:ea typeface="Calibri" pitchFamily="34" charset="0"/>
              <a:cs typeface="Times New Roman" pitchFamily="18" charset="0"/>
            </a:endParaRPr>
          </a:p>
        </p:txBody>
      </p:sp>
      <p:sp>
        <p:nvSpPr>
          <p:cNvPr id="10" name="Номер слайда 9"/>
          <p:cNvSpPr>
            <a:spLocks noGrp="1"/>
          </p:cNvSpPr>
          <p:nvPr>
            <p:ph type="sldNum" sz="quarter" idx="12"/>
          </p:nvPr>
        </p:nvSpPr>
        <p:spPr/>
        <p:txBody>
          <a:bodyPr/>
          <a:lstStyle/>
          <a:p>
            <a:fld id="{5C4C241E-FC20-4A21-B25F-1EF85DEDBE58}" type="slidenum">
              <a:rPr lang="ru-RU" sz="1600" b="1" smtClean="0">
                <a:latin typeface="Arial Narrow" pitchFamily="34" charset="0"/>
              </a:rPr>
              <a:pPr/>
              <a:t>20</a:t>
            </a:fld>
            <a:endParaRPr lang="ru-RU" sz="1600" b="1" dirty="0">
              <a:latin typeface="Arial Narrow" pitchFamily="34" charset="0"/>
            </a:endParaRPr>
          </a:p>
        </p:txBody>
      </p:sp>
      <p:pic>
        <p:nvPicPr>
          <p:cNvPr id="12"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pic>
        <p:nvPicPr>
          <p:cNvPr id="13" name="Picture 13"/>
          <p:cNvPicPr>
            <a:picLocks noChangeAspect="1" noChangeArrowheads="1"/>
          </p:cNvPicPr>
          <p:nvPr/>
        </p:nvPicPr>
        <p:blipFill>
          <a:blip r:embed="rId4" cstate="print"/>
          <a:srcRect/>
          <a:stretch>
            <a:fillRect/>
          </a:stretch>
        </p:blipFill>
        <p:spPr bwMode="auto">
          <a:xfrm>
            <a:off x="900113" y="6364288"/>
            <a:ext cx="1800225" cy="493712"/>
          </a:xfrm>
          <a:prstGeom prst="rect">
            <a:avLst/>
          </a:prstGeom>
          <a:noFill/>
          <a:ln w="9525">
            <a:noFill/>
            <a:miter lim="800000"/>
            <a:headEnd/>
            <a:tailEnd/>
          </a:ln>
        </p:spPr>
      </p:pic>
      <p:sp>
        <p:nvSpPr>
          <p:cNvPr id="14"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5" name="Прямоугольник 14"/>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6"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7" name="Прямоугольник 16"/>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pic>
        <p:nvPicPr>
          <p:cNvPr id="9217" name="Picture 1" descr="C:\Users\zenkinama\Desktop\34c5e86ea26b661c4f9bc50e6c3c4444.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6948264" y="620688"/>
            <a:ext cx="1528730" cy="152873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a:xfrm>
            <a:off x="8676456" y="6381328"/>
            <a:ext cx="370384" cy="365125"/>
          </a:xfrm>
        </p:spPr>
        <p:txBody>
          <a:bodyPr/>
          <a:lstStyle/>
          <a:p>
            <a:fld id="{5C4C241E-FC20-4A21-B25F-1EF85DEDBE58}" type="slidenum">
              <a:rPr lang="ru-RU" sz="1600" b="1" smtClean="0">
                <a:latin typeface="Arial Narrow" pitchFamily="34" charset="0"/>
              </a:rPr>
              <a:pPr/>
              <a:t>21</a:t>
            </a:fld>
            <a:endParaRPr lang="ru-RU" sz="1600" b="1" dirty="0">
              <a:latin typeface="Arial Narrow" pitchFamily="34" charset="0"/>
            </a:endParaRPr>
          </a:p>
        </p:txBody>
      </p:sp>
      <p:sp>
        <p:nvSpPr>
          <p:cNvPr id="5" name="Прямоугольник 14"/>
          <p:cNvSpPr>
            <a:spLocks noChangeArrowheads="1"/>
          </p:cNvSpPr>
          <p:nvPr/>
        </p:nvSpPr>
        <p:spPr bwMode="auto">
          <a:xfrm>
            <a:off x="251520" y="188640"/>
            <a:ext cx="8712967" cy="923330"/>
          </a:xfrm>
          <a:prstGeom prst="rect">
            <a:avLst/>
          </a:prstGeom>
          <a:noFill/>
          <a:ln w="9525">
            <a:noFill/>
            <a:miter lim="800000"/>
            <a:headEnd/>
            <a:tailEnd/>
          </a:ln>
        </p:spPr>
        <p:txBody>
          <a:bodyPr wrap="square">
            <a:spAutoFit/>
          </a:bodyPr>
          <a:lstStyle/>
          <a:p>
            <a:pPr algn="ctr"/>
            <a:r>
              <a:rPr lang="ru-RU" b="1" dirty="0" smtClean="0">
                <a:solidFill>
                  <a:schemeClr val="accent1">
                    <a:lumMod val="75000"/>
                  </a:schemeClr>
                </a:solidFill>
                <a:latin typeface="Arial Narrow" pitchFamily="34" charset="0"/>
              </a:rPr>
              <a:t>ПОВЫШЕНИЕ ЭФФЕКТИВНОСТИ ОБЕСПЕЧЕНИЯ СОБЛЮДЕНИЯ ТРУДОВОГО ЗАКОНОДАТЕЛЬСТВА И ИНЫХ НОРМАТИВНЫХ ПРАВОВЫХ АКТОВ, СОДЕРЖАЩИХ НОРМЫ ТРУДОВОГО ПРАВА</a:t>
            </a:r>
            <a:endParaRPr lang="ru-RU" b="1" dirty="0">
              <a:solidFill>
                <a:schemeClr val="accent1">
                  <a:lumMod val="75000"/>
                </a:schemeClr>
              </a:solidFill>
              <a:latin typeface="Arial Narrow" pitchFamily="34" charset="0"/>
            </a:endParaRPr>
          </a:p>
        </p:txBody>
      </p:sp>
      <p:pic>
        <p:nvPicPr>
          <p:cNvPr id="7"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pic>
        <p:nvPicPr>
          <p:cNvPr id="8" name="Picture 13"/>
          <p:cNvPicPr>
            <a:picLocks noChangeAspect="1" noChangeArrowheads="1"/>
          </p:cNvPicPr>
          <p:nvPr/>
        </p:nvPicPr>
        <p:blipFill>
          <a:blip r:embed="rId3" cstate="print"/>
          <a:srcRect/>
          <a:stretch>
            <a:fillRect/>
          </a:stretch>
        </p:blipFill>
        <p:spPr bwMode="auto">
          <a:xfrm>
            <a:off x="900113" y="6384186"/>
            <a:ext cx="1727671" cy="473814"/>
          </a:xfrm>
          <a:prstGeom prst="rect">
            <a:avLst/>
          </a:prstGeom>
          <a:noFill/>
          <a:ln w="9525">
            <a:noFill/>
            <a:miter lim="800000"/>
            <a:headEnd/>
            <a:tailEnd/>
          </a:ln>
        </p:spPr>
      </p:pic>
      <p:sp>
        <p:nvSpPr>
          <p:cNvPr id="9"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0" name="Прямоугольник 9"/>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4" name="Прямоугольник 13"/>
          <p:cNvSpPr/>
          <p:nvPr/>
        </p:nvSpPr>
        <p:spPr>
          <a:xfrm>
            <a:off x="467544" y="1052736"/>
            <a:ext cx="4320480" cy="307777"/>
          </a:xfrm>
          <a:prstGeom prst="rect">
            <a:avLst/>
          </a:prstGeom>
        </p:spPr>
        <p:txBody>
          <a:bodyPr wrap="square">
            <a:spAutoFit/>
          </a:bodyPr>
          <a:lstStyle/>
          <a:p>
            <a:pPr marL="342900" lvl="0" indent="-342900" algn="just">
              <a:spcBef>
                <a:spcPct val="20000"/>
              </a:spcBef>
            </a:pPr>
            <a:r>
              <a:rPr lang="ru-RU" sz="1400" b="1" dirty="0" smtClean="0">
                <a:solidFill>
                  <a:srgbClr val="FF0000"/>
                </a:solidFill>
                <a:latin typeface="Arial Narrow" pitchFamily="34" charset="0"/>
                <a:cs typeface="Times New Roman" pitchFamily="18" charset="0"/>
              </a:rPr>
              <a:t>Предусматриваются следующие мероприятия:</a:t>
            </a:r>
          </a:p>
        </p:txBody>
      </p:sp>
      <p:sp>
        <p:nvSpPr>
          <p:cNvPr id="16" name="Прямоугольник 15"/>
          <p:cNvSpPr/>
          <p:nvPr/>
        </p:nvSpPr>
        <p:spPr>
          <a:xfrm>
            <a:off x="323528" y="1412776"/>
            <a:ext cx="8640960" cy="22322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atin typeface="Arial Narrow" pitchFamily="34" charset="0"/>
                <a:cs typeface="Times New Roman" pitchFamily="18" charset="0"/>
              </a:rPr>
              <a:t>оказание консультационной помощи работодателям по вопросам внедрения передового опыта внедрения систем добровольного внутреннего контроля (самоконтроля) работодателями соблюдения требований трудового законодательства (в том числе проведение для работодателей совместных с территориальными органами </a:t>
            </a:r>
            <a:r>
              <a:rPr lang="ru-RU" sz="1600" b="1" dirty="0" err="1" smtClean="0">
                <a:latin typeface="Arial Narrow" pitchFamily="34" charset="0"/>
                <a:cs typeface="Times New Roman" pitchFamily="18" charset="0"/>
              </a:rPr>
              <a:t>Роструда</a:t>
            </a:r>
            <a:r>
              <a:rPr lang="ru-RU" sz="1600" b="1" dirty="0" smtClean="0">
                <a:latin typeface="Arial Narrow" pitchFamily="34" charset="0"/>
                <a:cs typeface="Times New Roman" pitchFamily="18" charset="0"/>
              </a:rPr>
              <a:t> информационно-разъяснительных мероприятий по прохождению самопроверки на сайте </a:t>
            </a:r>
            <a:r>
              <a:rPr lang="ru-RU" sz="1600" b="1" dirty="0" err="1" smtClean="0">
                <a:latin typeface="Arial Narrow" pitchFamily="34" charset="0"/>
                <a:cs typeface="Times New Roman" pitchFamily="18" charset="0"/>
              </a:rPr>
              <a:t>Роструда</a:t>
            </a:r>
            <a:r>
              <a:rPr lang="ru-RU" sz="1600" b="1" dirty="0" smtClean="0">
                <a:latin typeface="Arial Narrow" pitchFamily="34" charset="0"/>
                <a:cs typeface="Times New Roman" pitchFamily="18" charset="0"/>
              </a:rPr>
              <a:t>, оформлению сертификатов доверия работодателям, а также проведение информационно-разъяснительных мероприятий для работодателей по обмену опытом проведение регулярных аудитов безопасности в рамках системы управления охраной труда)</a:t>
            </a:r>
            <a:endParaRPr lang="ru-RU" sz="1600" dirty="0">
              <a:latin typeface="Arial Narrow" pitchFamily="34" charset="0"/>
            </a:endParaRPr>
          </a:p>
        </p:txBody>
      </p:sp>
      <p:sp>
        <p:nvSpPr>
          <p:cNvPr id="18" name="Прямоугольник 17"/>
          <p:cNvSpPr/>
          <p:nvPr/>
        </p:nvSpPr>
        <p:spPr>
          <a:xfrm>
            <a:off x="323528" y="5445224"/>
            <a:ext cx="8640960"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atin typeface="Arial Narrow" pitchFamily="34" charset="0"/>
                <a:cs typeface="Times New Roman" pitchFamily="18" charset="0"/>
              </a:rPr>
              <a:t>подготовка информационно-аналитических обзоров по передовому опыту в сфере формирования систем внутреннего контроля за соблюдением трудового законодательства и иных нормативных правовых актов, содержащих нормы трудового права</a:t>
            </a:r>
            <a:endParaRPr lang="ru-RU" sz="1600" dirty="0">
              <a:latin typeface="Arial Narrow" pitchFamily="34" charset="0"/>
            </a:endParaRPr>
          </a:p>
        </p:txBody>
      </p:sp>
      <p:sp>
        <p:nvSpPr>
          <p:cNvPr id="21" name="Прямоугольник 20"/>
          <p:cNvSpPr/>
          <p:nvPr/>
        </p:nvSpPr>
        <p:spPr>
          <a:xfrm>
            <a:off x="323528" y="3717032"/>
            <a:ext cx="8640960" cy="16561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atin typeface="Arial Narrow" pitchFamily="34" charset="0"/>
                <a:cs typeface="Times New Roman" pitchFamily="18" charset="0"/>
              </a:rPr>
              <a:t>привлечение многофункциональных центров предоставления государственных и муниципальных услуг к решению задач по информированию и консультированию работодателей и работников по вопросам соблюдения трудового законодательства и иных нормативных правовых актов, содержащих нормы трудового права путем обеспечения в </a:t>
            </a:r>
            <a:r>
              <a:rPr lang="ru-RU" sz="1600" b="1" dirty="0" err="1" smtClean="0">
                <a:latin typeface="Arial Narrow" pitchFamily="34" charset="0"/>
                <a:cs typeface="Times New Roman" pitchFamily="18" charset="0"/>
              </a:rPr>
              <a:t>инфоматах</a:t>
            </a:r>
            <a:r>
              <a:rPr lang="ru-RU" sz="1600" b="1" dirty="0" smtClean="0">
                <a:latin typeface="Arial Narrow" pitchFamily="34" charset="0"/>
                <a:cs typeface="Times New Roman" pitchFamily="18" charset="0"/>
              </a:rPr>
              <a:t> многофункциональных центров предоставления государственных и муниципальных услуг доступа к порталу </a:t>
            </a:r>
            <a:r>
              <a:rPr lang="ru-RU" sz="1600" b="1" dirty="0" err="1" smtClean="0">
                <a:latin typeface="Arial Narrow" pitchFamily="34" charset="0"/>
                <a:cs typeface="Times New Roman" pitchFamily="18" charset="0"/>
              </a:rPr>
              <a:t>Онлайнинспекция.рф</a:t>
            </a:r>
            <a:endParaRPr lang="ru-RU" sz="1600" dirty="0">
              <a:latin typeface="Arial Narrow"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a:xfrm>
            <a:off x="8676456" y="6381328"/>
            <a:ext cx="370384" cy="365125"/>
          </a:xfrm>
        </p:spPr>
        <p:txBody>
          <a:bodyPr/>
          <a:lstStyle/>
          <a:p>
            <a:fld id="{5C4C241E-FC20-4A21-B25F-1EF85DEDBE58}" type="slidenum">
              <a:rPr lang="ru-RU" sz="1600" b="1" smtClean="0">
                <a:latin typeface="Arial Narrow" pitchFamily="34" charset="0"/>
              </a:rPr>
              <a:pPr/>
              <a:t>22</a:t>
            </a:fld>
            <a:endParaRPr lang="ru-RU" sz="1600" b="1" dirty="0">
              <a:latin typeface="Arial Narrow" pitchFamily="34" charset="0"/>
            </a:endParaRPr>
          </a:p>
        </p:txBody>
      </p:sp>
      <p:sp>
        <p:nvSpPr>
          <p:cNvPr id="5" name="Прямоугольник 14"/>
          <p:cNvSpPr>
            <a:spLocks noChangeArrowheads="1"/>
          </p:cNvSpPr>
          <p:nvPr/>
        </p:nvSpPr>
        <p:spPr bwMode="auto">
          <a:xfrm>
            <a:off x="251520" y="188640"/>
            <a:ext cx="8712967" cy="923330"/>
          </a:xfrm>
          <a:prstGeom prst="rect">
            <a:avLst/>
          </a:prstGeom>
          <a:noFill/>
          <a:ln w="9525">
            <a:noFill/>
            <a:miter lim="800000"/>
            <a:headEnd/>
            <a:tailEnd/>
          </a:ln>
        </p:spPr>
        <p:txBody>
          <a:bodyPr wrap="square">
            <a:spAutoFit/>
          </a:bodyPr>
          <a:lstStyle/>
          <a:p>
            <a:pPr algn="ctr"/>
            <a:r>
              <a:rPr lang="ru-RU" b="1" dirty="0" smtClean="0">
                <a:solidFill>
                  <a:schemeClr val="accent1">
                    <a:lumMod val="75000"/>
                  </a:schemeClr>
                </a:solidFill>
                <a:latin typeface="Arial Narrow" pitchFamily="34" charset="0"/>
              </a:rPr>
              <a:t>ПОВЫШЕНИЕ ЭФФЕКТИВНОСТИ ОБЕСПЕЧЕНИЯ СОБЛЮДЕНИЯ ТРУДОВОГО ЗАКОНОДАТЕЛЬСТВА И ИНЫХ НОРМАТИВНЫХ ПРАВОВЫХ АКТОВ, СОДЕРЖАЩИХ НОРМЫ ТРУДОВОГО ПРАВА</a:t>
            </a:r>
            <a:endParaRPr lang="ru-RU" b="1" dirty="0">
              <a:solidFill>
                <a:schemeClr val="accent1">
                  <a:lumMod val="75000"/>
                </a:schemeClr>
              </a:solidFill>
              <a:latin typeface="Arial Narrow" pitchFamily="34" charset="0"/>
            </a:endParaRPr>
          </a:p>
        </p:txBody>
      </p:sp>
      <p:pic>
        <p:nvPicPr>
          <p:cNvPr id="7"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pic>
        <p:nvPicPr>
          <p:cNvPr id="8" name="Picture 13"/>
          <p:cNvPicPr>
            <a:picLocks noChangeAspect="1" noChangeArrowheads="1"/>
          </p:cNvPicPr>
          <p:nvPr/>
        </p:nvPicPr>
        <p:blipFill>
          <a:blip r:embed="rId3" cstate="print"/>
          <a:srcRect/>
          <a:stretch>
            <a:fillRect/>
          </a:stretch>
        </p:blipFill>
        <p:spPr bwMode="auto">
          <a:xfrm>
            <a:off x="900113" y="6384186"/>
            <a:ext cx="1727671" cy="473814"/>
          </a:xfrm>
          <a:prstGeom prst="rect">
            <a:avLst/>
          </a:prstGeom>
          <a:noFill/>
          <a:ln w="9525">
            <a:noFill/>
            <a:miter lim="800000"/>
            <a:headEnd/>
            <a:tailEnd/>
          </a:ln>
        </p:spPr>
      </p:pic>
      <p:sp>
        <p:nvSpPr>
          <p:cNvPr id="9"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0" name="Прямоугольник 9"/>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4" name="Прямоугольник 13"/>
          <p:cNvSpPr/>
          <p:nvPr/>
        </p:nvSpPr>
        <p:spPr>
          <a:xfrm>
            <a:off x="467544" y="1052736"/>
            <a:ext cx="4320480" cy="307777"/>
          </a:xfrm>
          <a:prstGeom prst="rect">
            <a:avLst/>
          </a:prstGeom>
        </p:spPr>
        <p:txBody>
          <a:bodyPr wrap="square">
            <a:spAutoFit/>
          </a:bodyPr>
          <a:lstStyle/>
          <a:p>
            <a:pPr marL="342900" lvl="0" indent="-342900" algn="just">
              <a:spcBef>
                <a:spcPct val="20000"/>
              </a:spcBef>
            </a:pPr>
            <a:r>
              <a:rPr lang="ru-RU" sz="1400" b="1" dirty="0" smtClean="0">
                <a:solidFill>
                  <a:srgbClr val="FF0000"/>
                </a:solidFill>
                <a:latin typeface="Arial Narrow" pitchFamily="34" charset="0"/>
                <a:cs typeface="Times New Roman" pitchFamily="18" charset="0"/>
              </a:rPr>
              <a:t>Предусматриваются следующие мероприятия:</a:t>
            </a:r>
          </a:p>
        </p:txBody>
      </p:sp>
      <p:sp>
        <p:nvSpPr>
          <p:cNvPr id="16" name="Прямоугольник 15"/>
          <p:cNvSpPr/>
          <p:nvPr/>
        </p:nvSpPr>
        <p:spPr>
          <a:xfrm>
            <a:off x="323528" y="1484784"/>
            <a:ext cx="8640960" cy="11521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atin typeface="Arial Narrow" pitchFamily="34" charset="0"/>
                <a:cs typeface="Times New Roman" pitchFamily="18" charset="0"/>
              </a:rPr>
              <a:t>содействие территориальным органам </a:t>
            </a:r>
            <a:r>
              <a:rPr lang="ru-RU" sz="1600" b="1" dirty="0" err="1" smtClean="0">
                <a:latin typeface="Arial Narrow" pitchFamily="34" charset="0"/>
                <a:cs typeface="Times New Roman" pitchFamily="18" charset="0"/>
              </a:rPr>
              <a:t>Роструда</a:t>
            </a:r>
            <a:r>
              <a:rPr lang="ru-RU" sz="1600" b="1" dirty="0" smtClean="0">
                <a:latin typeface="Arial Narrow" pitchFamily="34" charset="0"/>
                <a:cs typeface="Times New Roman" pitchFamily="18" charset="0"/>
              </a:rPr>
              <a:t> в стимулировании работодателей к улучшению условий труда и внедрению новых принципов обеспечения соблюдения трудового законодательства</a:t>
            </a:r>
            <a:endParaRPr lang="ru-RU" sz="1600" dirty="0">
              <a:latin typeface="Arial Narrow" pitchFamily="34" charset="0"/>
            </a:endParaRPr>
          </a:p>
        </p:txBody>
      </p:sp>
      <p:sp>
        <p:nvSpPr>
          <p:cNvPr id="18" name="Прямоугольник 17"/>
          <p:cNvSpPr/>
          <p:nvPr/>
        </p:nvSpPr>
        <p:spPr>
          <a:xfrm>
            <a:off x="323528" y="3933056"/>
            <a:ext cx="8640960" cy="21602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atin typeface="Arial Narrow" pitchFamily="34" charset="0"/>
                <a:cs typeface="Times New Roman" pitchFamily="18" charset="0"/>
              </a:rPr>
              <a:t>рассмотрение вопросов по соблюдению трудового законодательства и иных нормативных правовых актов, содержащих нормы трудового права, на заседаниях Трехсторонней комиссии по регулированию социально-трудовых отношений (включая вопросы теневой занятости, задолженности по заработной плате, осуществления профсоюзного контроля за соблюдением трудового законодательства и иных нормативных правовых актов, содержащих нормы трудового права)</a:t>
            </a:r>
            <a:endParaRPr lang="ru-RU" sz="1600" dirty="0">
              <a:latin typeface="Arial Narrow" pitchFamily="34" charset="0"/>
              <a:cs typeface="Times New Roman" pitchFamily="18" charset="0"/>
            </a:endParaRPr>
          </a:p>
        </p:txBody>
      </p:sp>
      <p:sp>
        <p:nvSpPr>
          <p:cNvPr id="21" name="Прямоугольник 20"/>
          <p:cNvSpPr/>
          <p:nvPr/>
        </p:nvSpPr>
        <p:spPr>
          <a:xfrm>
            <a:off x="323528" y="2852936"/>
            <a:ext cx="8640960"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600" b="1" dirty="0" smtClean="0">
                <a:latin typeface="Arial Narrow" pitchFamily="34" charset="0"/>
                <a:cs typeface="Times New Roman" pitchFamily="18" charset="0"/>
              </a:rPr>
              <a:t>обеспечение ведомственного контроля за соблюдением трудового законодательства и иных нормативных правовых актов, содержащих нормы трудового права</a:t>
            </a:r>
            <a:endParaRPr lang="ru-RU" sz="1600" dirty="0">
              <a:latin typeface="Arial Narrow"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Номер слайда 3"/>
          <p:cNvSpPr>
            <a:spLocks noGrp="1"/>
          </p:cNvSpPr>
          <p:nvPr>
            <p:ph type="sldNum" sz="quarter" idx="12"/>
          </p:nvPr>
        </p:nvSpPr>
        <p:spPr bwMode="auto">
          <a:xfrm>
            <a:off x="8388350" y="6492875"/>
            <a:ext cx="620713"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1DC38D24-F1CD-423F-97F2-C85DB2378380}" type="slidenum">
              <a:rPr lang="ru-RU" sz="1800" smtClean="0">
                <a:solidFill>
                  <a:srgbClr val="626262"/>
                </a:solidFill>
                <a:latin typeface="Arial Black" pitchFamily="34" charset="0"/>
                <a:cs typeface="Arial" charset="0"/>
              </a:rPr>
              <a:pPr fontAlgn="base">
                <a:spcBef>
                  <a:spcPct val="20000"/>
                </a:spcBef>
                <a:spcAft>
                  <a:spcPct val="0"/>
                </a:spcAft>
              </a:pPr>
              <a:t>23</a:t>
            </a:fld>
            <a:endParaRPr lang="ru-RU" sz="1800" smtClean="0">
              <a:solidFill>
                <a:srgbClr val="626262"/>
              </a:solidFill>
              <a:latin typeface="Arial Black" pitchFamily="34" charset="0"/>
              <a:cs typeface="Arial" charset="0"/>
            </a:endParaRPr>
          </a:p>
        </p:txBody>
      </p:sp>
      <p:sp>
        <p:nvSpPr>
          <p:cNvPr id="5123" name="Заголовок 1"/>
          <p:cNvSpPr>
            <a:spLocks noGrp="1"/>
          </p:cNvSpPr>
          <p:nvPr>
            <p:ph type="title"/>
          </p:nvPr>
        </p:nvSpPr>
        <p:spPr>
          <a:xfrm>
            <a:off x="0" y="0"/>
            <a:ext cx="9144000" cy="792163"/>
          </a:xfrm>
        </p:spPr>
        <p:txBody>
          <a:bodyPr/>
          <a:lstStyle/>
          <a:p>
            <a:r>
              <a:rPr lang="ru-RU" sz="2000" b="1" dirty="0" smtClean="0">
                <a:solidFill>
                  <a:schemeClr val="tx2"/>
                </a:solidFill>
                <a:latin typeface="Arial Narrow" pitchFamily="34" charset="0"/>
              </a:rPr>
              <a:t>ГОСУДАРСТВЕННАЯ ЭКСПЕРТИЗА УСЛОВИЙ ТРУДА  (2014 г. – </a:t>
            </a:r>
            <a:r>
              <a:rPr lang="en-US" sz="2000" b="1" dirty="0" smtClean="0">
                <a:solidFill>
                  <a:schemeClr val="tx2"/>
                </a:solidFill>
                <a:latin typeface="Arial Narrow" pitchFamily="34" charset="0"/>
              </a:rPr>
              <a:t>I</a:t>
            </a:r>
            <a:r>
              <a:rPr lang="ru-RU" sz="2000" b="1" dirty="0" smtClean="0">
                <a:solidFill>
                  <a:schemeClr val="tx2"/>
                </a:solidFill>
                <a:latin typeface="Arial Narrow" pitchFamily="34" charset="0"/>
              </a:rPr>
              <a:t> пол. 2017 г.)</a:t>
            </a:r>
          </a:p>
        </p:txBody>
      </p:sp>
      <p:pic>
        <p:nvPicPr>
          <p:cNvPr id="5124"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5125"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5126"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0" name="Стрелка вправо 9"/>
          <p:cNvSpPr/>
          <p:nvPr/>
        </p:nvSpPr>
        <p:spPr>
          <a:xfrm>
            <a:off x="611560" y="1052736"/>
            <a:ext cx="4321175" cy="792163"/>
          </a:xfrm>
          <a:prstGeom prst="rightArrow">
            <a:avLst>
              <a:gd name="adj1" fmla="val 100000"/>
              <a:gd name="adj2" fmla="val 50000"/>
            </a:avLst>
          </a:prstGeom>
          <a:solidFill>
            <a:schemeClr val="accent1">
              <a:lumMod val="20000"/>
              <a:lumOff val="80000"/>
            </a:schemeClr>
          </a:solidFill>
          <a:ln>
            <a:solidFill>
              <a:schemeClr val="tx2"/>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ru-RU" sz="1600" b="1" dirty="0">
                <a:solidFill>
                  <a:srgbClr val="002060"/>
                </a:solidFill>
                <a:latin typeface="Arial Narrow" pitchFamily="34" charset="0"/>
              </a:rPr>
              <a:t>ОБЩАЯ ЧИСЛЕННОСТЬ ГОСУДАРСТВЕННЫХ </a:t>
            </a:r>
            <a:r>
              <a:rPr lang="ru-RU" sz="1600" b="1" dirty="0" smtClean="0">
                <a:solidFill>
                  <a:srgbClr val="002060"/>
                </a:solidFill>
                <a:latin typeface="Arial Narrow" pitchFamily="34" charset="0"/>
              </a:rPr>
              <a:t>ЭКСПЕРТОВ </a:t>
            </a:r>
            <a:endParaRPr lang="ru-RU" sz="1600" b="1" dirty="0">
              <a:solidFill>
                <a:srgbClr val="002060"/>
              </a:solidFill>
              <a:latin typeface="Arial Narrow" pitchFamily="34" charset="0"/>
            </a:endParaRPr>
          </a:p>
        </p:txBody>
      </p:sp>
      <p:sp>
        <p:nvSpPr>
          <p:cNvPr id="11" name="Стрелка вправо 10"/>
          <p:cNvSpPr/>
          <p:nvPr/>
        </p:nvSpPr>
        <p:spPr>
          <a:xfrm>
            <a:off x="611560" y="3284984"/>
            <a:ext cx="4392612" cy="1079500"/>
          </a:xfrm>
          <a:prstGeom prst="rightArrow">
            <a:avLst>
              <a:gd name="adj1" fmla="val 100000"/>
              <a:gd name="adj2" fmla="val 50000"/>
            </a:avLst>
          </a:prstGeom>
          <a:solidFill>
            <a:schemeClr val="accent1">
              <a:lumMod val="40000"/>
              <a:lumOff val="60000"/>
            </a:schemeClr>
          </a:solidFill>
          <a:ln>
            <a:solidFill>
              <a:srgbClr val="23538D"/>
            </a:solidFill>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ru-RU" sz="1600" b="1" dirty="0">
                <a:solidFill>
                  <a:srgbClr val="002060"/>
                </a:solidFill>
                <a:latin typeface="Arial Narrow" pitchFamily="34" charset="0"/>
              </a:rPr>
              <a:t>ОБЩЕЕ КОЛИЧЕСТВО СУДЕБНЫХ ЗАСЕДАНИЙ, К УЧАСТИЮ В КОТОРЫХ ПРИВЛЕКАЛИСЬ ГОСУДАРСТВЕННЫЕ </a:t>
            </a:r>
            <a:r>
              <a:rPr lang="ru-RU" sz="1600" b="1" dirty="0" smtClean="0">
                <a:solidFill>
                  <a:srgbClr val="002060"/>
                </a:solidFill>
                <a:latin typeface="Arial Narrow" pitchFamily="34" charset="0"/>
              </a:rPr>
              <a:t>ЭКСПЕРТЫ </a:t>
            </a:r>
            <a:endParaRPr lang="ru-RU" sz="1600" b="1" dirty="0">
              <a:solidFill>
                <a:srgbClr val="002060"/>
              </a:solidFill>
              <a:latin typeface="Arial Narrow" pitchFamily="34" charset="0"/>
            </a:endParaRPr>
          </a:p>
        </p:txBody>
      </p:sp>
      <p:sp>
        <p:nvSpPr>
          <p:cNvPr id="13" name="Стрелка вправо 12"/>
          <p:cNvSpPr/>
          <p:nvPr/>
        </p:nvSpPr>
        <p:spPr>
          <a:xfrm>
            <a:off x="611560" y="2132856"/>
            <a:ext cx="4321175" cy="935037"/>
          </a:xfrm>
          <a:prstGeom prst="rightArrow">
            <a:avLst>
              <a:gd name="adj1" fmla="val 100000"/>
              <a:gd name="adj2" fmla="val 50000"/>
            </a:avLst>
          </a:prstGeom>
          <a:solidFill>
            <a:schemeClr val="tx2">
              <a:lumMod val="60000"/>
              <a:lumOff val="40000"/>
            </a:schemeClr>
          </a:solidFill>
          <a:ln>
            <a:solidFill>
              <a:srgbClr val="23538D"/>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sz="1600" b="1" dirty="0">
                <a:solidFill>
                  <a:srgbClr val="002060"/>
                </a:solidFill>
                <a:latin typeface="Arial Narrow" pitchFamily="34" charset="0"/>
              </a:rPr>
              <a:t>НАЛИЧИЕ СОБСТВЕННЫХ ЛАБОРАТОРИЙ</a:t>
            </a:r>
          </a:p>
        </p:txBody>
      </p:sp>
      <p:sp>
        <p:nvSpPr>
          <p:cNvPr id="14" name="Стрелка вправо 13"/>
          <p:cNvSpPr/>
          <p:nvPr/>
        </p:nvSpPr>
        <p:spPr>
          <a:xfrm>
            <a:off x="611560" y="4725144"/>
            <a:ext cx="4392612" cy="936625"/>
          </a:xfrm>
          <a:prstGeom prst="rightArrow">
            <a:avLst>
              <a:gd name="adj1" fmla="val 100000"/>
              <a:gd name="adj2" fmla="val 50000"/>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ru-RU" sz="1600" b="1" dirty="0">
                <a:solidFill>
                  <a:srgbClr val="002060"/>
                </a:solidFill>
                <a:latin typeface="Arial Narrow" pitchFamily="34" charset="0"/>
              </a:rPr>
              <a:t>ОБЩЕЕ КОЛИЧЕСТВО ВЫДАННЫХ </a:t>
            </a:r>
            <a:r>
              <a:rPr lang="ru-RU" sz="1600" b="1" dirty="0" smtClean="0">
                <a:solidFill>
                  <a:srgbClr val="002060"/>
                </a:solidFill>
                <a:latin typeface="Arial Narrow" pitchFamily="34" charset="0"/>
              </a:rPr>
              <a:t>ЗАКЛЮЧЕНИЙ </a:t>
            </a:r>
            <a:r>
              <a:rPr lang="ru-RU" sz="1600" b="1" dirty="0" smtClean="0">
                <a:solidFill>
                  <a:schemeClr val="tx2"/>
                </a:solidFill>
                <a:latin typeface="Arial Narrow" pitchFamily="34" charset="0"/>
              </a:rPr>
              <a:t>( 2014 г. – </a:t>
            </a:r>
            <a:r>
              <a:rPr lang="en-US" sz="1600" b="1" dirty="0" smtClean="0">
                <a:solidFill>
                  <a:schemeClr val="tx2"/>
                </a:solidFill>
                <a:latin typeface="Arial Narrow" pitchFamily="34" charset="0"/>
              </a:rPr>
              <a:t>I</a:t>
            </a:r>
            <a:r>
              <a:rPr lang="ru-RU" sz="1600" b="1" dirty="0" smtClean="0">
                <a:solidFill>
                  <a:schemeClr val="tx2"/>
                </a:solidFill>
                <a:latin typeface="Arial Narrow" pitchFamily="34" charset="0"/>
              </a:rPr>
              <a:t> пол. 2017 г.)</a:t>
            </a:r>
            <a:endParaRPr lang="ru-RU" sz="1600" b="1" dirty="0">
              <a:solidFill>
                <a:srgbClr val="002060"/>
              </a:solidFill>
              <a:latin typeface="Arial Narrow" pitchFamily="34" charset="0"/>
            </a:endParaRPr>
          </a:p>
        </p:txBody>
      </p:sp>
      <p:sp>
        <p:nvSpPr>
          <p:cNvPr id="15" name="Прямоугольник 14"/>
          <p:cNvSpPr/>
          <p:nvPr/>
        </p:nvSpPr>
        <p:spPr>
          <a:xfrm>
            <a:off x="5148064" y="4653136"/>
            <a:ext cx="3816350" cy="1079500"/>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ru-RU" b="1" dirty="0">
              <a:solidFill>
                <a:schemeClr val="bg1"/>
              </a:solidFill>
              <a:latin typeface="Arial Narrow" pitchFamily="34" charset="0"/>
            </a:endParaRPr>
          </a:p>
          <a:p>
            <a:pPr algn="ctr" fontAlgn="auto">
              <a:spcBef>
                <a:spcPts val="0"/>
              </a:spcBef>
              <a:spcAft>
                <a:spcPts val="0"/>
              </a:spcAft>
              <a:defRPr/>
            </a:pPr>
            <a:r>
              <a:rPr lang="ru-RU" b="1" dirty="0" smtClean="0">
                <a:solidFill>
                  <a:schemeClr val="tx1"/>
                </a:solidFill>
                <a:latin typeface="Arial Narrow" pitchFamily="34" charset="0"/>
              </a:rPr>
              <a:t>1 289</a:t>
            </a:r>
            <a:endParaRPr lang="ru-RU" b="1" dirty="0">
              <a:solidFill>
                <a:schemeClr val="tx1"/>
              </a:solidFill>
              <a:latin typeface="Arial Narrow" pitchFamily="34" charset="0"/>
            </a:endParaRPr>
          </a:p>
          <a:p>
            <a:pPr algn="ctr" fontAlgn="auto">
              <a:spcBef>
                <a:spcPts val="0"/>
              </a:spcBef>
              <a:spcAft>
                <a:spcPts val="0"/>
              </a:spcAft>
              <a:defRPr/>
            </a:pPr>
            <a:r>
              <a:rPr lang="ru-RU" b="1" dirty="0">
                <a:solidFill>
                  <a:schemeClr val="tx1"/>
                </a:solidFill>
                <a:latin typeface="Arial Narrow" pitchFamily="34" charset="0"/>
              </a:rPr>
              <a:t>из них </a:t>
            </a:r>
            <a:r>
              <a:rPr lang="ru-RU" b="1" dirty="0" smtClean="0">
                <a:solidFill>
                  <a:schemeClr val="tx1"/>
                </a:solidFill>
                <a:latin typeface="Arial Narrow" pitchFamily="34" charset="0"/>
              </a:rPr>
              <a:t>1 180</a:t>
            </a:r>
            <a:endParaRPr lang="ru-RU" b="1" dirty="0">
              <a:solidFill>
                <a:schemeClr val="tx1"/>
              </a:solidFill>
              <a:latin typeface="Arial Narrow" pitchFamily="34" charset="0"/>
            </a:endParaRPr>
          </a:p>
          <a:p>
            <a:pPr algn="ctr" fontAlgn="auto">
              <a:spcBef>
                <a:spcPts val="0"/>
              </a:spcBef>
              <a:spcAft>
                <a:spcPts val="0"/>
              </a:spcAft>
              <a:defRPr/>
            </a:pPr>
            <a:r>
              <a:rPr lang="ru-RU" b="1" dirty="0">
                <a:solidFill>
                  <a:schemeClr val="tx1"/>
                </a:solidFill>
                <a:latin typeface="Arial Narrow" pitchFamily="34" charset="0"/>
              </a:rPr>
              <a:t>содержат указания на допущенные нарушения</a:t>
            </a:r>
          </a:p>
          <a:p>
            <a:pPr algn="ctr" fontAlgn="auto">
              <a:spcBef>
                <a:spcPts val="0"/>
              </a:spcBef>
              <a:spcAft>
                <a:spcPts val="0"/>
              </a:spcAft>
              <a:defRPr/>
            </a:pPr>
            <a:endParaRPr lang="ru-RU" sz="1600" b="1" dirty="0">
              <a:solidFill>
                <a:schemeClr val="tx1"/>
              </a:solidFill>
              <a:latin typeface="Arial Narrow" pitchFamily="34" charset="0"/>
            </a:endParaRPr>
          </a:p>
        </p:txBody>
      </p:sp>
      <p:sp>
        <p:nvSpPr>
          <p:cNvPr id="19" name="Прямоугольник 18"/>
          <p:cNvSpPr/>
          <p:nvPr/>
        </p:nvSpPr>
        <p:spPr>
          <a:xfrm>
            <a:off x="5220072" y="1052736"/>
            <a:ext cx="3673475" cy="792163"/>
          </a:xfrm>
          <a:prstGeom prst="rect">
            <a:avLst/>
          </a:prstGeom>
          <a:solidFill>
            <a:schemeClr val="accent1">
              <a:lumMod val="20000"/>
              <a:lumOff val="80000"/>
            </a:schemeClr>
          </a:solidFill>
          <a:ln>
            <a:solidFill>
              <a:schemeClr val="tx2"/>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ru-RU" b="1" dirty="0" smtClean="0">
                <a:solidFill>
                  <a:srgbClr val="002060"/>
                </a:solidFill>
                <a:latin typeface="Arial Narrow" pitchFamily="34" charset="0"/>
              </a:rPr>
              <a:t>41*</a:t>
            </a:r>
            <a:endParaRPr lang="ru-RU" b="1" dirty="0">
              <a:solidFill>
                <a:srgbClr val="002060"/>
              </a:solidFill>
              <a:latin typeface="Arial Narrow" pitchFamily="34" charset="0"/>
            </a:endParaRPr>
          </a:p>
        </p:txBody>
      </p:sp>
      <p:sp>
        <p:nvSpPr>
          <p:cNvPr id="20" name="Прямоугольник 19"/>
          <p:cNvSpPr/>
          <p:nvPr/>
        </p:nvSpPr>
        <p:spPr>
          <a:xfrm>
            <a:off x="5220072" y="3356992"/>
            <a:ext cx="3673475" cy="1008062"/>
          </a:xfrm>
          <a:prstGeom prst="rect">
            <a:avLst/>
          </a:prstGeom>
          <a:solidFill>
            <a:schemeClr val="accent1">
              <a:lumMod val="40000"/>
              <a:lumOff val="60000"/>
            </a:schemeClr>
          </a:solidFill>
          <a:ln>
            <a:solidFill>
              <a:srgbClr val="23538D"/>
            </a:solidFill>
          </a:ln>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ru-RU" b="1" dirty="0" smtClean="0">
                <a:solidFill>
                  <a:srgbClr val="002060"/>
                </a:solidFill>
                <a:latin typeface="Arial Narrow" pitchFamily="34" charset="0"/>
              </a:rPr>
              <a:t>33*</a:t>
            </a:r>
            <a:endParaRPr lang="ru-RU" b="1" dirty="0">
              <a:solidFill>
                <a:srgbClr val="002060"/>
              </a:solidFill>
              <a:latin typeface="Arial Narrow" pitchFamily="34" charset="0"/>
            </a:endParaRPr>
          </a:p>
        </p:txBody>
      </p:sp>
      <p:sp>
        <p:nvSpPr>
          <p:cNvPr id="22" name="Прямоугольник 21"/>
          <p:cNvSpPr/>
          <p:nvPr/>
        </p:nvSpPr>
        <p:spPr>
          <a:xfrm>
            <a:off x="5220072" y="2132856"/>
            <a:ext cx="3673475" cy="863600"/>
          </a:xfrm>
          <a:prstGeom prst="rect">
            <a:avLst/>
          </a:prstGeom>
          <a:solidFill>
            <a:schemeClr val="tx2">
              <a:lumMod val="60000"/>
              <a:lumOff val="40000"/>
            </a:schemeClr>
          </a:solidFill>
          <a:ln>
            <a:solidFill>
              <a:srgbClr val="23538D"/>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ru-RU" b="1" dirty="0">
                <a:solidFill>
                  <a:schemeClr val="tx1"/>
                </a:solidFill>
                <a:latin typeface="Arial Narrow" pitchFamily="34" charset="0"/>
              </a:rPr>
              <a:t>нет</a:t>
            </a:r>
          </a:p>
        </p:txBody>
      </p:sp>
      <p:sp>
        <p:nvSpPr>
          <p:cNvPr id="16" name="TextBox 15"/>
          <p:cNvSpPr txBox="1"/>
          <p:nvPr/>
        </p:nvSpPr>
        <p:spPr>
          <a:xfrm>
            <a:off x="6444208" y="6165304"/>
            <a:ext cx="2160240" cy="307777"/>
          </a:xfrm>
          <a:prstGeom prst="rect">
            <a:avLst/>
          </a:prstGeom>
          <a:noFill/>
        </p:spPr>
        <p:txBody>
          <a:bodyPr wrap="square" rtlCol="0">
            <a:spAutoFit/>
          </a:bodyPr>
          <a:lstStyle/>
          <a:p>
            <a:r>
              <a:rPr lang="ru-RU" sz="1400" dirty="0" smtClean="0">
                <a:solidFill>
                  <a:schemeClr val="tx2">
                    <a:lumMod val="75000"/>
                  </a:schemeClr>
                </a:solidFill>
                <a:latin typeface="Arial Narrow" pitchFamily="34" charset="0"/>
              </a:rPr>
              <a:t>* по данным 2015г.</a:t>
            </a:r>
            <a:endParaRPr lang="ru-RU" sz="1400" dirty="0">
              <a:solidFill>
                <a:schemeClr val="tx2">
                  <a:lumMod val="75000"/>
                </a:schemeClr>
              </a:solidFill>
              <a:latin typeface="Arial Narrow"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6148"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6149"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9" name="Прямоугольник 8"/>
          <p:cNvSpPr/>
          <p:nvPr/>
        </p:nvSpPr>
        <p:spPr>
          <a:xfrm>
            <a:off x="323528" y="1052736"/>
            <a:ext cx="8572500" cy="19389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ctr">
              <a:defRPr/>
            </a:pPr>
            <a:endParaRPr lang="ru-RU" sz="2000" b="1" dirty="0" smtClean="0">
              <a:solidFill>
                <a:schemeClr val="bg1"/>
              </a:solidFill>
              <a:latin typeface="Arial Narrow" pitchFamily="34" charset="0"/>
              <a:cs typeface="Times New Roman" pitchFamily="18" charset="0"/>
            </a:endParaRPr>
          </a:p>
          <a:p>
            <a:pPr algn="ctr">
              <a:defRPr/>
            </a:pPr>
            <a:r>
              <a:rPr lang="ru-RU" sz="2000" b="1" dirty="0" smtClean="0">
                <a:solidFill>
                  <a:schemeClr val="bg1"/>
                </a:solidFill>
                <a:latin typeface="Arial Narrow" pitchFamily="34" charset="0"/>
                <a:cs typeface="Times New Roman" pitchFamily="18" charset="0"/>
              </a:rPr>
              <a:t>Приняты </a:t>
            </a:r>
            <a:r>
              <a:rPr lang="ru-RU" sz="2000" b="1" dirty="0">
                <a:solidFill>
                  <a:schemeClr val="bg1"/>
                </a:solidFill>
                <a:latin typeface="Arial Narrow" pitchFamily="34" charset="0"/>
                <a:cs typeface="Times New Roman" pitchFamily="18" charset="0"/>
              </a:rPr>
              <a:t>административные регламенты по проведению экспертизы качества СОУТ в </a:t>
            </a:r>
            <a:r>
              <a:rPr lang="ru-RU" sz="2000" b="1" dirty="0" smtClean="0">
                <a:solidFill>
                  <a:schemeClr val="bg1"/>
                </a:solidFill>
                <a:latin typeface="Arial Narrow" pitchFamily="34" charset="0"/>
                <a:cs typeface="Times New Roman" pitchFamily="18" charset="0"/>
              </a:rPr>
              <a:t>9 субъектах (Республика Бурятия, Республика Тыва, Республика Хакасия, Алтайский край, Забайкальский край, Красноярский край, Иркутская область, Кемеровская область, Омская область, Томская область)</a:t>
            </a:r>
            <a:endParaRPr lang="ru-RU" sz="2000" b="1" dirty="0">
              <a:solidFill>
                <a:schemeClr val="bg1"/>
              </a:solidFill>
              <a:latin typeface="Arial Narrow" pitchFamily="34" charset="0"/>
              <a:cs typeface="Times New Roman" pitchFamily="18" charset="0"/>
            </a:endParaRPr>
          </a:p>
          <a:p>
            <a:pPr algn="ctr">
              <a:defRPr/>
            </a:pPr>
            <a:endParaRPr lang="ru-RU" sz="2000" b="1" dirty="0">
              <a:solidFill>
                <a:schemeClr val="bg1"/>
              </a:solidFill>
              <a:latin typeface="Arial Narrow" pitchFamily="34" charset="0"/>
              <a:cs typeface="Times New Roman" pitchFamily="18" charset="0"/>
            </a:endParaRPr>
          </a:p>
        </p:txBody>
      </p:sp>
      <p:sp>
        <p:nvSpPr>
          <p:cNvPr id="11" name="Прямоугольник 10"/>
          <p:cNvSpPr/>
          <p:nvPr/>
        </p:nvSpPr>
        <p:spPr>
          <a:xfrm>
            <a:off x="4283968" y="3284984"/>
            <a:ext cx="4319587" cy="369332"/>
          </a:xfrm>
          <a:prstGeom prst="rect">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wrap="square">
            <a:spAutoFit/>
          </a:bodyPr>
          <a:lstStyle/>
          <a:p>
            <a:pPr algn="ctr">
              <a:defRPr/>
            </a:pPr>
            <a:r>
              <a:rPr lang="ru-RU" b="1" dirty="0" smtClean="0">
                <a:solidFill>
                  <a:schemeClr val="accent1">
                    <a:lumMod val="75000"/>
                  </a:schemeClr>
                </a:solidFill>
                <a:latin typeface="Arial Narrow" pitchFamily="34" charset="0"/>
                <a:cs typeface="Times New Roman" pitchFamily="18" charset="0"/>
              </a:rPr>
              <a:t>Республика Алтай</a:t>
            </a:r>
            <a:endParaRPr lang="ru-RU" b="1" dirty="0">
              <a:solidFill>
                <a:schemeClr val="accent1">
                  <a:lumMod val="75000"/>
                </a:schemeClr>
              </a:solidFill>
              <a:latin typeface="Arial Narrow" pitchFamily="34" charset="0"/>
              <a:cs typeface="Times New Roman" pitchFamily="18" charset="0"/>
            </a:endParaRPr>
          </a:p>
        </p:txBody>
      </p:sp>
      <p:sp>
        <p:nvSpPr>
          <p:cNvPr id="6153" name="Прямоугольник 14"/>
          <p:cNvSpPr>
            <a:spLocks noChangeArrowheads="1"/>
          </p:cNvSpPr>
          <p:nvPr/>
        </p:nvSpPr>
        <p:spPr bwMode="auto">
          <a:xfrm>
            <a:off x="468313" y="188913"/>
            <a:ext cx="8351837" cy="646112"/>
          </a:xfrm>
          <a:prstGeom prst="rect">
            <a:avLst/>
          </a:prstGeom>
          <a:noFill/>
          <a:ln w="9525">
            <a:noFill/>
            <a:miter lim="800000"/>
            <a:headEnd/>
            <a:tailEnd/>
          </a:ln>
        </p:spPr>
        <p:txBody>
          <a:bodyPr>
            <a:spAutoFit/>
          </a:bodyPr>
          <a:lstStyle/>
          <a:p>
            <a:pPr algn="ctr"/>
            <a:r>
              <a:rPr lang="ru-RU" b="1">
                <a:solidFill>
                  <a:srgbClr val="23538D"/>
                </a:solidFill>
                <a:latin typeface="Arial Narrow" pitchFamily="34" charset="0"/>
              </a:rPr>
              <a:t>АДМИНИСТРАТИВНЫЕ РЕГЛАМЕНТЫ ПО ПРОВЕДЕНИЮ ЭКСПЕРТИЗЫ КАЧЕСТВА СПЕЦИАЛЬНОЙ ОЦЕНКИ УСЛОВИЙ ТРУДА*</a:t>
            </a:r>
          </a:p>
        </p:txBody>
      </p:sp>
      <p:sp>
        <p:nvSpPr>
          <p:cNvPr id="21" name="Штриховая стрелка вправо 20"/>
          <p:cNvSpPr/>
          <p:nvPr/>
        </p:nvSpPr>
        <p:spPr>
          <a:xfrm>
            <a:off x="467544" y="4005064"/>
            <a:ext cx="3455987" cy="400110"/>
          </a:xfrm>
          <a:prstGeom prst="stripedRightArrow">
            <a:avLst>
              <a:gd name="adj1" fmla="val 100000"/>
              <a:gd name="adj2" fmla="val 50000"/>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a:spAutoFit/>
          </a:bodyPr>
          <a:lstStyle/>
          <a:p>
            <a:pPr algn="ctr">
              <a:defRPr/>
            </a:pPr>
            <a:r>
              <a:rPr lang="ru-RU" sz="2000" b="1" dirty="0" smtClean="0">
                <a:solidFill>
                  <a:schemeClr val="accent1">
                    <a:lumMod val="75000"/>
                  </a:schemeClr>
                </a:solidFill>
                <a:latin typeface="Arial Narrow" pitchFamily="34" charset="0"/>
                <a:cs typeface="Times New Roman" pitchFamily="18" charset="0"/>
              </a:rPr>
              <a:t>Разрабатывается</a:t>
            </a:r>
            <a:endParaRPr lang="ru-RU" sz="2000" b="1" dirty="0">
              <a:solidFill>
                <a:schemeClr val="accent1">
                  <a:lumMod val="75000"/>
                </a:schemeClr>
              </a:solidFill>
              <a:latin typeface="Arial Narrow" pitchFamily="34" charset="0"/>
              <a:cs typeface="Times New Roman" pitchFamily="18" charset="0"/>
            </a:endParaRPr>
          </a:p>
        </p:txBody>
      </p:sp>
      <p:sp>
        <p:nvSpPr>
          <p:cNvPr id="16" name="TextBox 15"/>
          <p:cNvSpPr txBox="1"/>
          <p:nvPr/>
        </p:nvSpPr>
        <p:spPr>
          <a:xfrm>
            <a:off x="5795963" y="6092825"/>
            <a:ext cx="2447925" cy="46196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ru-RU" sz="1200" dirty="0">
                <a:latin typeface="Arial Narrow" pitchFamily="34" charset="0"/>
              </a:rPr>
              <a:t>* Приказ Минтруда России от </a:t>
            </a:r>
          </a:p>
          <a:p>
            <a:pPr>
              <a:defRPr/>
            </a:pPr>
            <a:r>
              <a:rPr lang="ru-RU" sz="1200" dirty="0">
                <a:latin typeface="Arial Narrow" pitchFamily="34" charset="0"/>
              </a:rPr>
              <a:t>9 октября 2014 г. № 682н</a:t>
            </a:r>
          </a:p>
        </p:txBody>
      </p:sp>
      <p:sp>
        <p:nvSpPr>
          <p:cNvPr id="12" name="Номер слайда 11"/>
          <p:cNvSpPr>
            <a:spLocks noGrp="1"/>
          </p:cNvSpPr>
          <p:nvPr>
            <p:ph type="sldNum" sz="quarter" idx="12"/>
          </p:nvPr>
        </p:nvSpPr>
        <p:spPr/>
        <p:txBody>
          <a:bodyPr/>
          <a:lstStyle/>
          <a:p>
            <a:fld id="{5C4C241E-FC20-4A21-B25F-1EF85DEDBE58}" type="slidenum">
              <a:rPr lang="ru-RU" smtClean="0"/>
              <a:pPr/>
              <a:t>24</a:t>
            </a:fld>
            <a:endParaRPr lang="ru-RU"/>
          </a:p>
        </p:txBody>
      </p:sp>
      <p:sp>
        <p:nvSpPr>
          <p:cNvPr id="13" name="Прямоугольник 7"/>
          <p:cNvSpPr>
            <a:spLocks noChangeArrowheads="1"/>
          </p:cNvSpPr>
          <p:nvPr/>
        </p:nvSpPr>
        <p:spPr bwMode="auto">
          <a:xfrm>
            <a:off x="2699792"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14" name="Прямоугольник 13"/>
          <p:cNvSpPr/>
          <p:nvPr/>
        </p:nvSpPr>
        <p:spPr>
          <a:xfrm>
            <a:off x="6587579"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5" name="Штриховая стрелка вправо 14"/>
          <p:cNvSpPr/>
          <p:nvPr/>
        </p:nvSpPr>
        <p:spPr>
          <a:xfrm>
            <a:off x="467544" y="3284984"/>
            <a:ext cx="3528392" cy="400110"/>
          </a:xfrm>
          <a:prstGeom prst="stripedRightArrow">
            <a:avLst>
              <a:gd name="adj1" fmla="val 100000"/>
              <a:gd name="adj2" fmla="val 50000"/>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wrap="square">
            <a:spAutoFit/>
          </a:bodyPr>
          <a:lstStyle/>
          <a:p>
            <a:pPr algn="ctr">
              <a:defRPr/>
            </a:pPr>
            <a:r>
              <a:rPr lang="ru-RU" sz="2000" b="1" dirty="0" smtClean="0">
                <a:solidFill>
                  <a:schemeClr val="accent1">
                    <a:lumMod val="75000"/>
                  </a:schemeClr>
                </a:solidFill>
                <a:latin typeface="Arial Narrow" pitchFamily="34" charset="0"/>
                <a:cs typeface="Times New Roman" pitchFamily="18" charset="0"/>
              </a:rPr>
              <a:t>Ведется согласование</a:t>
            </a:r>
            <a:endParaRPr lang="ru-RU" sz="2000" b="1" dirty="0">
              <a:solidFill>
                <a:schemeClr val="accent1">
                  <a:lumMod val="75000"/>
                </a:schemeClr>
              </a:solidFill>
              <a:latin typeface="Arial Narrow" pitchFamily="34" charset="0"/>
              <a:cs typeface="Times New Roman" pitchFamily="18" charset="0"/>
            </a:endParaRPr>
          </a:p>
        </p:txBody>
      </p:sp>
      <p:sp>
        <p:nvSpPr>
          <p:cNvPr id="17" name="Прямоугольник 16"/>
          <p:cNvSpPr/>
          <p:nvPr/>
        </p:nvSpPr>
        <p:spPr>
          <a:xfrm>
            <a:off x="4355976" y="4077072"/>
            <a:ext cx="4319587" cy="369332"/>
          </a:xfrm>
          <a:prstGeom prst="rect">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a:spAutoFit/>
          </a:bodyPr>
          <a:lstStyle/>
          <a:p>
            <a:pPr algn="ctr">
              <a:defRPr/>
            </a:pPr>
            <a:r>
              <a:rPr lang="ru-RU" b="1" dirty="0" smtClean="0">
                <a:solidFill>
                  <a:schemeClr val="accent1">
                    <a:lumMod val="75000"/>
                  </a:schemeClr>
                </a:solidFill>
                <a:latin typeface="Arial Narrow" pitchFamily="34" charset="0"/>
                <a:cs typeface="Times New Roman" pitchFamily="18" charset="0"/>
              </a:rPr>
              <a:t>Красноярский край</a:t>
            </a:r>
            <a:endParaRPr lang="ru-RU" b="1" dirty="0">
              <a:solidFill>
                <a:schemeClr val="accent1">
                  <a:lumMod val="75000"/>
                </a:schemeClr>
              </a:solidFill>
              <a:latin typeface="Arial Narrow" pitchFamily="34" charset="0"/>
              <a:cs typeface="Times New Roman" pitchFamily="18" charset="0"/>
            </a:endParaRPr>
          </a:p>
        </p:txBody>
      </p:sp>
      <p:sp>
        <p:nvSpPr>
          <p:cNvPr id="18" name="Штриховая стрелка вправо 17"/>
          <p:cNvSpPr/>
          <p:nvPr/>
        </p:nvSpPr>
        <p:spPr>
          <a:xfrm>
            <a:off x="467544" y="4869160"/>
            <a:ext cx="3455987" cy="400110"/>
          </a:xfrm>
          <a:prstGeom prst="stripedRightArrow">
            <a:avLst>
              <a:gd name="adj1" fmla="val 100000"/>
              <a:gd name="adj2" fmla="val 50000"/>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a:spAutoFit/>
          </a:bodyPr>
          <a:lstStyle/>
          <a:p>
            <a:pPr algn="ctr">
              <a:defRPr/>
            </a:pPr>
            <a:r>
              <a:rPr lang="ru-RU" sz="2000" b="1" dirty="0" smtClean="0">
                <a:solidFill>
                  <a:srgbClr val="FF0000"/>
                </a:solidFill>
                <a:latin typeface="Arial Narrow" pitchFamily="34" charset="0"/>
                <a:cs typeface="Times New Roman" pitchFamily="18" charset="0"/>
              </a:rPr>
              <a:t>Не разработан</a:t>
            </a:r>
            <a:endParaRPr lang="ru-RU" sz="2000" b="1" dirty="0">
              <a:solidFill>
                <a:srgbClr val="FF0000"/>
              </a:solidFill>
              <a:latin typeface="Arial Narrow" pitchFamily="34" charset="0"/>
              <a:cs typeface="Times New Roman" pitchFamily="18" charset="0"/>
            </a:endParaRPr>
          </a:p>
        </p:txBody>
      </p:sp>
      <p:sp>
        <p:nvSpPr>
          <p:cNvPr id="19" name="Прямоугольник 18"/>
          <p:cNvSpPr/>
          <p:nvPr/>
        </p:nvSpPr>
        <p:spPr>
          <a:xfrm>
            <a:off x="4355976" y="4941168"/>
            <a:ext cx="4319587" cy="369332"/>
          </a:xfrm>
          <a:prstGeom prst="rect">
            <a:avLst/>
          </a:prstGeom>
          <a:solidFill>
            <a:schemeClr val="accent1">
              <a:lumMod val="60000"/>
              <a:lumOff val="40000"/>
            </a:schemeClr>
          </a:solidFill>
          <a:ln>
            <a:solidFill>
              <a:srgbClr val="23538D"/>
            </a:solidFill>
          </a:ln>
        </p:spPr>
        <p:style>
          <a:lnRef idx="1">
            <a:schemeClr val="accent3"/>
          </a:lnRef>
          <a:fillRef idx="3">
            <a:schemeClr val="accent3"/>
          </a:fillRef>
          <a:effectRef idx="2">
            <a:schemeClr val="accent3"/>
          </a:effectRef>
          <a:fontRef idx="minor">
            <a:schemeClr val="lt1"/>
          </a:fontRef>
        </p:style>
        <p:txBody>
          <a:bodyPr>
            <a:spAutoFit/>
          </a:bodyPr>
          <a:lstStyle/>
          <a:p>
            <a:pPr algn="ctr">
              <a:defRPr/>
            </a:pPr>
            <a:r>
              <a:rPr lang="ru-RU" b="1" dirty="0" smtClean="0">
                <a:solidFill>
                  <a:srgbClr val="23538D"/>
                </a:solidFill>
                <a:latin typeface="Arial Narrow" pitchFamily="34" charset="0"/>
                <a:cs typeface="Times New Roman" pitchFamily="18" charset="0"/>
              </a:rPr>
              <a:t>Новосибирская область</a:t>
            </a:r>
            <a:endParaRPr lang="ru-RU" b="1" dirty="0">
              <a:solidFill>
                <a:srgbClr val="23538D"/>
              </a:solidFill>
              <a:latin typeface="Arial Narrow" pitchFamily="34"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Номер слайда 3"/>
          <p:cNvSpPr>
            <a:spLocks noGrp="1"/>
          </p:cNvSpPr>
          <p:nvPr>
            <p:ph type="sldNum" sz="quarter" idx="12"/>
          </p:nvPr>
        </p:nvSpPr>
        <p:spPr bwMode="auto">
          <a:xfrm>
            <a:off x="8459788" y="6492875"/>
            <a:ext cx="549275"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F83A275E-CE10-43CD-A671-1885E1957DB6}" type="slidenum">
              <a:rPr lang="ru-RU" sz="1800" smtClean="0">
                <a:solidFill>
                  <a:srgbClr val="626262"/>
                </a:solidFill>
                <a:latin typeface="Arial Black" pitchFamily="34" charset="0"/>
                <a:cs typeface="Arial" charset="0"/>
              </a:rPr>
              <a:pPr fontAlgn="base">
                <a:spcBef>
                  <a:spcPct val="20000"/>
                </a:spcBef>
                <a:spcAft>
                  <a:spcPct val="0"/>
                </a:spcAft>
              </a:pPr>
              <a:t>25</a:t>
            </a:fld>
            <a:endParaRPr lang="ru-RU" sz="1800" smtClean="0">
              <a:solidFill>
                <a:srgbClr val="626262"/>
              </a:solidFill>
              <a:latin typeface="Arial Black" pitchFamily="34" charset="0"/>
              <a:cs typeface="Arial" charset="0"/>
            </a:endParaRPr>
          </a:p>
        </p:txBody>
      </p:sp>
      <p:sp>
        <p:nvSpPr>
          <p:cNvPr id="7171" name="Заголовок 1"/>
          <p:cNvSpPr>
            <a:spLocks noGrp="1"/>
          </p:cNvSpPr>
          <p:nvPr>
            <p:ph type="title"/>
          </p:nvPr>
        </p:nvSpPr>
        <p:spPr>
          <a:xfrm>
            <a:off x="395536" y="188640"/>
            <a:ext cx="8424862" cy="649287"/>
          </a:xfrm>
        </p:spPr>
        <p:txBody>
          <a:bodyPr>
            <a:normAutofit fontScale="90000"/>
          </a:bodyPr>
          <a:lstStyle/>
          <a:p>
            <a:r>
              <a:rPr lang="ru-RU" sz="1800" b="1" dirty="0" smtClean="0">
                <a:solidFill>
                  <a:schemeClr val="tx2"/>
                </a:solidFill>
                <a:latin typeface="Times New Roman" pitchFamily="18" charset="0"/>
                <a:cs typeface="Times New Roman" pitchFamily="18" charset="0"/>
              </a:rPr>
              <a:t/>
            </a:r>
            <a:br>
              <a:rPr lang="ru-RU" sz="1800" b="1" dirty="0" smtClean="0">
                <a:solidFill>
                  <a:schemeClr val="tx2"/>
                </a:solidFill>
                <a:latin typeface="Times New Roman" pitchFamily="18" charset="0"/>
                <a:cs typeface="Times New Roman" pitchFamily="18" charset="0"/>
              </a:rPr>
            </a:br>
            <a:r>
              <a:rPr lang="ru-RU" sz="1800" b="1" dirty="0" smtClean="0">
                <a:solidFill>
                  <a:schemeClr val="tx2"/>
                </a:solidFill>
                <a:latin typeface="Arial Narrow" pitchFamily="34" charset="0"/>
                <a:cs typeface="Times New Roman" pitchFamily="18" charset="0"/>
              </a:rPr>
              <a:t>УСТАНОВЛЕНИЕ РАЗМЕРОВ ПЛАТЫ НА ПРОВЕДЕНИЕ ЭКСПЕРТИЗЫ КАЧЕСТВА СПЕЦИАЛЬНОЙ ОЦЕНКИ УСЛОВИЙ ТРУДА*</a:t>
            </a:r>
            <a:r>
              <a:rPr lang="ru-RU" sz="1800" b="1" dirty="0" smtClean="0">
                <a:solidFill>
                  <a:schemeClr val="tx2"/>
                </a:solidFill>
                <a:latin typeface="Times New Roman" pitchFamily="18" charset="0"/>
                <a:cs typeface="Times New Roman" pitchFamily="18" charset="0"/>
              </a:rPr>
              <a:t/>
            </a:r>
            <a:br>
              <a:rPr lang="ru-RU" sz="1800" b="1" dirty="0" smtClean="0">
                <a:solidFill>
                  <a:schemeClr val="tx2"/>
                </a:solidFill>
                <a:latin typeface="Times New Roman" pitchFamily="18" charset="0"/>
                <a:cs typeface="Times New Roman" pitchFamily="18" charset="0"/>
              </a:rPr>
            </a:br>
            <a:endParaRPr lang="ru-RU" sz="1800" b="1" dirty="0" smtClean="0">
              <a:solidFill>
                <a:schemeClr val="tx2"/>
              </a:solidFill>
              <a:latin typeface="Times New Roman" pitchFamily="18" charset="0"/>
              <a:cs typeface="Times New Roman" pitchFamily="18" charset="0"/>
            </a:endParaRPr>
          </a:p>
        </p:txBody>
      </p:sp>
      <p:pic>
        <p:nvPicPr>
          <p:cNvPr id="7172"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7173"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7174"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9" name="Прямоугольник 8"/>
          <p:cNvSpPr/>
          <p:nvPr/>
        </p:nvSpPr>
        <p:spPr>
          <a:xfrm>
            <a:off x="467544" y="1196752"/>
            <a:ext cx="8207375" cy="1477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algn="ctr">
              <a:defRPr/>
            </a:pPr>
            <a:endParaRPr lang="ru-RU" b="1" dirty="0" smtClean="0">
              <a:solidFill>
                <a:schemeClr val="bg1"/>
              </a:solidFill>
              <a:latin typeface="Arial Narrow" pitchFamily="34" charset="0"/>
              <a:cs typeface="Times New Roman" pitchFamily="18" charset="0"/>
            </a:endParaRPr>
          </a:p>
          <a:p>
            <a:pPr algn="ctr">
              <a:defRPr/>
            </a:pPr>
            <a:r>
              <a:rPr lang="ru-RU" b="1" dirty="0" smtClean="0">
                <a:solidFill>
                  <a:schemeClr val="bg1"/>
                </a:solidFill>
                <a:latin typeface="Arial Narrow" pitchFamily="34" charset="0"/>
                <a:cs typeface="Times New Roman" pitchFamily="18" charset="0"/>
              </a:rPr>
              <a:t>Приняты </a:t>
            </a:r>
            <a:r>
              <a:rPr lang="ru-RU" b="1" dirty="0">
                <a:solidFill>
                  <a:schemeClr val="bg1"/>
                </a:solidFill>
                <a:latin typeface="Arial Narrow" pitchFamily="34" charset="0"/>
                <a:cs typeface="Times New Roman" pitchFamily="18" charset="0"/>
              </a:rPr>
              <a:t>нормативные правовые акты по установлению размера платы за поведение экспертизы качества специальной оценки условий труда </a:t>
            </a:r>
          </a:p>
          <a:p>
            <a:pPr algn="ctr">
              <a:defRPr/>
            </a:pPr>
            <a:r>
              <a:rPr lang="ru-RU" b="1" dirty="0" smtClean="0">
                <a:solidFill>
                  <a:schemeClr val="bg1"/>
                </a:solidFill>
                <a:latin typeface="Arial Narrow" pitchFamily="34" charset="0"/>
                <a:cs typeface="Times New Roman" pitchFamily="18" charset="0"/>
              </a:rPr>
              <a:t>во всех субъектах</a:t>
            </a:r>
          </a:p>
          <a:p>
            <a:pPr algn="ctr">
              <a:defRPr/>
            </a:pPr>
            <a:endParaRPr lang="ru-RU" b="1" dirty="0">
              <a:solidFill>
                <a:schemeClr val="bg1"/>
              </a:solidFill>
              <a:latin typeface="Arial Narrow" pitchFamily="34" charset="0"/>
              <a:cs typeface="Times New Roman" pitchFamily="18" charset="0"/>
            </a:endParaRPr>
          </a:p>
        </p:txBody>
      </p:sp>
      <p:sp>
        <p:nvSpPr>
          <p:cNvPr id="12" name="Прямоугольник 11"/>
          <p:cNvSpPr/>
          <p:nvPr/>
        </p:nvSpPr>
        <p:spPr>
          <a:xfrm>
            <a:off x="539552" y="3212976"/>
            <a:ext cx="5471840" cy="923330"/>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defRPr/>
            </a:pPr>
            <a:r>
              <a:rPr lang="ru-RU" b="1" dirty="0">
                <a:solidFill>
                  <a:schemeClr val="tx1"/>
                </a:solidFill>
                <a:latin typeface="Arial Narrow" pitchFamily="34" charset="0"/>
                <a:cs typeface="Times New Roman" pitchFamily="18" charset="0"/>
              </a:rPr>
              <a:t>Размер платы за ГЭУТ для работника</a:t>
            </a:r>
          </a:p>
          <a:p>
            <a:pPr algn="ctr">
              <a:defRPr/>
            </a:pPr>
            <a:r>
              <a:rPr lang="ru-RU" b="1" dirty="0" smtClean="0">
                <a:solidFill>
                  <a:srgbClr val="23538D"/>
                </a:solidFill>
                <a:latin typeface="Arial Narrow" pitchFamily="34" charset="0"/>
                <a:cs typeface="Times New Roman" pitchFamily="18" charset="0"/>
              </a:rPr>
              <a:t>Минимальный 40 руб</a:t>
            </a:r>
            <a:r>
              <a:rPr lang="ru-RU" b="1" dirty="0">
                <a:solidFill>
                  <a:srgbClr val="23538D"/>
                </a:solidFill>
                <a:latin typeface="Arial Narrow" pitchFamily="34" charset="0"/>
                <a:cs typeface="Times New Roman" pitchFamily="18" charset="0"/>
              </a:rPr>
              <a:t>.</a:t>
            </a:r>
            <a:r>
              <a:rPr lang="ru-RU" b="1" dirty="0">
                <a:solidFill>
                  <a:schemeClr val="tx1"/>
                </a:solidFill>
                <a:latin typeface="Arial Narrow" pitchFamily="34" charset="0"/>
                <a:cs typeface="Times New Roman" pitchFamily="18" charset="0"/>
              </a:rPr>
              <a:t> </a:t>
            </a:r>
            <a:r>
              <a:rPr lang="ru-RU" b="1" dirty="0" smtClean="0">
                <a:solidFill>
                  <a:schemeClr val="tx1"/>
                </a:solidFill>
                <a:latin typeface="Arial Narrow" pitchFamily="34" charset="0"/>
                <a:cs typeface="Times New Roman" pitchFamily="18" charset="0"/>
              </a:rPr>
              <a:t>(Республика Хакасия)</a:t>
            </a:r>
            <a:endParaRPr lang="ru-RU" b="1" dirty="0">
              <a:solidFill>
                <a:schemeClr val="tx1"/>
              </a:solidFill>
              <a:latin typeface="Arial Narrow" pitchFamily="34" charset="0"/>
              <a:cs typeface="Times New Roman" pitchFamily="18" charset="0"/>
            </a:endParaRPr>
          </a:p>
          <a:p>
            <a:pPr algn="ctr">
              <a:defRPr/>
            </a:pPr>
            <a:r>
              <a:rPr lang="ru-RU" b="1" dirty="0" smtClean="0">
                <a:solidFill>
                  <a:srgbClr val="FF0000"/>
                </a:solidFill>
                <a:latin typeface="Arial Narrow" pitchFamily="34" charset="0"/>
                <a:cs typeface="Times New Roman" pitchFamily="18" charset="0"/>
              </a:rPr>
              <a:t>Максимальный 6 316, 94 руб. </a:t>
            </a:r>
            <a:r>
              <a:rPr lang="ru-RU" b="1" dirty="0" smtClean="0">
                <a:solidFill>
                  <a:schemeClr val="tx1"/>
                </a:solidFill>
                <a:latin typeface="Arial Narrow" pitchFamily="34" charset="0"/>
                <a:cs typeface="Times New Roman" pitchFamily="18" charset="0"/>
              </a:rPr>
              <a:t>(Республика Тыва**)</a:t>
            </a:r>
            <a:endParaRPr lang="ru-RU" b="1" dirty="0">
              <a:solidFill>
                <a:schemeClr val="tx1"/>
              </a:solidFill>
              <a:latin typeface="Arial Narrow" pitchFamily="34" charset="0"/>
              <a:cs typeface="Times New Roman" pitchFamily="18" charset="0"/>
            </a:endParaRPr>
          </a:p>
        </p:txBody>
      </p:sp>
      <p:sp>
        <p:nvSpPr>
          <p:cNvPr id="13" name="Прямоугольник 12"/>
          <p:cNvSpPr/>
          <p:nvPr/>
        </p:nvSpPr>
        <p:spPr>
          <a:xfrm>
            <a:off x="3347864" y="4509120"/>
            <a:ext cx="5472112" cy="1754188"/>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pPr algn="ctr">
              <a:defRPr/>
            </a:pPr>
            <a:endParaRPr lang="ru-RU" b="1" dirty="0">
              <a:solidFill>
                <a:schemeClr val="tx1"/>
              </a:solidFill>
              <a:latin typeface="Times New Roman" pitchFamily="18" charset="0"/>
              <a:cs typeface="Times New Roman" pitchFamily="18" charset="0"/>
            </a:endParaRPr>
          </a:p>
          <a:p>
            <a:pPr algn="ctr">
              <a:defRPr/>
            </a:pPr>
            <a:r>
              <a:rPr lang="ru-RU" b="1" dirty="0">
                <a:solidFill>
                  <a:schemeClr val="tx1"/>
                </a:solidFill>
                <a:latin typeface="Arial Narrow" pitchFamily="34" charset="0"/>
                <a:cs typeface="Times New Roman" pitchFamily="18" charset="0"/>
              </a:rPr>
              <a:t>Размер платы за ГЭУТ для прочих категорий заявителей</a:t>
            </a:r>
          </a:p>
          <a:p>
            <a:pPr algn="ctr">
              <a:defRPr/>
            </a:pPr>
            <a:r>
              <a:rPr lang="ru-RU" b="1" dirty="0" smtClean="0">
                <a:solidFill>
                  <a:srgbClr val="23538D"/>
                </a:solidFill>
                <a:latin typeface="Arial Narrow" pitchFamily="34" charset="0"/>
                <a:cs typeface="Times New Roman" pitchFamily="18" charset="0"/>
              </a:rPr>
              <a:t>Минимальный 400 руб</a:t>
            </a:r>
            <a:r>
              <a:rPr lang="ru-RU" b="1" dirty="0">
                <a:solidFill>
                  <a:srgbClr val="23538D"/>
                </a:solidFill>
                <a:latin typeface="Arial Narrow" pitchFamily="34" charset="0"/>
                <a:cs typeface="Times New Roman" pitchFamily="18" charset="0"/>
              </a:rPr>
              <a:t>.</a:t>
            </a:r>
            <a:r>
              <a:rPr lang="ru-RU" b="1" dirty="0">
                <a:solidFill>
                  <a:schemeClr val="tx1"/>
                </a:solidFill>
                <a:latin typeface="Arial Narrow" pitchFamily="34" charset="0"/>
                <a:cs typeface="Times New Roman" pitchFamily="18" charset="0"/>
              </a:rPr>
              <a:t> </a:t>
            </a:r>
            <a:r>
              <a:rPr lang="ru-RU" b="1" dirty="0" smtClean="0">
                <a:solidFill>
                  <a:schemeClr val="tx1"/>
                </a:solidFill>
                <a:latin typeface="Arial Narrow" pitchFamily="34" charset="0"/>
                <a:cs typeface="Times New Roman" pitchFamily="18" charset="0"/>
              </a:rPr>
              <a:t>(Республика Хакасия)</a:t>
            </a:r>
            <a:endParaRPr lang="ru-RU" b="1" dirty="0">
              <a:solidFill>
                <a:schemeClr val="tx1"/>
              </a:solidFill>
              <a:latin typeface="Arial Narrow" pitchFamily="34" charset="0"/>
              <a:cs typeface="Times New Roman" pitchFamily="18" charset="0"/>
            </a:endParaRPr>
          </a:p>
          <a:p>
            <a:pPr algn="ctr">
              <a:defRPr/>
            </a:pPr>
            <a:r>
              <a:rPr lang="ru-RU" b="1" dirty="0" smtClean="0">
                <a:solidFill>
                  <a:srgbClr val="FF0000"/>
                </a:solidFill>
                <a:latin typeface="Arial Narrow" pitchFamily="34" charset="0"/>
                <a:cs typeface="Times New Roman" pitchFamily="18" charset="0"/>
              </a:rPr>
              <a:t>Максимальный 18 614,4 руб</a:t>
            </a:r>
            <a:r>
              <a:rPr lang="ru-RU" b="1" dirty="0">
                <a:solidFill>
                  <a:srgbClr val="FF0000"/>
                </a:solidFill>
                <a:latin typeface="Arial Narrow" pitchFamily="34" charset="0"/>
                <a:cs typeface="Times New Roman" pitchFamily="18" charset="0"/>
              </a:rPr>
              <a:t>. </a:t>
            </a:r>
            <a:r>
              <a:rPr lang="ru-RU" b="1" dirty="0" smtClean="0">
                <a:solidFill>
                  <a:schemeClr val="tx1"/>
                </a:solidFill>
                <a:latin typeface="Arial Narrow" pitchFamily="34" charset="0"/>
                <a:cs typeface="Times New Roman" pitchFamily="18" charset="0"/>
              </a:rPr>
              <a:t>(Алтайский край)</a:t>
            </a:r>
            <a:endParaRPr lang="ru-RU" b="1" dirty="0">
              <a:solidFill>
                <a:schemeClr val="tx1"/>
              </a:solidFill>
              <a:latin typeface="Arial Narrow" pitchFamily="34" charset="0"/>
              <a:cs typeface="Times New Roman" pitchFamily="18" charset="0"/>
            </a:endParaRPr>
          </a:p>
          <a:p>
            <a:pPr algn="ctr">
              <a:defRPr/>
            </a:pPr>
            <a:endParaRPr lang="ru-RU" b="1" dirty="0">
              <a:solidFill>
                <a:schemeClr val="tx1"/>
              </a:solidFill>
              <a:latin typeface="Times New Roman" pitchFamily="18" charset="0"/>
              <a:cs typeface="Times New Roman" pitchFamily="18" charset="0"/>
            </a:endParaRPr>
          </a:p>
        </p:txBody>
      </p:sp>
      <p:sp>
        <p:nvSpPr>
          <p:cNvPr id="14" name="TextBox 13"/>
          <p:cNvSpPr txBox="1"/>
          <p:nvPr/>
        </p:nvSpPr>
        <p:spPr>
          <a:xfrm>
            <a:off x="251520" y="5445125"/>
            <a:ext cx="2736304" cy="830997"/>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just">
              <a:defRPr/>
            </a:pPr>
            <a:r>
              <a:rPr lang="ru-RU" sz="1200" dirty="0" smtClean="0">
                <a:latin typeface="Arial Narrow" pitchFamily="34" charset="0"/>
              </a:rPr>
              <a:t>* Приказ </a:t>
            </a:r>
            <a:r>
              <a:rPr lang="ru-RU" sz="1200" dirty="0">
                <a:latin typeface="Arial Narrow" pitchFamily="34" charset="0"/>
              </a:rPr>
              <a:t>Минтруда России от </a:t>
            </a:r>
            <a:r>
              <a:rPr lang="ru-RU" sz="1200" dirty="0" smtClean="0">
                <a:latin typeface="Arial Narrow" pitchFamily="34" charset="0"/>
              </a:rPr>
              <a:t/>
            </a:r>
            <a:br>
              <a:rPr lang="ru-RU" sz="1200" dirty="0" smtClean="0">
                <a:latin typeface="Arial Narrow" pitchFamily="34" charset="0"/>
              </a:rPr>
            </a:br>
            <a:r>
              <a:rPr lang="ru-RU" sz="1200" dirty="0" smtClean="0">
                <a:latin typeface="Arial Narrow" pitchFamily="34" charset="0"/>
              </a:rPr>
              <a:t>9 </a:t>
            </a:r>
            <a:r>
              <a:rPr lang="ru-RU" sz="1200" dirty="0">
                <a:latin typeface="Arial Narrow" pitchFamily="34" charset="0"/>
              </a:rPr>
              <a:t>октября 2014 г. № 682н</a:t>
            </a:r>
          </a:p>
          <a:p>
            <a:pPr algn="just">
              <a:defRPr/>
            </a:pPr>
            <a:r>
              <a:rPr lang="ru-RU" sz="1200" dirty="0">
                <a:latin typeface="Arial Narrow" pitchFamily="34" charset="0"/>
              </a:rPr>
              <a:t>** Средняя заработная плата </a:t>
            </a:r>
            <a:r>
              <a:rPr lang="ru-RU" sz="1200" dirty="0" smtClean="0">
                <a:latin typeface="Arial Narrow" pitchFamily="34" charset="0"/>
              </a:rPr>
              <a:t> в Республике Тыва  29 828 руб</a:t>
            </a:r>
            <a:r>
              <a:rPr lang="ru-RU" sz="1200" dirty="0">
                <a:latin typeface="Arial Narrow" pitchFamily="34" charset="0"/>
              </a:rPr>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Номер слайда 3"/>
          <p:cNvSpPr>
            <a:spLocks noGrp="1"/>
          </p:cNvSpPr>
          <p:nvPr>
            <p:ph type="sldNum" sz="quarter" idx="12"/>
          </p:nvPr>
        </p:nvSpPr>
        <p:spPr bwMode="auto">
          <a:xfrm>
            <a:off x="6588125"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1FC9E254-D125-46C6-88E3-1BADF853B045}" type="slidenum">
              <a:rPr lang="ru-RU" sz="1800" smtClean="0">
                <a:solidFill>
                  <a:srgbClr val="626262"/>
                </a:solidFill>
                <a:latin typeface="Arial Black" pitchFamily="34" charset="0"/>
                <a:cs typeface="Arial" charset="0"/>
              </a:rPr>
              <a:pPr fontAlgn="base">
                <a:spcBef>
                  <a:spcPct val="20000"/>
                </a:spcBef>
                <a:spcAft>
                  <a:spcPct val="0"/>
                </a:spcAft>
              </a:pPr>
              <a:t>26</a:t>
            </a:fld>
            <a:endParaRPr lang="ru-RU" sz="1800" smtClean="0">
              <a:solidFill>
                <a:srgbClr val="626262"/>
              </a:solidFill>
              <a:latin typeface="Arial Black" pitchFamily="34" charset="0"/>
              <a:cs typeface="Arial" charset="0"/>
            </a:endParaRPr>
          </a:p>
        </p:txBody>
      </p:sp>
      <p:sp>
        <p:nvSpPr>
          <p:cNvPr id="10243" name="Заголовок 1"/>
          <p:cNvSpPr>
            <a:spLocks noGrp="1"/>
          </p:cNvSpPr>
          <p:nvPr>
            <p:ph type="title"/>
          </p:nvPr>
        </p:nvSpPr>
        <p:spPr>
          <a:xfrm>
            <a:off x="0" y="188640"/>
            <a:ext cx="9144000" cy="792163"/>
          </a:xfrm>
        </p:spPr>
        <p:txBody>
          <a:bodyPr>
            <a:normAutofit fontScale="90000"/>
          </a:bodyPr>
          <a:lstStyle/>
          <a:p>
            <a:r>
              <a:rPr lang="ru-RU" sz="1800" b="1" dirty="0" smtClean="0">
                <a:solidFill>
                  <a:schemeClr val="tx2"/>
                </a:solidFill>
                <a:latin typeface="Arial Narrow" pitchFamily="34" charset="0"/>
              </a:rPr>
              <a:t>СТРУКТУРА ЗАПРОСОВ НА ПРОВЕДЕНИЕ ГОСУДАРСТВЕННОЙ </a:t>
            </a:r>
            <a:br>
              <a:rPr lang="ru-RU" sz="1800" b="1" dirty="0" smtClean="0">
                <a:solidFill>
                  <a:schemeClr val="tx2"/>
                </a:solidFill>
                <a:latin typeface="Arial Narrow" pitchFamily="34" charset="0"/>
              </a:rPr>
            </a:br>
            <a:r>
              <a:rPr lang="ru-RU" sz="1800" b="1" dirty="0" smtClean="0">
                <a:solidFill>
                  <a:schemeClr val="tx2"/>
                </a:solidFill>
                <a:latin typeface="Arial Narrow" pitchFamily="34" charset="0"/>
              </a:rPr>
              <a:t>ЭКСПЕРТИЗЫ  УСЛОВИЙ ТРУДА В ЦЕЛЯХ ОЦЕНКИ КАЧЕСТВА ПРОВЕДЕНИЯ СПЕЦИАЛЬНОЙ ОЦЕНКИ УСЛОВИЙ ТРУДА (2014 г. – </a:t>
            </a:r>
            <a:r>
              <a:rPr lang="en-US" sz="1800" b="1" dirty="0" smtClean="0">
                <a:solidFill>
                  <a:schemeClr val="tx2"/>
                </a:solidFill>
                <a:latin typeface="Arial Narrow" pitchFamily="34" charset="0"/>
              </a:rPr>
              <a:t>I</a:t>
            </a:r>
            <a:r>
              <a:rPr lang="ru-RU" sz="1800" b="1" dirty="0" smtClean="0">
                <a:solidFill>
                  <a:schemeClr val="tx2"/>
                </a:solidFill>
                <a:latin typeface="Arial Narrow" pitchFamily="34" charset="0"/>
              </a:rPr>
              <a:t> пол. 2017 г.)</a:t>
            </a:r>
          </a:p>
        </p:txBody>
      </p:sp>
      <p:pic>
        <p:nvPicPr>
          <p:cNvPr id="10244"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10245"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0246"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graphicFrame>
        <p:nvGraphicFramePr>
          <p:cNvPr id="17" name="Диаграмма 9"/>
          <p:cNvGraphicFramePr>
            <a:graphicFrameLocks/>
          </p:cNvGraphicFramePr>
          <p:nvPr/>
        </p:nvGraphicFramePr>
        <p:xfrm>
          <a:off x="251520" y="908720"/>
          <a:ext cx="8683625" cy="5616624"/>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10"/>
          <p:cNvSpPr txBox="1"/>
          <p:nvPr/>
        </p:nvSpPr>
        <p:spPr>
          <a:xfrm>
            <a:off x="7380312" y="1469794"/>
            <a:ext cx="1512168" cy="646331"/>
          </a:xfrm>
          <a:prstGeom prst="rect">
            <a:avLst/>
          </a:prstGeom>
        </p:spPr>
        <p:style>
          <a:lnRef idx="1">
            <a:schemeClr val="accent2"/>
          </a:lnRef>
          <a:fillRef idx="2">
            <a:schemeClr val="accent2"/>
          </a:fillRef>
          <a:effectRef idx="1">
            <a:schemeClr val="accent2"/>
          </a:effectRef>
          <a:fontRef idx="minor">
            <a:schemeClr val="dk1"/>
          </a:fontRef>
        </p:style>
        <p:txBody>
          <a:bodyPr wrap="square" anchor="ctr" anchorCtr="0">
            <a:spAutoFit/>
          </a:bodyPr>
          <a:lstStyle/>
          <a:p>
            <a:pPr algn="ctr">
              <a:defRPr/>
            </a:pPr>
            <a:r>
              <a:rPr lang="ru-RU" b="1" dirty="0" smtClean="0">
                <a:latin typeface="Arial Narrow" pitchFamily="34" charset="0"/>
              </a:rPr>
              <a:t>всего 257 заключений</a:t>
            </a:r>
            <a:endParaRPr lang="ru-RU" b="1" dirty="0">
              <a:latin typeface="Arial Narrow"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Номер слайда 3"/>
          <p:cNvSpPr>
            <a:spLocks noGrp="1"/>
          </p:cNvSpPr>
          <p:nvPr>
            <p:ph type="sldNum" sz="quarter" idx="12"/>
          </p:nvPr>
        </p:nvSpPr>
        <p:spPr bwMode="auto">
          <a:xfrm>
            <a:off x="6875463"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45D2B1F6-8B0F-4814-8321-344D1D1213FB}" type="slidenum">
              <a:rPr lang="ru-RU" sz="1800" smtClean="0">
                <a:solidFill>
                  <a:srgbClr val="626262"/>
                </a:solidFill>
                <a:latin typeface="Arial Black" pitchFamily="34" charset="0"/>
                <a:cs typeface="Arial" charset="0"/>
              </a:rPr>
              <a:pPr fontAlgn="base">
                <a:spcBef>
                  <a:spcPct val="20000"/>
                </a:spcBef>
                <a:spcAft>
                  <a:spcPct val="0"/>
                </a:spcAft>
              </a:pPr>
              <a:t>27</a:t>
            </a:fld>
            <a:endParaRPr lang="ru-RU" sz="1800" smtClean="0">
              <a:solidFill>
                <a:srgbClr val="626262"/>
              </a:solidFill>
              <a:latin typeface="Arial Black" pitchFamily="34" charset="0"/>
              <a:cs typeface="Arial" charset="0"/>
            </a:endParaRPr>
          </a:p>
        </p:txBody>
      </p:sp>
      <p:sp>
        <p:nvSpPr>
          <p:cNvPr id="11267" name="Заголовок 1"/>
          <p:cNvSpPr>
            <a:spLocks noGrp="1"/>
          </p:cNvSpPr>
          <p:nvPr>
            <p:ph type="title"/>
          </p:nvPr>
        </p:nvSpPr>
        <p:spPr>
          <a:xfrm>
            <a:off x="0" y="115888"/>
            <a:ext cx="9144000" cy="792162"/>
          </a:xfrm>
        </p:spPr>
        <p:txBody>
          <a:bodyPr/>
          <a:lstStyle/>
          <a:p>
            <a:r>
              <a:rPr lang="ru-RU" sz="1800" b="1" dirty="0" smtClean="0">
                <a:solidFill>
                  <a:schemeClr val="tx2"/>
                </a:solidFill>
                <a:latin typeface="Arial Narrow" pitchFamily="34" charset="0"/>
              </a:rPr>
              <a:t>РАСПРЕДЕЛЕНИЕ ЗАПРОСОВ ГОСУДАРСТВЕННОЙ </a:t>
            </a:r>
            <a:br>
              <a:rPr lang="ru-RU" sz="1800" b="1" dirty="0" smtClean="0">
                <a:solidFill>
                  <a:schemeClr val="tx2"/>
                </a:solidFill>
                <a:latin typeface="Arial Narrow" pitchFamily="34" charset="0"/>
              </a:rPr>
            </a:br>
            <a:r>
              <a:rPr lang="ru-RU" sz="1800" b="1" dirty="0" smtClean="0">
                <a:solidFill>
                  <a:schemeClr val="tx2"/>
                </a:solidFill>
                <a:latin typeface="Arial Narrow" pitchFamily="34" charset="0"/>
              </a:rPr>
              <a:t>ЭКСПЕРТИЗЫ УСЛОВИЙ ТРУДА ПО ВИДАМ ЭКСПЕРТИЗ (2014 г. – </a:t>
            </a:r>
            <a:r>
              <a:rPr lang="en-US" sz="1800" b="1" dirty="0" smtClean="0">
                <a:solidFill>
                  <a:schemeClr val="tx2"/>
                </a:solidFill>
                <a:latin typeface="Arial Narrow" pitchFamily="34" charset="0"/>
              </a:rPr>
              <a:t>I</a:t>
            </a:r>
            <a:r>
              <a:rPr lang="ru-RU" sz="1800" b="1" dirty="0" smtClean="0">
                <a:solidFill>
                  <a:schemeClr val="tx2"/>
                </a:solidFill>
                <a:latin typeface="Arial Narrow" pitchFamily="34" charset="0"/>
              </a:rPr>
              <a:t> пол. 2017 г.)</a:t>
            </a:r>
          </a:p>
        </p:txBody>
      </p:sp>
      <p:pic>
        <p:nvPicPr>
          <p:cNvPr id="11268"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11269"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1270"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graphicFrame>
        <p:nvGraphicFramePr>
          <p:cNvPr id="10" name="Диаграмма 9"/>
          <p:cNvGraphicFramePr>
            <a:graphicFrameLocks/>
          </p:cNvGraphicFramePr>
          <p:nvPr/>
        </p:nvGraphicFramePr>
        <p:xfrm>
          <a:off x="179512" y="1052736"/>
          <a:ext cx="8719691" cy="5155506"/>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p:cNvSpPr txBox="1"/>
          <p:nvPr/>
        </p:nvSpPr>
        <p:spPr>
          <a:xfrm>
            <a:off x="395536" y="5805264"/>
            <a:ext cx="2592090" cy="369332"/>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defRPr/>
            </a:pPr>
            <a:r>
              <a:rPr lang="ru-RU" b="1" dirty="0">
                <a:latin typeface="Arial Narrow" pitchFamily="34" charset="0"/>
              </a:rPr>
              <a:t>Всего </a:t>
            </a:r>
            <a:r>
              <a:rPr lang="ru-RU" b="1" dirty="0" smtClean="0">
                <a:latin typeface="Arial Narrow" pitchFamily="34" charset="0"/>
              </a:rPr>
              <a:t>1 289 заключений</a:t>
            </a:r>
            <a:endParaRPr lang="ru-RU" b="1" dirty="0">
              <a:latin typeface="Arial Narrow"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bwMode="auto">
          <a:xfrm>
            <a:off x="179388" y="260350"/>
            <a:ext cx="8785225" cy="792163"/>
          </a:xfrm>
          <a:prstGeom prst="rect">
            <a:avLst/>
          </a:prstGeom>
          <a:noFill/>
          <a:ln w="9525">
            <a:noFill/>
            <a:miter lim="800000"/>
            <a:headEnd/>
            <a:tailEnd/>
          </a:ln>
        </p:spPr>
        <p:txBody>
          <a:bodyPr anchor="ctr"/>
          <a:lstStyle/>
          <a:p>
            <a:pPr algn="ctr" eaLnBrk="0" hangingPunct="0">
              <a:defRPr/>
            </a:pPr>
            <a:r>
              <a:rPr lang="ru-RU" b="1" dirty="0">
                <a:solidFill>
                  <a:schemeClr val="tx2"/>
                </a:solidFill>
                <a:latin typeface="Arial Narrow" pitchFamily="34" charset="0"/>
                <a:ea typeface="+mj-ea"/>
                <a:cs typeface="+mj-cs"/>
              </a:rPr>
              <a:t>ГОСУДАРСТВЕННАЯ ЭКСПЕРТИЗА УСЛОВИЙ ТРУДА В ЦЕЛЯХ ОЦЕНКИ КАЧЕСТВА ПРОВЕДЕНИЯ СПЕЦИАЛЬНОЙ ОЦЕНКИ УСЛОВИЙ ТРУДА ПО СУБЪЕКТАМ </a:t>
            </a:r>
            <a:r>
              <a:rPr lang="ru-RU" b="1" dirty="0" smtClean="0">
                <a:solidFill>
                  <a:schemeClr val="tx2"/>
                </a:solidFill>
                <a:latin typeface="Arial Narrow" pitchFamily="34" charset="0"/>
                <a:ea typeface="+mj-ea"/>
                <a:cs typeface="+mj-cs"/>
              </a:rPr>
              <a:t>СИБИРСКОГО ФЕДЕРАЛЬНОГО </a:t>
            </a:r>
            <a:r>
              <a:rPr lang="ru-RU" b="1" dirty="0">
                <a:solidFill>
                  <a:schemeClr val="tx2"/>
                </a:solidFill>
                <a:latin typeface="Arial Narrow" pitchFamily="34" charset="0"/>
                <a:ea typeface="+mj-ea"/>
                <a:cs typeface="+mj-cs"/>
              </a:rPr>
              <a:t>ОКРУГА </a:t>
            </a:r>
            <a:r>
              <a:rPr lang="ru-RU" b="1" dirty="0" smtClean="0">
                <a:solidFill>
                  <a:schemeClr val="tx2"/>
                </a:solidFill>
                <a:latin typeface="Arial Narrow" pitchFamily="34" charset="0"/>
              </a:rPr>
              <a:t>(2014 г. – </a:t>
            </a:r>
            <a:r>
              <a:rPr lang="en-US" b="1" dirty="0" smtClean="0">
                <a:solidFill>
                  <a:schemeClr val="tx2"/>
                </a:solidFill>
                <a:latin typeface="Arial Narrow" pitchFamily="34" charset="0"/>
              </a:rPr>
              <a:t>I</a:t>
            </a:r>
            <a:r>
              <a:rPr lang="ru-RU" b="1" dirty="0" smtClean="0">
                <a:solidFill>
                  <a:schemeClr val="tx2"/>
                </a:solidFill>
                <a:latin typeface="Arial Narrow" pitchFamily="34" charset="0"/>
              </a:rPr>
              <a:t> пол. 2017 г.)</a:t>
            </a:r>
            <a:endParaRPr lang="ru-RU" b="1" dirty="0">
              <a:solidFill>
                <a:schemeClr val="tx2"/>
              </a:solidFill>
              <a:latin typeface="Arial Narrow" pitchFamily="34" charset="0"/>
              <a:ea typeface="+mj-ea"/>
              <a:cs typeface="+mj-cs"/>
            </a:endParaRPr>
          </a:p>
        </p:txBody>
      </p:sp>
      <p:pic>
        <p:nvPicPr>
          <p:cNvPr id="2052"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pic>
        <p:nvPicPr>
          <p:cNvPr id="2053" name="Picture 13"/>
          <p:cNvPicPr>
            <a:picLocks noChangeAspect="1" noChangeArrowheads="1"/>
          </p:cNvPicPr>
          <p:nvPr/>
        </p:nvPicPr>
        <p:blipFill>
          <a:blip r:embed="rId3" cstate="print"/>
          <a:srcRect/>
          <a:stretch>
            <a:fillRect/>
          </a:stretch>
        </p:blipFill>
        <p:spPr bwMode="auto">
          <a:xfrm>
            <a:off x="1619250" y="6561138"/>
            <a:ext cx="1081088" cy="296862"/>
          </a:xfrm>
          <a:prstGeom prst="rect">
            <a:avLst/>
          </a:prstGeom>
          <a:noFill/>
          <a:ln w="9525">
            <a:noFill/>
            <a:miter lim="800000"/>
            <a:headEnd/>
            <a:tailEnd/>
          </a:ln>
        </p:spPr>
      </p:pic>
      <p:sp>
        <p:nvSpPr>
          <p:cNvPr id="2054"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9" name="Прямоугольник 8"/>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2056" name="Номер слайда 3"/>
          <p:cNvSpPr>
            <a:spLocks noGrp="1"/>
          </p:cNvSpPr>
          <p:nvPr>
            <p:ph type="sldNum" sz="quarter" idx="12"/>
          </p:nvPr>
        </p:nvSpPr>
        <p:spPr bwMode="auto">
          <a:xfrm>
            <a:off x="6875463"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1708725A-E52A-4292-ACA3-1E112D20C19C}" type="slidenum">
              <a:rPr lang="ru-RU" sz="1800" smtClean="0">
                <a:solidFill>
                  <a:srgbClr val="626262"/>
                </a:solidFill>
                <a:latin typeface="Arial Black" pitchFamily="34" charset="0"/>
                <a:cs typeface="Arial" charset="0"/>
              </a:rPr>
              <a:pPr fontAlgn="base">
                <a:spcBef>
                  <a:spcPct val="20000"/>
                </a:spcBef>
                <a:spcAft>
                  <a:spcPct val="0"/>
                </a:spcAft>
              </a:pPr>
              <a:t>28</a:t>
            </a:fld>
            <a:endParaRPr lang="ru-RU" sz="1800" smtClean="0">
              <a:solidFill>
                <a:srgbClr val="626262"/>
              </a:solidFill>
              <a:latin typeface="Arial Black" pitchFamily="34" charset="0"/>
              <a:cs typeface="Arial" charset="0"/>
            </a:endParaRPr>
          </a:p>
        </p:txBody>
      </p:sp>
      <p:graphicFrame>
        <p:nvGraphicFramePr>
          <p:cNvPr id="12" name="Диаграмма 11"/>
          <p:cNvGraphicFramePr/>
          <p:nvPr/>
        </p:nvGraphicFramePr>
        <p:xfrm>
          <a:off x="0" y="1196752"/>
          <a:ext cx="9036496" cy="280831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Схема 13"/>
          <p:cNvGraphicFramePr/>
          <p:nvPr/>
        </p:nvGraphicFramePr>
        <p:xfrm>
          <a:off x="251520" y="4149080"/>
          <a:ext cx="8676456" cy="22322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Номер слайда 3"/>
          <p:cNvSpPr>
            <a:spLocks noGrp="1"/>
          </p:cNvSpPr>
          <p:nvPr>
            <p:ph type="sldNum" sz="quarter" idx="12"/>
          </p:nvPr>
        </p:nvSpPr>
        <p:spPr bwMode="auto">
          <a:xfrm>
            <a:off x="6588125"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5D7D82A4-06BF-4E92-8FA9-445C543FF784}" type="slidenum">
              <a:rPr lang="ru-RU" sz="1800" smtClean="0">
                <a:solidFill>
                  <a:srgbClr val="626262"/>
                </a:solidFill>
                <a:latin typeface="Arial Black" pitchFamily="34" charset="0"/>
                <a:cs typeface="Arial" charset="0"/>
              </a:rPr>
              <a:pPr fontAlgn="base">
                <a:spcBef>
                  <a:spcPct val="20000"/>
                </a:spcBef>
                <a:spcAft>
                  <a:spcPct val="0"/>
                </a:spcAft>
              </a:pPr>
              <a:t>29</a:t>
            </a:fld>
            <a:endParaRPr lang="ru-RU" sz="1800" smtClean="0">
              <a:solidFill>
                <a:srgbClr val="626262"/>
              </a:solidFill>
              <a:latin typeface="Arial Black" pitchFamily="34" charset="0"/>
              <a:cs typeface="Arial" charset="0"/>
            </a:endParaRPr>
          </a:p>
        </p:txBody>
      </p:sp>
      <p:pic>
        <p:nvPicPr>
          <p:cNvPr id="13315"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13316"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3317"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3319" name="Заголовок 1"/>
          <p:cNvSpPr>
            <a:spLocks noGrp="1"/>
          </p:cNvSpPr>
          <p:nvPr>
            <p:ph type="title"/>
          </p:nvPr>
        </p:nvSpPr>
        <p:spPr>
          <a:xfrm>
            <a:off x="107950" y="115888"/>
            <a:ext cx="8856663" cy="649287"/>
          </a:xfrm>
        </p:spPr>
        <p:txBody>
          <a:bodyPr>
            <a:normAutofit fontScale="90000"/>
          </a:bodyPr>
          <a:lstStyle/>
          <a:p>
            <a:r>
              <a:rPr lang="ru-RU" sz="1800" b="1" smtClean="0">
                <a:solidFill>
                  <a:schemeClr val="tx2"/>
                </a:solidFill>
                <a:latin typeface="Times New Roman" pitchFamily="18" charset="0"/>
                <a:cs typeface="Times New Roman" pitchFamily="18" charset="0"/>
              </a:rPr>
              <a:t/>
            </a:r>
            <a:br>
              <a:rPr lang="ru-RU" sz="1800" b="1" smtClean="0">
                <a:solidFill>
                  <a:schemeClr val="tx2"/>
                </a:solidFill>
                <a:latin typeface="Times New Roman" pitchFamily="18" charset="0"/>
                <a:cs typeface="Times New Roman" pitchFamily="18" charset="0"/>
              </a:rPr>
            </a:br>
            <a:r>
              <a:rPr lang="ru-RU" sz="1600" b="1" smtClean="0">
                <a:solidFill>
                  <a:schemeClr val="tx2"/>
                </a:solidFill>
                <a:latin typeface="Arial Narrow" pitchFamily="34" charset="0"/>
                <a:cs typeface="Times New Roman" pitchFamily="18" charset="0"/>
              </a:rPr>
              <a:t>ИЗМЕНЕНИЯ ПОРЯДКА РАССМОТРЕНИЯ РАЗНОГЛАСИЙ ПО ПРОВЕДЕНИЮ ЭКСПЕРТИЗЫ КАЧЕСТВА СПЕЦИАЛЬНОЙ ОЦЕНКИ УСЛОВИЙ ТРУДА</a:t>
            </a:r>
            <a:br>
              <a:rPr lang="ru-RU" sz="1600" b="1" smtClean="0">
                <a:solidFill>
                  <a:schemeClr val="tx2"/>
                </a:solidFill>
                <a:latin typeface="Arial Narrow" pitchFamily="34" charset="0"/>
                <a:cs typeface="Times New Roman" pitchFamily="18" charset="0"/>
              </a:rPr>
            </a:br>
            <a:endParaRPr lang="ru-RU" sz="1600" b="1" smtClean="0">
              <a:solidFill>
                <a:schemeClr val="tx2"/>
              </a:solidFill>
              <a:latin typeface="Arial Narrow" pitchFamily="34" charset="0"/>
              <a:cs typeface="Times New Roman" pitchFamily="18" charset="0"/>
            </a:endParaRPr>
          </a:p>
        </p:txBody>
      </p:sp>
      <p:graphicFrame>
        <p:nvGraphicFramePr>
          <p:cNvPr id="15" name="Схема 14"/>
          <p:cNvGraphicFramePr/>
          <p:nvPr/>
        </p:nvGraphicFramePr>
        <p:xfrm>
          <a:off x="179512" y="692696"/>
          <a:ext cx="8784976" cy="57606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bwMode="auto">
          <a:xfrm>
            <a:off x="179388" y="142875"/>
            <a:ext cx="8785225" cy="1143000"/>
          </a:xfrm>
          <a:prstGeom prst="rect">
            <a:avLst/>
          </a:prstGeom>
          <a:noFill/>
          <a:ln w="9525">
            <a:noFill/>
            <a:miter lim="800000"/>
            <a:headEnd/>
            <a:tailEnd/>
          </a:ln>
        </p:spPr>
        <p:txBody>
          <a:bodyPr anchor="ctr"/>
          <a:lstStyle/>
          <a:p>
            <a:pPr algn="ctr" eaLnBrk="0" hangingPunct="0">
              <a:defRPr/>
            </a:pPr>
            <a:r>
              <a:rPr lang="ru-RU" b="1" dirty="0">
                <a:solidFill>
                  <a:schemeClr val="tx2"/>
                </a:solidFill>
                <a:latin typeface="Arial Narrow" pitchFamily="34" charset="0"/>
                <a:ea typeface="+mj-ea"/>
                <a:cs typeface="+mj-cs"/>
              </a:rPr>
              <a:t>РАССМОТРЕНИЕ РАЗНОГЛАСИЙ ПО ВОПРОСАМ ПРОВЕДЕНИЯ ЭКСПЕРТИЗЫ КАЧЕСТВА СПЕЦИАЛЬНОЙ ОЦЕНКИ УСЛОВИЙ ТРУДА ПО СУБЪЕКТАМ </a:t>
            </a:r>
            <a:r>
              <a:rPr lang="ru-RU" b="1" dirty="0" smtClean="0">
                <a:solidFill>
                  <a:schemeClr val="tx2"/>
                </a:solidFill>
                <a:latin typeface="Arial Narrow" pitchFamily="34" charset="0"/>
                <a:ea typeface="+mj-ea"/>
                <a:cs typeface="+mj-cs"/>
              </a:rPr>
              <a:t>СИБИРСКОГО ФЕДЕРАЛЬНОГО </a:t>
            </a:r>
            <a:r>
              <a:rPr lang="ru-RU" b="1" dirty="0">
                <a:solidFill>
                  <a:schemeClr val="tx2"/>
                </a:solidFill>
                <a:latin typeface="Arial Narrow" pitchFamily="34" charset="0"/>
                <a:ea typeface="+mj-ea"/>
                <a:cs typeface="+mj-cs"/>
              </a:rPr>
              <a:t>ОКРУГА (</a:t>
            </a:r>
            <a:r>
              <a:rPr lang="ru-RU" b="1" dirty="0" smtClean="0">
                <a:solidFill>
                  <a:schemeClr val="tx2"/>
                </a:solidFill>
                <a:latin typeface="Arial Narrow" pitchFamily="34" charset="0"/>
                <a:ea typeface="+mj-ea"/>
                <a:cs typeface="+mj-cs"/>
              </a:rPr>
              <a:t>2015 г. – </a:t>
            </a:r>
            <a:r>
              <a:rPr lang="en-US" b="1" dirty="0" smtClean="0">
                <a:solidFill>
                  <a:schemeClr val="tx2"/>
                </a:solidFill>
                <a:latin typeface="Arial Narrow" pitchFamily="34" charset="0"/>
                <a:ea typeface="+mj-ea"/>
                <a:cs typeface="+mj-cs"/>
              </a:rPr>
              <a:t>I </a:t>
            </a:r>
            <a:r>
              <a:rPr lang="ru-RU" b="1" dirty="0" smtClean="0">
                <a:solidFill>
                  <a:schemeClr val="tx2"/>
                </a:solidFill>
                <a:latin typeface="Arial Narrow" pitchFamily="34" charset="0"/>
                <a:ea typeface="+mj-ea"/>
                <a:cs typeface="+mj-cs"/>
              </a:rPr>
              <a:t>пол. </a:t>
            </a:r>
            <a:r>
              <a:rPr lang="ru-RU" b="1" dirty="0">
                <a:solidFill>
                  <a:schemeClr val="tx2"/>
                </a:solidFill>
                <a:latin typeface="Arial Narrow" pitchFamily="34" charset="0"/>
                <a:ea typeface="+mj-ea"/>
                <a:cs typeface="+mj-cs"/>
              </a:rPr>
              <a:t>2017 </a:t>
            </a:r>
            <a:r>
              <a:rPr lang="ru-RU" b="1" dirty="0" smtClean="0">
                <a:solidFill>
                  <a:schemeClr val="tx2"/>
                </a:solidFill>
                <a:latin typeface="Arial Narrow" pitchFamily="34" charset="0"/>
                <a:ea typeface="+mj-ea"/>
                <a:cs typeface="+mj-cs"/>
              </a:rPr>
              <a:t>г.)</a:t>
            </a:r>
            <a:endParaRPr lang="ru-RU" b="1" dirty="0">
              <a:solidFill>
                <a:schemeClr val="tx2"/>
              </a:solidFill>
              <a:latin typeface="Arial Narrow" pitchFamily="34" charset="0"/>
              <a:ea typeface="+mj-ea"/>
              <a:cs typeface="+mj-cs"/>
            </a:endParaRPr>
          </a:p>
        </p:txBody>
      </p:sp>
      <p:pic>
        <p:nvPicPr>
          <p:cNvPr id="14339" name="Picture 14"/>
          <p:cNvPicPr>
            <a:picLocks noChangeAspect="1" noChangeArrowheads="1"/>
          </p:cNvPicPr>
          <p:nvPr/>
        </p:nvPicPr>
        <p:blipFill>
          <a:blip r:embed="rId2" cstate="print"/>
          <a:srcRect/>
          <a:stretch>
            <a:fillRect/>
          </a:stretch>
        </p:blipFill>
        <p:spPr bwMode="auto">
          <a:xfrm>
            <a:off x="911225" y="0"/>
            <a:ext cx="1428750" cy="114300"/>
          </a:xfrm>
          <a:prstGeom prst="rect">
            <a:avLst/>
          </a:prstGeom>
          <a:noFill/>
          <a:ln w="9525">
            <a:noFill/>
            <a:miter lim="800000"/>
            <a:headEnd/>
            <a:tailEnd/>
          </a:ln>
        </p:spPr>
      </p:pic>
      <p:pic>
        <p:nvPicPr>
          <p:cNvPr id="14340" name="Picture 13"/>
          <p:cNvPicPr>
            <a:picLocks noChangeAspect="1" noChangeArrowheads="1"/>
          </p:cNvPicPr>
          <p:nvPr/>
        </p:nvPicPr>
        <p:blipFill>
          <a:blip r:embed="rId3" cstate="print"/>
          <a:srcRect/>
          <a:stretch>
            <a:fillRect/>
          </a:stretch>
        </p:blipFill>
        <p:spPr bwMode="auto">
          <a:xfrm>
            <a:off x="1619250" y="6561138"/>
            <a:ext cx="1081088" cy="296862"/>
          </a:xfrm>
          <a:prstGeom prst="rect">
            <a:avLst/>
          </a:prstGeom>
          <a:noFill/>
          <a:ln w="9525">
            <a:noFill/>
            <a:miter lim="800000"/>
            <a:headEnd/>
            <a:tailEnd/>
          </a:ln>
        </p:spPr>
      </p:pic>
      <p:sp>
        <p:nvSpPr>
          <p:cNvPr id="14341"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sp>
        <p:nvSpPr>
          <p:cNvPr id="9" name="Прямоугольник 8"/>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4344" name="Номер слайда 3"/>
          <p:cNvSpPr>
            <a:spLocks noGrp="1"/>
          </p:cNvSpPr>
          <p:nvPr>
            <p:ph type="sldNum" sz="quarter" idx="12"/>
          </p:nvPr>
        </p:nvSpPr>
        <p:spPr bwMode="auto">
          <a:xfrm>
            <a:off x="6875463"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22B26099-0205-473A-AE36-5D875D35C782}" type="slidenum">
              <a:rPr lang="ru-RU" sz="1800" smtClean="0">
                <a:solidFill>
                  <a:srgbClr val="626262"/>
                </a:solidFill>
                <a:latin typeface="Arial Black" pitchFamily="34" charset="0"/>
                <a:cs typeface="Arial" charset="0"/>
              </a:rPr>
              <a:pPr fontAlgn="base">
                <a:spcBef>
                  <a:spcPct val="20000"/>
                </a:spcBef>
                <a:spcAft>
                  <a:spcPct val="0"/>
                </a:spcAft>
              </a:pPr>
              <a:t>30</a:t>
            </a:fld>
            <a:endParaRPr lang="ru-RU" sz="1800" smtClean="0">
              <a:solidFill>
                <a:srgbClr val="626262"/>
              </a:solidFill>
              <a:latin typeface="Arial Black" pitchFamily="34" charset="0"/>
              <a:cs typeface="Arial" charset="0"/>
            </a:endParaRPr>
          </a:p>
        </p:txBody>
      </p:sp>
      <p:graphicFrame>
        <p:nvGraphicFramePr>
          <p:cNvPr id="13" name="Диаграмма 12"/>
          <p:cNvGraphicFramePr/>
          <p:nvPr/>
        </p:nvGraphicFramePr>
        <p:xfrm>
          <a:off x="611560" y="1556792"/>
          <a:ext cx="7992888" cy="4104456"/>
        </p:xfrm>
        <a:graphic>
          <a:graphicData uri="http://schemas.openxmlformats.org/drawingml/2006/chart">
            <c:chart xmlns:c="http://schemas.openxmlformats.org/drawingml/2006/chart" xmlns:r="http://schemas.openxmlformats.org/officeDocument/2006/relationships" r:id="rId4"/>
          </a:graphicData>
        </a:graphic>
      </p:graphicFrame>
      <p:sp>
        <p:nvSpPr>
          <p:cNvPr id="10" name="TextBox 9"/>
          <p:cNvSpPr txBox="1"/>
          <p:nvPr/>
        </p:nvSpPr>
        <p:spPr>
          <a:xfrm>
            <a:off x="4572000" y="5733256"/>
            <a:ext cx="4392488" cy="738664"/>
          </a:xfrm>
          <a:prstGeom prst="rect">
            <a:avLst/>
          </a:prstGeom>
          <a:noFill/>
        </p:spPr>
        <p:txBody>
          <a:bodyPr wrap="square" rtlCol="0">
            <a:spAutoFit/>
          </a:bodyPr>
          <a:lstStyle/>
          <a:p>
            <a:pPr algn="just"/>
            <a:r>
              <a:rPr lang="ru-RU" sz="1400" i="1" dirty="0" smtClean="0">
                <a:solidFill>
                  <a:schemeClr val="tx2"/>
                </a:solidFill>
                <a:latin typeface="Arial Narrow" pitchFamily="34" charset="0"/>
              </a:rPr>
              <a:t>Всего в период  с 2015 г. по </a:t>
            </a:r>
            <a:r>
              <a:rPr lang="en-US" sz="1400" i="1" dirty="0" smtClean="0">
                <a:solidFill>
                  <a:schemeClr val="tx2"/>
                </a:solidFill>
                <a:latin typeface="Arial Narrow" pitchFamily="34" charset="0"/>
                <a:ea typeface="+mj-ea"/>
                <a:cs typeface="+mj-cs"/>
              </a:rPr>
              <a:t>I </a:t>
            </a:r>
            <a:r>
              <a:rPr lang="ru-RU" sz="1400" i="1" dirty="0" smtClean="0">
                <a:solidFill>
                  <a:schemeClr val="tx2"/>
                </a:solidFill>
                <a:latin typeface="Arial Narrow" pitchFamily="34" charset="0"/>
                <a:ea typeface="+mj-ea"/>
                <a:cs typeface="+mj-cs"/>
              </a:rPr>
              <a:t>пол. 2017 г. в Минтруд России поступило 10 заявлений о рассмотрении разногласий по вопросам проведения экспертизы качества СОУТ</a:t>
            </a:r>
            <a:endParaRPr lang="ru-RU" sz="1400" i="1" dirty="0">
              <a:solidFill>
                <a:schemeClr val="tx2"/>
              </a:solidFill>
              <a:latin typeface="Arial Narrow"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Номер слайда 3"/>
          <p:cNvSpPr>
            <a:spLocks noGrp="1"/>
          </p:cNvSpPr>
          <p:nvPr>
            <p:ph type="sldNum" sz="quarter" idx="12"/>
          </p:nvPr>
        </p:nvSpPr>
        <p:spPr bwMode="auto">
          <a:xfrm>
            <a:off x="8388424" y="6309320"/>
            <a:ext cx="549275"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C65431A7-0C2C-47D7-9FA2-CF2ECDAE21F8}" type="slidenum">
              <a:rPr lang="ru-RU" sz="1800" smtClean="0">
                <a:solidFill>
                  <a:srgbClr val="626262"/>
                </a:solidFill>
                <a:latin typeface="Arial Black" pitchFamily="34" charset="0"/>
                <a:cs typeface="Arial" charset="0"/>
              </a:rPr>
              <a:pPr fontAlgn="base">
                <a:spcBef>
                  <a:spcPct val="20000"/>
                </a:spcBef>
                <a:spcAft>
                  <a:spcPct val="0"/>
                </a:spcAft>
              </a:pPr>
              <a:t>31</a:t>
            </a:fld>
            <a:endParaRPr lang="ru-RU" sz="1800" dirty="0" smtClean="0">
              <a:solidFill>
                <a:srgbClr val="626262"/>
              </a:solidFill>
              <a:latin typeface="Arial Black" pitchFamily="34" charset="0"/>
              <a:cs typeface="Arial" charset="0"/>
            </a:endParaRPr>
          </a:p>
        </p:txBody>
      </p:sp>
      <p:sp>
        <p:nvSpPr>
          <p:cNvPr id="15363" name="Заголовок 1"/>
          <p:cNvSpPr>
            <a:spLocks noGrp="1"/>
          </p:cNvSpPr>
          <p:nvPr>
            <p:ph type="title"/>
          </p:nvPr>
        </p:nvSpPr>
        <p:spPr>
          <a:xfrm>
            <a:off x="107950" y="115888"/>
            <a:ext cx="8856663" cy="649287"/>
          </a:xfrm>
        </p:spPr>
        <p:txBody>
          <a:bodyPr>
            <a:normAutofit fontScale="90000"/>
          </a:bodyPr>
          <a:lstStyle/>
          <a:p>
            <a:r>
              <a:rPr lang="ru-RU" sz="1800" b="1" smtClean="0">
                <a:solidFill>
                  <a:schemeClr val="tx2"/>
                </a:solidFill>
                <a:latin typeface="Times New Roman" pitchFamily="18" charset="0"/>
                <a:cs typeface="Times New Roman" pitchFamily="18" charset="0"/>
              </a:rPr>
              <a:t/>
            </a:r>
            <a:br>
              <a:rPr lang="ru-RU" sz="1800" b="1" smtClean="0">
                <a:solidFill>
                  <a:schemeClr val="tx2"/>
                </a:solidFill>
                <a:latin typeface="Times New Roman" pitchFamily="18" charset="0"/>
                <a:cs typeface="Times New Roman" pitchFamily="18" charset="0"/>
              </a:rPr>
            </a:br>
            <a:r>
              <a:rPr lang="ru-RU" sz="1800" b="1" smtClean="0">
                <a:solidFill>
                  <a:schemeClr val="tx2"/>
                </a:solidFill>
                <a:latin typeface="Arial Narrow" pitchFamily="34" charset="0"/>
                <a:cs typeface="Times New Roman" pitchFamily="18" charset="0"/>
              </a:rPr>
              <a:t>НАРУШЕНИЯ ПРИ ПРОВЕДЕНИИ ГОСУДАРСТВЕННОЙ ЭКСПЕРТИЗЫ УСЛОВИЙ ТРУДА</a:t>
            </a:r>
            <a:br>
              <a:rPr lang="ru-RU" sz="1800" b="1" smtClean="0">
                <a:solidFill>
                  <a:schemeClr val="tx2"/>
                </a:solidFill>
                <a:latin typeface="Arial Narrow" pitchFamily="34" charset="0"/>
                <a:cs typeface="Times New Roman" pitchFamily="18" charset="0"/>
              </a:rPr>
            </a:br>
            <a:endParaRPr lang="ru-RU" sz="1800" b="1" smtClean="0">
              <a:solidFill>
                <a:schemeClr val="tx2"/>
              </a:solidFill>
              <a:latin typeface="Arial Narrow" pitchFamily="34" charset="0"/>
              <a:cs typeface="Times New Roman" pitchFamily="18" charset="0"/>
            </a:endParaRPr>
          </a:p>
        </p:txBody>
      </p:sp>
      <p:pic>
        <p:nvPicPr>
          <p:cNvPr id="15364"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15365"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5366"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6" name="Прямоугольник 15"/>
          <p:cNvSpPr/>
          <p:nvPr/>
        </p:nvSpPr>
        <p:spPr>
          <a:xfrm>
            <a:off x="251520" y="1196752"/>
            <a:ext cx="8713788" cy="922338"/>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just">
              <a:defRPr/>
            </a:pPr>
            <a:r>
              <a:rPr lang="ru-RU" dirty="0">
                <a:latin typeface="Arial Narrow" pitchFamily="34" charset="0"/>
              </a:rPr>
              <a:t>Несоблюдение государственными экспертами Порядка проведения государственной экспертизы условий труда в части процедур рассмотрения и анализа поступающих  документации и материалов  </a:t>
            </a:r>
          </a:p>
        </p:txBody>
      </p:sp>
      <p:graphicFrame>
        <p:nvGraphicFramePr>
          <p:cNvPr id="17" name="Схема 16"/>
          <p:cNvGraphicFramePr/>
          <p:nvPr/>
        </p:nvGraphicFramePr>
        <p:xfrm>
          <a:off x="251520" y="2636912"/>
          <a:ext cx="8568952" cy="30243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Номер слайда 3"/>
          <p:cNvSpPr>
            <a:spLocks noGrp="1"/>
          </p:cNvSpPr>
          <p:nvPr>
            <p:ph type="sldNum" sz="quarter" idx="12"/>
          </p:nvPr>
        </p:nvSpPr>
        <p:spPr bwMode="auto">
          <a:xfrm>
            <a:off x="6588125" y="6381750"/>
            <a:ext cx="2133600" cy="365125"/>
          </a:xfrm>
          <a:noFill/>
          <a:ln>
            <a:miter lim="800000"/>
            <a:headEnd/>
            <a:tailEnd/>
          </a:ln>
        </p:spPr>
        <p:txBody>
          <a:bodyPr wrap="square" numCol="1" anchorCtr="0" compatLnSpc="1">
            <a:prstTxWarp prst="textNoShape">
              <a:avLst/>
            </a:prstTxWarp>
          </a:bodyPr>
          <a:lstStyle/>
          <a:p>
            <a:pPr fontAlgn="base">
              <a:spcBef>
                <a:spcPct val="20000"/>
              </a:spcBef>
              <a:spcAft>
                <a:spcPct val="0"/>
              </a:spcAft>
            </a:pPr>
            <a:fld id="{8236203E-8040-446B-BD3B-0755763D23DA}" type="slidenum">
              <a:rPr lang="ru-RU" sz="1800" smtClean="0">
                <a:solidFill>
                  <a:srgbClr val="626262"/>
                </a:solidFill>
                <a:latin typeface="Arial Black" pitchFamily="34" charset="0"/>
                <a:cs typeface="Arial" charset="0"/>
              </a:rPr>
              <a:pPr fontAlgn="base">
                <a:spcBef>
                  <a:spcPct val="20000"/>
                </a:spcBef>
                <a:spcAft>
                  <a:spcPct val="0"/>
                </a:spcAft>
              </a:pPr>
              <a:t>32</a:t>
            </a:fld>
            <a:endParaRPr lang="ru-RU" sz="1800" smtClean="0">
              <a:solidFill>
                <a:srgbClr val="626262"/>
              </a:solidFill>
              <a:latin typeface="Arial Black" pitchFamily="34" charset="0"/>
              <a:cs typeface="Arial" charset="0"/>
            </a:endParaRPr>
          </a:p>
        </p:txBody>
      </p:sp>
      <p:pic>
        <p:nvPicPr>
          <p:cNvPr id="16387" name="Picture 13"/>
          <p:cNvPicPr>
            <a:picLocks noChangeAspect="1" noChangeArrowheads="1"/>
          </p:cNvPicPr>
          <p:nvPr/>
        </p:nvPicPr>
        <p:blipFill>
          <a:blip r:embed="rId2" cstate="print"/>
          <a:srcRect/>
          <a:stretch>
            <a:fillRect/>
          </a:stretch>
        </p:blipFill>
        <p:spPr bwMode="auto">
          <a:xfrm>
            <a:off x="900113" y="6364288"/>
            <a:ext cx="1800225" cy="493712"/>
          </a:xfrm>
          <a:prstGeom prst="rect">
            <a:avLst/>
          </a:prstGeom>
          <a:noFill/>
          <a:ln w="9525">
            <a:noFill/>
            <a:miter lim="800000"/>
            <a:headEnd/>
            <a:tailEnd/>
          </a:ln>
        </p:spPr>
      </p:pic>
      <p:sp>
        <p:nvSpPr>
          <p:cNvPr id="16388" name="Прямоугольник 7"/>
          <p:cNvSpPr>
            <a:spLocks noChangeArrowheads="1"/>
          </p:cNvSpPr>
          <p:nvPr/>
        </p:nvSpPr>
        <p:spPr bwMode="auto">
          <a:xfrm>
            <a:off x="2700338" y="6742113"/>
            <a:ext cx="3930650" cy="115887"/>
          </a:xfrm>
          <a:prstGeom prst="rect">
            <a:avLst/>
          </a:prstGeom>
          <a:gradFill rotWithShape="1">
            <a:gsLst>
              <a:gs pos="0">
                <a:srgbClr val="003C73">
                  <a:alpha val="60001"/>
                </a:srgbClr>
              </a:gs>
              <a:gs pos="100000">
                <a:srgbClr val="001C35">
                  <a:alpha val="79999"/>
                </a:srgbClr>
              </a:gs>
            </a:gsLst>
            <a:lin ang="5400000" scaled="1"/>
          </a:gradFill>
          <a:ln w="25400" algn="ctr">
            <a:noFill/>
            <a:miter lim="800000"/>
            <a:headEnd/>
            <a:tailEnd/>
          </a:ln>
        </p:spPr>
        <p:txBody>
          <a:bodyPr anchor="ctr"/>
          <a:lstStyle/>
          <a:p>
            <a:pPr algn="ctr"/>
            <a:endParaRPr lang="ru-RU" sz="1400" b="1">
              <a:solidFill>
                <a:srgbClr val="FFFFFF"/>
              </a:solidFill>
              <a:latin typeface="Calibri" pitchFamily="34" charset="0"/>
            </a:endParaRPr>
          </a:p>
        </p:txBody>
      </p:sp>
      <p:pic>
        <p:nvPicPr>
          <p:cNvPr id="16389" name="Picture 14"/>
          <p:cNvPicPr>
            <a:picLocks noChangeAspect="1" noChangeArrowheads="1"/>
          </p:cNvPicPr>
          <p:nvPr/>
        </p:nvPicPr>
        <p:blipFill>
          <a:blip r:embed="rId3" cstate="print"/>
          <a:srcRect/>
          <a:stretch>
            <a:fillRect/>
          </a:stretch>
        </p:blipFill>
        <p:spPr bwMode="auto">
          <a:xfrm>
            <a:off x="911225" y="0"/>
            <a:ext cx="1428750" cy="114300"/>
          </a:xfrm>
          <a:prstGeom prst="rect">
            <a:avLst/>
          </a:prstGeom>
          <a:noFill/>
          <a:ln w="9525">
            <a:noFill/>
            <a:miter lim="800000"/>
            <a:headEnd/>
            <a:tailEnd/>
          </a:ln>
        </p:spPr>
      </p:pic>
      <p:sp>
        <p:nvSpPr>
          <p:cNvPr id="26" name="Прямоугольник 25"/>
          <p:cNvSpPr/>
          <p:nvPr/>
        </p:nvSpPr>
        <p:spPr>
          <a:xfrm>
            <a:off x="6588125" y="6742113"/>
            <a:ext cx="71438" cy="11588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sz="1400" b="1" dirty="0"/>
          </a:p>
        </p:txBody>
      </p:sp>
      <p:sp>
        <p:nvSpPr>
          <p:cNvPr id="16391" name="TextBox 8"/>
          <p:cNvSpPr txBox="1">
            <a:spLocks noChangeArrowheads="1"/>
          </p:cNvSpPr>
          <p:nvPr/>
        </p:nvSpPr>
        <p:spPr bwMode="auto">
          <a:xfrm>
            <a:off x="285750" y="1071563"/>
            <a:ext cx="2714625" cy="369887"/>
          </a:xfrm>
          <a:prstGeom prst="rect">
            <a:avLst/>
          </a:prstGeom>
          <a:noFill/>
          <a:ln w="9525">
            <a:noFill/>
            <a:miter lim="800000"/>
            <a:headEnd/>
            <a:tailEnd/>
          </a:ln>
        </p:spPr>
        <p:txBody>
          <a:bodyPr>
            <a:spAutoFit/>
          </a:bodyPr>
          <a:lstStyle/>
          <a:p>
            <a:endParaRPr lang="ru-RU"/>
          </a:p>
        </p:txBody>
      </p:sp>
      <p:sp>
        <p:nvSpPr>
          <p:cNvPr id="16392" name="TextBox 11"/>
          <p:cNvSpPr txBox="1">
            <a:spLocks noChangeArrowheads="1"/>
          </p:cNvSpPr>
          <p:nvPr/>
        </p:nvSpPr>
        <p:spPr bwMode="auto">
          <a:xfrm>
            <a:off x="-541338" y="5373688"/>
            <a:ext cx="2809876" cy="338137"/>
          </a:xfrm>
          <a:prstGeom prst="rect">
            <a:avLst/>
          </a:prstGeom>
          <a:noFill/>
          <a:ln w="9525">
            <a:noFill/>
            <a:miter lim="800000"/>
            <a:headEnd/>
            <a:tailEnd/>
          </a:ln>
        </p:spPr>
        <p:txBody>
          <a:bodyPr>
            <a:spAutoFit/>
          </a:bodyPr>
          <a:lstStyle/>
          <a:p>
            <a:pPr marL="342900" indent="-342900"/>
            <a:r>
              <a:rPr lang="ru-RU" sz="1600">
                <a:solidFill>
                  <a:srgbClr val="FF0000"/>
                </a:solidFill>
                <a:latin typeface="Times New Roman" pitchFamily="18" charset="0"/>
                <a:cs typeface="Times New Roman" pitchFamily="18" charset="0"/>
              </a:rPr>
              <a:t> </a:t>
            </a:r>
          </a:p>
        </p:txBody>
      </p:sp>
      <p:sp>
        <p:nvSpPr>
          <p:cNvPr id="13" name="Заголовок 1"/>
          <p:cNvSpPr txBox="1">
            <a:spLocks/>
          </p:cNvSpPr>
          <p:nvPr/>
        </p:nvSpPr>
        <p:spPr bwMode="auto">
          <a:xfrm>
            <a:off x="323528" y="332656"/>
            <a:ext cx="8640763" cy="792088"/>
          </a:xfrm>
          <a:prstGeom prst="rect">
            <a:avLst/>
          </a:prstGeom>
          <a:noFill/>
          <a:ln w="9525">
            <a:noFill/>
            <a:miter lim="800000"/>
            <a:headEnd/>
            <a:tailEnd/>
          </a:ln>
        </p:spPr>
        <p:txBody>
          <a:bodyPr anchor="ctr"/>
          <a:lstStyle/>
          <a:p>
            <a:pPr algn="ctr" eaLnBrk="0" hangingPunct="0">
              <a:defRPr/>
            </a:pPr>
            <a:r>
              <a:rPr lang="ru-RU" b="1" dirty="0">
                <a:solidFill>
                  <a:schemeClr val="tx2"/>
                </a:solidFill>
                <a:latin typeface="Times New Roman" pitchFamily="18" charset="0"/>
                <a:ea typeface="+mj-ea"/>
                <a:cs typeface="Times New Roman" pitchFamily="18" charset="0"/>
              </a:rPr>
              <a:t/>
            </a:r>
            <a:br>
              <a:rPr lang="ru-RU" b="1" dirty="0">
                <a:solidFill>
                  <a:schemeClr val="tx2"/>
                </a:solidFill>
                <a:latin typeface="Times New Roman" pitchFamily="18" charset="0"/>
                <a:ea typeface="+mj-ea"/>
                <a:cs typeface="Times New Roman" pitchFamily="18" charset="0"/>
              </a:rPr>
            </a:br>
            <a:r>
              <a:rPr lang="ru-RU" b="1" dirty="0">
                <a:solidFill>
                  <a:schemeClr val="tx2"/>
                </a:solidFill>
                <a:latin typeface="Arial Narrow" pitchFamily="34" charset="0"/>
                <a:ea typeface="+mj-ea"/>
                <a:cs typeface="Times New Roman" pitchFamily="18" charset="0"/>
              </a:rPr>
              <a:t>ЗАДАЧИ ОРГАНОВ ИСПОЛНИТЕЛЬНОЙ ВЛАСТИ ПО ТРУДУ</a:t>
            </a:r>
          </a:p>
          <a:p>
            <a:pPr algn="ctr" eaLnBrk="0" hangingPunct="0">
              <a:defRPr/>
            </a:pPr>
            <a:r>
              <a:rPr lang="ru-RU" sz="1600" b="1" dirty="0">
                <a:solidFill>
                  <a:schemeClr val="tx2"/>
                </a:solidFill>
                <a:latin typeface="Arial Narrow" pitchFamily="34" charset="0"/>
                <a:ea typeface="+mj-ea"/>
                <a:cs typeface="Times New Roman" pitchFamily="18" charset="0"/>
              </a:rPr>
              <a:t/>
            </a:r>
            <a:br>
              <a:rPr lang="ru-RU" sz="1600" b="1" dirty="0">
                <a:solidFill>
                  <a:schemeClr val="tx2"/>
                </a:solidFill>
                <a:latin typeface="Arial Narrow" pitchFamily="34" charset="0"/>
                <a:ea typeface="+mj-ea"/>
                <a:cs typeface="Times New Roman" pitchFamily="18" charset="0"/>
              </a:rPr>
            </a:br>
            <a:endParaRPr lang="ru-RU" sz="1600" b="1" dirty="0">
              <a:solidFill>
                <a:schemeClr val="tx2"/>
              </a:solidFill>
              <a:latin typeface="Arial Narrow" pitchFamily="34" charset="0"/>
              <a:ea typeface="+mj-ea"/>
              <a:cs typeface="Times New Roman" pitchFamily="18" charset="0"/>
            </a:endParaRPr>
          </a:p>
        </p:txBody>
      </p:sp>
      <p:graphicFrame>
        <p:nvGraphicFramePr>
          <p:cNvPr id="14" name="Схема 13"/>
          <p:cNvGraphicFramePr/>
          <p:nvPr/>
        </p:nvGraphicFramePr>
        <p:xfrm>
          <a:off x="611560" y="1124744"/>
          <a:ext cx="8064896" cy="46085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2844</TotalTime>
  <Words>3218</Words>
  <Application>Microsoft Office PowerPoint</Application>
  <PresentationFormat>Экран (4:3)</PresentationFormat>
  <Paragraphs>880</Paragraphs>
  <Slides>32</Slides>
  <Notes>6</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32</vt:i4>
      </vt:variant>
    </vt:vector>
  </HeadingPairs>
  <TitlesOfParts>
    <vt:vector size="40" baseType="lpstr">
      <vt:lpstr>Arial</vt:lpstr>
      <vt:lpstr>Arial Black</vt:lpstr>
      <vt:lpstr>Arial Narrow</vt:lpstr>
      <vt:lpstr>Calibri</vt:lpstr>
      <vt:lpstr>Helios</vt:lpstr>
      <vt:lpstr>Times New Roman</vt:lpstr>
      <vt:lpstr>Тема Office</vt:lpstr>
      <vt:lpstr>Диаграмма Microsoft Excel</vt:lpstr>
      <vt:lpstr>  О состоянии производственного травматизма, профессиональной заболеваемости, условий труда, ходе реализации государственных программ субъектов Российской Федерации (подпрограмм государственных программ), входящих в состав Сибирского федерального округа, по улучшению условий и охраны труда и полномочий по государственной экспертизе условий труда    </vt:lpstr>
      <vt:lpstr>Сведения о  состоянии смертельного травматизма   в субъектах Российской  Федерации входящих в состав Сибирского федерального округа, за  2012-2016 годы (по данным Роструда) </vt:lpstr>
      <vt:lpstr> Сведения о количестве зарегистрированных несчастных случаев на производстве  с тяжелыми последствиями, происшедших в субъектах Российской Федерации,  входящих  в состав Сибирского федерального округа,  за 2014-2016 годы (по данным Роструда) </vt:lpstr>
      <vt:lpstr>Презентация PowerPoint</vt:lpstr>
      <vt:lpstr>Презентация PowerPoint</vt:lpstr>
      <vt:lpstr>Сведения о  количестве впервые выявленных профессиональных заболеваний  в субъектах Российской Федерации, входящих в состав Сибирского федерального округа,   за 2012-2016 годы, случаи  (по данным ФСС РФ) </vt:lpstr>
      <vt:lpstr>Удельный вес работников, занятых во вредных условиях труда, в субъектах Российской Федерации, входящих в состав Сибирского федерального округа, %  (по данным Росстата)</vt:lpstr>
      <vt:lpstr>ТЕРРИТОРИАЛЬНЫЕ ГОСУДАРСТВЕННЫЕ ПРОГРАММЫ ПО УЛУЧШЕНИЮ  УСЛОВИЙ И ОХРАНЫ ТРУДА</vt:lpstr>
      <vt:lpstr>Презентация PowerPoint</vt:lpstr>
      <vt:lpstr>СРОКИ РЕАЛИЗАЦИИ ПРОГРАММ</vt:lpstr>
      <vt:lpstr>ЦЕЛЕВЫЕ ПОКАЗАТЕЛИ (ИНДИКАТОРЫ) ПРОГРАММ</vt:lpstr>
      <vt:lpstr>ЦЕЛЕВЫЕ ПОКАЗАТЕЛИ (ИНДИКАТОРЫ) ПРОГРАММ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ГОСУДАРСТВЕННАЯ ЭКСПЕРТИЗА УСЛОВИЙ ТРУДА  (2014 г. – I пол. 2017 г.)</vt:lpstr>
      <vt:lpstr>Презентация PowerPoint</vt:lpstr>
      <vt:lpstr> УСТАНОВЛЕНИЕ РАЗМЕРОВ ПЛАТЫ НА ПРОВЕДЕНИЕ ЭКСПЕРТИЗЫ КАЧЕСТВА СПЕЦИАЛЬНОЙ ОЦЕНКИ УСЛОВИЙ ТРУДА* </vt:lpstr>
      <vt:lpstr>СТРУКТУРА ЗАПРОСОВ НА ПРОВЕДЕНИЕ ГОСУДАРСТВЕННОЙ  ЭКСПЕРТИЗЫ  УСЛОВИЙ ТРУДА В ЦЕЛЯХ ОЦЕНКИ КАЧЕСТВА ПРОВЕДЕНИЯ СПЕЦИАЛЬНОЙ ОЦЕНКИ УСЛОВИЙ ТРУДА (2014 г. – I пол. 2017 г.)</vt:lpstr>
      <vt:lpstr>РАСПРЕДЕЛЕНИЕ ЗАПРОСОВ ГОСУДАРСТВЕННОЙ  ЭКСПЕРТИЗЫ УСЛОВИЙ ТРУДА ПО ВИДАМ ЭКСПЕРТИЗ (2014 г. – I пол. 2017 г.)</vt:lpstr>
      <vt:lpstr>Презентация PowerPoint</vt:lpstr>
      <vt:lpstr> ИЗМЕНЕНИЯ ПОРЯДКА РАССМОТРЕНИЯ РАЗНОГЛАСИЙ ПО ПРОВЕДЕНИЮ ЭКСПЕРТИЗЫ КАЧЕСТВА СПЕЦИАЛЬНОЙ ОЦЕНКИ УСЛОВИЙ ТРУДА </vt:lpstr>
      <vt:lpstr>Презентация PowerPoint</vt:lpstr>
      <vt:lpstr> НАРУШЕНИЯ ПРИ ПРОВЕДЕНИИ ГОСУДАРСТВЕННОЙ ЭКСПЕРТИЗЫ УСЛОВИЙ ТРУДА </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Зенкина</dc:creator>
  <cp:lastModifiedBy>hp-DTZN</cp:lastModifiedBy>
  <cp:revision>325</cp:revision>
  <dcterms:created xsi:type="dcterms:W3CDTF">2017-02-10T11:50:57Z</dcterms:created>
  <dcterms:modified xsi:type="dcterms:W3CDTF">2017-07-19T08:26:20Z</dcterms:modified>
</cp:coreProperties>
</file>