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Default Extension="gif" ContentType="image/gif"/>
  <Override PartName="/ppt/diagrams/data5.xml" ContentType="application/vnd.openxmlformats-officedocument.drawingml.diagramData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charts/chart3.xml" ContentType="application/vnd.openxmlformats-officedocument.drawingml.chart+xml"/>
  <Override PartName="/ppt/diagrams/colors5.xml" ContentType="application/vnd.openxmlformats-officedocument.drawingml.diagramColors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2"/>
    <p:sldMasterId id="2147483674" r:id="rId3"/>
  </p:sldMasterIdLst>
  <p:notesMasterIdLst>
    <p:notesMasterId r:id="rId14"/>
  </p:notesMasterIdLst>
  <p:sldIdLst>
    <p:sldId id="324" r:id="rId4"/>
    <p:sldId id="325" r:id="rId5"/>
    <p:sldId id="354" r:id="rId6"/>
    <p:sldId id="353" r:id="rId7"/>
    <p:sldId id="355" r:id="rId8"/>
    <p:sldId id="356" r:id="rId9"/>
    <p:sldId id="352" r:id="rId10"/>
    <p:sldId id="359" r:id="rId11"/>
    <p:sldId id="357" r:id="rId12"/>
    <p:sldId id="32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00"/>
    <a:srgbClr val="FFCC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595" autoAdjust="0"/>
  </p:normalViewPr>
  <p:slideViewPr>
    <p:cSldViewPr>
      <p:cViewPr>
        <p:scale>
          <a:sx n="100" d="100"/>
          <a:sy n="100" d="100"/>
        </p:scale>
        <p:origin x="-294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3.xlsx"/><Relationship Id="rId1" Type="http://schemas.openxmlformats.org/officeDocument/2006/relationships/image" Target="../media/image15.jpeg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8"/>
  <c:chart>
    <c:title>
      <c:tx>
        <c:rich>
          <a:bodyPr/>
          <a:lstStyle/>
          <a:p>
            <a:pPr>
              <a:defRPr>
                <a:solidFill>
                  <a:schemeClr val="bg1"/>
                </a:solidFill>
                <a:effectLst/>
              </a:defRPr>
            </a:pPr>
            <a:r>
              <a:rPr lang="ru-RU" dirty="0">
                <a:solidFill>
                  <a:schemeClr val="bg1"/>
                </a:solidFill>
                <a:effectLst/>
              </a:rPr>
              <a:t>Обучение по охране труда</a:t>
            </a: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чел.</c:v>
                </c:pt>
              </c:strCache>
            </c:strRef>
          </c:tx>
          <c:spPr>
            <a:solidFill>
              <a:srgbClr val="92D050"/>
            </a:solidFill>
          </c:spPr>
          <c:dPt>
            <c:idx val="0"/>
            <c:spPr>
              <a:gradFill>
                <a:gsLst>
                  <a:gs pos="0">
                    <a:srgbClr val="9BBB59">
                      <a:shade val="51000"/>
                      <a:satMod val="130000"/>
                    </a:srgbClr>
                  </a:gs>
                  <a:gs pos="80000">
                    <a:srgbClr val="9BBB59">
                      <a:shade val="93000"/>
                      <a:satMod val="130000"/>
                    </a:srgbClr>
                  </a:gs>
                  <a:gs pos="100000">
                    <a:srgbClr val="9BBB59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1"/>
            <c:spPr>
              <a:solidFill>
                <a:schemeClr val="accent5">
                  <a:lumMod val="75000"/>
                </a:schemeClr>
              </a:solidFill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>
                        <a:solidFill>
                          <a:schemeClr val="bg1"/>
                        </a:solidFill>
                        <a:effectLst/>
                      </a:defRPr>
                    </a:pPr>
                    <a:r>
                      <a:rPr lang="ru-RU" b="1" dirty="0" smtClean="0">
                        <a:solidFill>
                          <a:schemeClr val="bg1"/>
                        </a:solidFill>
                        <a:effectLst/>
                      </a:rPr>
                      <a:t>969</a:t>
                    </a:r>
                    <a:endParaRPr lang="en-US" b="1" dirty="0">
                      <a:solidFill>
                        <a:schemeClr val="bg1"/>
                      </a:solidFill>
                      <a:effectLst/>
                    </a:endParaRPr>
                  </a:p>
                </c:rich>
              </c:tx>
              <c:spPr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 b="1">
                        <a:solidFill>
                          <a:schemeClr val="bg1"/>
                        </a:solidFill>
                        <a:effectLst/>
                      </a:defRPr>
                    </a:pPr>
                    <a:r>
                      <a:rPr lang="ru-RU" b="1" dirty="0" smtClean="0">
                        <a:solidFill>
                          <a:schemeClr val="bg1"/>
                        </a:solidFill>
                        <a:effectLst/>
                      </a:rPr>
                      <a:t>1166</a:t>
                    </a:r>
                    <a:endParaRPr lang="en-US" b="1" dirty="0">
                      <a:solidFill>
                        <a:schemeClr val="bg1"/>
                      </a:solidFill>
                      <a:effectLst/>
                    </a:endParaRPr>
                  </a:p>
                </c:rich>
              </c:tx>
              <c:spPr/>
              <c:showVal val="1"/>
            </c:dLbl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2015 год</c:v>
                </c:pt>
                <c:pt idx="1">
                  <c:v>2016 год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969</c:v>
                </c:pt>
                <c:pt idx="1">
                  <c:v>1166</c:v>
                </c:pt>
              </c:numCache>
            </c:numRef>
          </c:val>
        </c:ser>
        <c:dLbls>
          <c:showVal val="1"/>
        </c:dLbls>
        <c:gapWidth val="95"/>
        <c:axId val="98354304"/>
        <c:axId val="98355840"/>
      </c:barChart>
      <c:catAx>
        <c:axId val="9835430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endParaRPr lang="ru-RU"/>
          </a:p>
        </c:txPr>
        <c:crossAx val="98355840"/>
        <c:crosses val="autoZero"/>
        <c:auto val="1"/>
        <c:lblAlgn val="ctr"/>
        <c:lblOffset val="100"/>
      </c:catAx>
      <c:valAx>
        <c:axId val="98355840"/>
        <c:scaling>
          <c:orientation val="minMax"/>
        </c:scaling>
        <c:delete val="1"/>
        <c:axPos val="l"/>
        <c:numFmt formatCode="General" sourceLinked="1"/>
        <c:tickLblPos val="none"/>
        <c:crossAx val="98354304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hart>
    <c:title>
      <c:tx>
        <c:rich>
          <a:bodyPr/>
          <a:lstStyle/>
          <a:p>
            <a:pPr>
              <a:defRPr>
                <a:solidFill>
                  <a:schemeClr val="bg1"/>
                </a:solidFill>
                <a:effectLst/>
              </a:defRPr>
            </a:pPr>
            <a:r>
              <a:rPr lang="ru-RU" dirty="0">
                <a:solidFill>
                  <a:schemeClr val="bg1"/>
                </a:solidFill>
                <a:effectLst/>
              </a:rPr>
              <a:t>Работодатели</a:t>
            </a: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Работодатели</c:v>
                </c:pt>
              </c:strCache>
            </c:strRef>
          </c:tx>
          <c:explosion val="25"/>
          <c:dPt>
            <c:idx val="1"/>
            <c:spPr>
              <a:gradFill>
                <a:gsLst>
                  <a:gs pos="0">
                    <a:srgbClr val="C00000"/>
                  </a:gs>
                  <a:gs pos="50000">
                    <a:srgbClr val="DF8045">
                      <a:shade val="45000"/>
                      <a:satMod val="170000"/>
                    </a:srgbClr>
                  </a:gs>
                  <a:gs pos="70000">
                    <a:srgbClr val="DF8045">
                      <a:tint val="99000"/>
                      <a:shade val="65000"/>
                      <a:satMod val="155000"/>
                    </a:srgbClr>
                  </a:gs>
                  <a:gs pos="100000">
                    <a:srgbClr val="DF8045">
                      <a:tint val="95500"/>
                      <a:shade val="100000"/>
                      <a:satMod val="155000"/>
                    </a:srgbClr>
                  </a:gs>
                </a:gsLst>
                <a:lin ang="16200000" scaled="0"/>
              </a:gradFill>
            </c:spPr>
          </c:dPt>
          <c:dLbls>
            <c:dLbl>
              <c:idx val="0"/>
              <c:layout>
                <c:manualLayout>
                  <c:x val="-0.14615618897821459"/>
                  <c:y val="-0.11246593002594736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i="1" dirty="0" smtClean="0">
                        <a:solidFill>
                          <a:schemeClr val="bg1"/>
                        </a:solidFill>
                        <a:effectLst/>
                      </a:rPr>
                      <a:t>76</a:t>
                    </a:r>
                    <a:r>
                      <a:rPr lang="en-US" sz="2400" b="1" i="1" dirty="0" smtClean="0">
                        <a:solidFill>
                          <a:schemeClr val="bg1"/>
                        </a:solidFill>
                        <a:effectLst/>
                      </a:rPr>
                      <a:t>%</a:t>
                    </a:r>
                    <a:endParaRPr lang="en-US" sz="2400" b="1" i="1" dirty="0">
                      <a:solidFill>
                        <a:schemeClr val="bg1"/>
                      </a:solidFill>
                      <a:effectLst/>
                    </a:endParaRPr>
                  </a:p>
                </c:rich>
              </c:tx>
              <c:showPercent val="1"/>
            </c:dLbl>
            <c:dLbl>
              <c:idx val="1"/>
              <c:layout>
                <c:manualLayout>
                  <c:x val="0.11190420279051302"/>
                  <c:y val="9.9917291495848215E-2"/>
                </c:manualLayout>
              </c:layout>
              <c:tx>
                <c:rich>
                  <a:bodyPr/>
                  <a:lstStyle/>
                  <a:p>
                    <a:r>
                      <a:rPr lang="ru-RU" sz="2000" b="1" dirty="0" smtClean="0">
                        <a:effectLst/>
                      </a:rPr>
                      <a:t>24%</a:t>
                    </a:r>
                    <a:endParaRPr lang="en-US" sz="2000" b="1" dirty="0">
                      <a:effectLst/>
                    </a:endParaRPr>
                  </a:p>
                </c:rich>
              </c:tx>
              <c:showPercent val="1"/>
            </c:dLbl>
            <c:txPr>
              <a:bodyPr/>
              <a:lstStyle/>
              <a:p>
                <a:pPr>
                  <a:defRPr b="1">
                    <a:effectLst/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Лист1!$A$2:$A$3</c:f>
              <c:strCache>
                <c:ptCount val="2"/>
                <c:pt idx="0">
                  <c:v>прошли обучение</c:v>
                </c:pt>
                <c:pt idx="1">
                  <c:v>не прошли обучение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1663</c:v>
                </c:pt>
                <c:pt idx="1">
                  <c:v>514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t"/>
      <c:layout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50800" cmpd="sng">
              <a:solidFill>
                <a:schemeClr val="accent5">
                  <a:lumMod val="75000"/>
                </a:schemeClr>
              </a:solidFill>
            </a:ln>
          </c:spPr>
          <c:marker>
            <c:spPr>
              <a:solidFill>
                <a:srgbClr val="C00000"/>
              </a:solidFill>
            </c:spPr>
          </c:marker>
          <c:dLbls>
            <c:dLbl>
              <c:idx val="0"/>
              <c:layout>
                <c:manualLayout>
                  <c:x val="-3.1540997878602602E-2"/>
                  <c:y val="-0.11061650973182659"/>
                </c:manualLayout>
              </c:layout>
              <c:showVal val="1"/>
            </c:dLbl>
            <c:dLbl>
              <c:idx val="1"/>
              <c:layout>
                <c:manualLayout>
                  <c:x val="-3.2974679600357285E-2"/>
                  <c:y val="-6.3209434132472292E-2"/>
                </c:manualLayout>
              </c:layout>
              <c:showVal val="1"/>
            </c:dLbl>
            <c:dLbl>
              <c:idx val="2"/>
              <c:layout>
                <c:manualLayout>
                  <c:x val="-2.580621959527362E-2"/>
                  <c:y val="-6.913570741995391E-2"/>
                </c:manualLayout>
              </c:layout>
              <c:showVal val="1"/>
            </c:dLbl>
            <c:dLbl>
              <c:idx val="3"/>
              <c:layout>
                <c:manualLayout>
                  <c:x val="-7.1450893685285578E-3"/>
                  <c:y val="-6.0493306550202082E-2"/>
                </c:manualLayout>
              </c:layout>
              <c:showVal val="1"/>
            </c:dLbl>
            <c:dLbl>
              <c:idx val="5"/>
              <c:layout>
                <c:manualLayout>
                  <c:x val="7.2266883535600989E-3"/>
                  <c:y val="-2.5925744468396912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Val val="1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Лист1!$B$2:$B$6</c:f>
              <c:numCache>
                <c:formatCode>0</c:formatCode>
                <c:ptCount val="5"/>
                <c:pt idx="0">
                  <c:v>707</c:v>
                </c:pt>
                <c:pt idx="1">
                  <c:v>2402.5</c:v>
                </c:pt>
                <c:pt idx="2">
                  <c:v>3160.3</c:v>
                </c:pt>
                <c:pt idx="3">
                  <c:v>3638.9</c:v>
                </c:pt>
                <c:pt idx="4" formatCode="General">
                  <c:v>3700</c:v>
                </c:pt>
              </c:numCache>
            </c:numRef>
          </c:val>
        </c:ser>
        <c:marker val="1"/>
        <c:axId val="108676992"/>
        <c:axId val="108678528"/>
      </c:lineChart>
      <c:catAx>
        <c:axId val="10867699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endParaRPr lang="ru-RU"/>
          </a:p>
        </c:txPr>
        <c:crossAx val="108678528"/>
        <c:crosses val="autoZero"/>
        <c:auto val="1"/>
        <c:lblAlgn val="ctr"/>
        <c:lblOffset val="100"/>
      </c:catAx>
      <c:valAx>
        <c:axId val="108678528"/>
        <c:scaling>
          <c:orientation val="minMax"/>
        </c:scaling>
        <c:axPos val="l"/>
        <c:majorGridlines/>
        <c:numFmt formatCode="0" sourceLinked="1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endParaRPr lang="ru-RU"/>
          </a:p>
        </c:txPr>
        <c:crossAx val="108676992"/>
        <c:crosses val="autoZero"/>
        <c:crossBetween val="between"/>
      </c:valAx>
    </c:plotArea>
    <c:plotVisOnly val="1"/>
  </c:chart>
  <c:spPr>
    <a:blipFill dpi="0" rotWithShape="1">
      <a:blip xmlns:r="http://schemas.openxmlformats.org/officeDocument/2006/relationships" r:embed="rId1">
        <a:alphaModFix amt="18000"/>
      </a:blip>
      <a:srcRect/>
      <a:stretch>
        <a:fillRect/>
      </a:stretch>
    </a:blipFill>
  </c:spPr>
  <c:txPr>
    <a:bodyPr/>
    <a:lstStyle/>
    <a:p>
      <a:pPr>
        <a:defRPr sz="1800"/>
      </a:pPr>
      <a:endParaRPr lang="ru-RU"/>
    </a:p>
  </c:txPr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1"/>
  <c:chart>
    <c:title>
      <c:layout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title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пострадавших на производстве (чел.)</c:v>
                </c:pt>
              </c:strCache>
            </c:strRef>
          </c:tx>
          <c:dLbls>
            <c:dLbl>
              <c:idx val="10"/>
              <c:layout>
                <c:manualLayout>
                  <c:x val="-4.3010451652639925E-3"/>
                  <c:y val="1.1347438308356064E-2"/>
                </c:manualLayout>
              </c:layout>
              <c:showVal val="1"/>
            </c:dLbl>
            <c:dLbl>
              <c:idx val="11"/>
              <c:layout>
                <c:manualLayout>
                  <c:x val="-7.1684086087733263E-3"/>
                  <c:y val="-1.8912397180593437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</c:dLbls>
          <c:cat>
            <c:numRef>
              <c:f>Лист1!$A$2:$A$12</c:f>
              <c:numCache>
                <c:formatCode>General</c:formatCode>
                <c:ptCount val="11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  <c:pt idx="10">
                  <c:v>2016</c:v>
                </c:pt>
              </c:numCache>
            </c:numRef>
          </c:cat>
          <c:val>
            <c:numRef>
              <c:f>Лист1!$B$2:$B$12</c:f>
              <c:numCache>
                <c:formatCode>General</c:formatCode>
                <c:ptCount val="11"/>
                <c:pt idx="0">
                  <c:v>133</c:v>
                </c:pt>
                <c:pt idx="1">
                  <c:v>116</c:v>
                </c:pt>
                <c:pt idx="2">
                  <c:v>108</c:v>
                </c:pt>
                <c:pt idx="3">
                  <c:v>83</c:v>
                </c:pt>
                <c:pt idx="4">
                  <c:v>98</c:v>
                </c:pt>
                <c:pt idx="5">
                  <c:v>88</c:v>
                </c:pt>
                <c:pt idx="6">
                  <c:v>73</c:v>
                </c:pt>
                <c:pt idx="7">
                  <c:v>53</c:v>
                </c:pt>
                <c:pt idx="8">
                  <c:v>67</c:v>
                </c:pt>
                <c:pt idx="9">
                  <c:v>51</c:v>
                </c:pt>
                <c:pt idx="10">
                  <c:v>50</c:v>
                </c:pt>
              </c:numCache>
            </c:numRef>
          </c:val>
        </c:ser>
        <c:dLbls>
          <c:showVal val="1"/>
        </c:dLbls>
        <c:marker val="1"/>
        <c:axId val="108719488"/>
        <c:axId val="108721280"/>
      </c:lineChart>
      <c:catAx>
        <c:axId val="108719488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b="1">
                <a:solidFill>
                  <a:schemeClr val="bg1"/>
                </a:solidFill>
              </a:defRPr>
            </a:pPr>
            <a:endParaRPr lang="ru-RU"/>
          </a:p>
        </c:txPr>
        <c:crossAx val="108721280"/>
        <c:crosses val="autoZero"/>
        <c:auto val="1"/>
        <c:lblAlgn val="ctr"/>
        <c:lblOffset val="100"/>
      </c:catAx>
      <c:valAx>
        <c:axId val="108721280"/>
        <c:scaling>
          <c:orientation val="minMax"/>
        </c:scaling>
        <c:axPos val="l"/>
        <c:majorGridlines>
          <c:spPr>
            <a:ln>
              <a:solidFill>
                <a:schemeClr val="bg1"/>
              </a:solidFill>
            </a:ln>
          </c:spPr>
        </c:majorGridlines>
        <c:numFmt formatCode="General" sourceLinked="1"/>
        <c:majorTickMark val="none"/>
        <c:tickLblPos val="nextTo"/>
        <c:txPr>
          <a:bodyPr/>
          <a:lstStyle/>
          <a:p>
            <a:pPr>
              <a:defRPr b="1">
                <a:solidFill>
                  <a:schemeClr val="bg1"/>
                </a:solidFill>
              </a:defRPr>
            </a:pPr>
            <a:endParaRPr lang="ru-RU"/>
          </a:p>
        </c:txPr>
        <c:crossAx val="108719488"/>
        <c:crosses val="autoZero"/>
        <c:crossBetween val="between"/>
      </c:valAx>
      <c:spPr>
        <a:ln>
          <a:solidFill>
            <a:srgbClr val="000000"/>
          </a:solidFill>
        </a:ln>
      </c:spPr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0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Пострадали</c:v>
                </c:pt>
              </c:strCache>
            </c:strRef>
          </c:tx>
          <c:explosion val="25"/>
          <c:dPt>
            <c:idx val="0"/>
            <c:explosion val="5"/>
            <c:spPr>
              <a:solidFill>
                <a:srgbClr val="FFC000"/>
              </a:solidFill>
            </c:spPr>
          </c:dPt>
          <c:dPt>
            <c:idx val="1"/>
            <c:spPr>
              <a:solidFill>
                <a:schemeClr val="accent5">
                  <a:lumMod val="75000"/>
                </a:schemeClr>
              </a:solidFill>
            </c:spPr>
          </c:dPt>
          <c:dPt>
            <c:idx val="2"/>
            <c:spPr>
              <a:solidFill>
                <a:srgbClr val="FF0000"/>
              </a:solidFill>
            </c:spPr>
          </c:dPt>
          <c:dLbls>
            <c:txPr>
              <a:bodyPr/>
              <a:lstStyle/>
              <a:p>
                <a:pPr>
                  <a:defRPr sz="24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Лист1!$A$2:$A$4</c:f>
              <c:strCache>
                <c:ptCount val="3"/>
                <c:pt idx="0">
                  <c:v>травмы легкой степени </c:v>
                </c:pt>
                <c:pt idx="1">
                  <c:v>травмы тяжелой степени</c:v>
                </c:pt>
                <c:pt idx="2">
                  <c:v>погибли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43</c:v>
                </c:pt>
                <c:pt idx="1">
                  <c:v>6</c:v>
                </c:pt>
                <c:pt idx="2">
                  <c:v>1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58119738004469956"/>
          <c:y val="0.21288353307048091"/>
          <c:w val="0.41046935481856334"/>
          <c:h val="0.57423293385903851"/>
        </c:manualLayout>
      </c:layout>
      <c:txPr>
        <a:bodyPr/>
        <a:lstStyle/>
        <a:p>
          <a:pPr>
            <a:defRPr>
              <a:solidFill>
                <a:schemeClr val="bg1"/>
              </a:solidFill>
              <a:effectLst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BE8E41-D942-49AF-92B0-0AA5A0A3A5AA}" type="doc">
      <dgm:prSet loTypeId="urn:microsoft.com/office/officeart/2005/8/layout/hChevron3" loCatId="process" qsTypeId="urn:microsoft.com/office/officeart/2005/8/quickstyle/simple1" qsCatId="simple" csTypeId="urn:microsoft.com/office/officeart/2005/8/colors/accent0_3" csCatId="mainScheme" phldr="1"/>
      <dgm:spPr/>
    </dgm:pt>
    <dgm:pt modelId="{87544D51-B807-45C0-9348-54CD7CE71175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tx2">
            <a:lumMod val="60000"/>
            <a:lumOff val="40000"/>
          </a:schemeClr>
        </a:solidFill>
        <a:ln/>
      </dgm:spPr>
      <dgm:t>
        <a:bodyPr/>
        <a:lstStyle/>
        <a:p>
          <a:r>
            <a:rPr lang="ru-RU" sz="2000" b="1" dirty="0" smtClean="0"/>
            <a:t>Обучено по охране труда</a:t>
          </a:r>
          <a:endParaRPr lang="ru-RU" sz="2000" b="1" dirty="0"/>
        </a:p>
      </dgm:t>
    </dgm:pt>
    <dgm:pt modelId="{7348D3C8-3D97-4597-9970-8DB19E4FE197}" type="parTrans" cxnId="{59EF949A-93B0-4584-9906-1131F861E105}">
      <dgm:prSet/>
      <dgm:spPr/>
      <dgm:t>
        <a:bodyPr/>
        <a:lstStyle/>
        <a:p>
          <a:endParaRPr lang="ru-RU"/>
        </a:p>
      </dgm:t>
    </dgm:pt>
    <dgm:pt modelId="{62A42AF9-DB8F-4D84-96C6-94EAC9BFC4B9}" type="sibTrans" cxnId="{59EF949A-93B0-4584-9906-1131F861E105}">
      <dgm:prSet/>
      <dgm:spPr/>
      <dgm:t>
        <a:bodyPr/>
        <a:lstStyle/>
        <a:p>
          <a:endParaRPr lang="ru-RU"/>
        </a:p>
      </dgm:t>
    </dgm:pt>
    <dgm:pt modelId="{05080DA6-A005-4F6A-90D5-61E90F7DEDFC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rgbClr val="92D050"/>
        </a:solidFill>
        <a:ln/>
      </dgm:spPr>
      <dgm:t>
        <a:bodyPr/>
        <a:lstStyle/>
        <a:p>
          <a:r>
            <a:rPr lang="ru-RU" b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Годовой план</a:t>
          </a:r>
        </a:p>
        <a:p>
          <a:r>
            <a:rPr lang="ru-RU" b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1022 чел.</a:t>
          </a:r>
          <a:endParaRPr lang="ru-RU" b="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BA73C2D-83FD-4A77-8E67-7768F92A20FF}" type="parTrans" cxnId="{D59950FE-3498-4A43-83A3-66983E8D6999}">
      <dgm:prSet/>
      <dgm:spPr/>
      <dgm:t>
        <a:bodyPr/>
        <a:lstStyle/>
        <a:p>
          <a:endParaRPr lang="ru-RU"/>
        </a:p>
      </dgm:t>
    </dgm:pt>
    <dgm:pt modelId="{1EB7DFB7-47AB-4694-AF3F-2A43984A64DF}" type="sibTrans" cxnId="{D59950FE-3498-4A43-83A3-66983E8D6999}">
      <dgm:prSet/>
      <dgm:spPr/>
      <dgm:t>
        <a:bodyPr/>
        <a:lstStyle/>
        <a:p>
          <a:endParaRPr lang="ru-RU"/>
        </a:p>
      </dgm:t>
    </dgm:pt>
    <dgm:pt modelId="{C9ABAD53-8813-49FE-88D1-738DDA433916}">
      <dgm:prSet phldrT="[Текст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rgbClr val="92D050"/>
        </a:solidFill>
        <a:ln/>
      </dgm:spPr>
      <dgm:t>
        <a:bodyPr/>
        <a:lstStyle/>
        <a:p>
          <a:r>
            <a:rPr lang="ru-RU" sz="2000" b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Факт </a:t>
          </a:r>
        </a:p>
        <a:p>
          <a:r>
            <a:rPr lang="ru-RU" sz="2000" b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1166 чел.</a:t>
          </a:r>
          <a:endParaRPr lang="ru-RU" sz="2000" b="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15E357B-B2DE-471E-9374-C9267550691A}" type="parTrans" cxnId="{7AA502B4-2BF5-4304-9B93-554C21BA7EBB}">
      <dgm:prSet/>
      <dgm:spPr/>
      <dgm:t>
        <a:bodyPr/>
        <a:lstStyle/>
        <a:p>
          <a:endParaRPr lang="ru-RU"/>
        </a:p>
      </dgm:t>
    </dgm:pt>
    <dgm:pt modelId="{48DF99F6-8CFD-493A-BE2A-7FEBE961649A}" type="sibTrans" cxnId="{7AA502B4-2BF5-4304-9B93-554C21BA7EBB}">
      <dgm:prSet/>
      <dgm:spPr/>
      <dgm:t>
        <a:bodyPr/>
        <a:lstStyle/>
        <a:p>
          <a:endParaRPr lang="ru-RU"/>
        </a:p>
      </dgm:t>
    </dgm:pt>
    <dgm:pt modelId="{1B107378-5F33-40E0-9D35-C3FD622739F5}" type="pres">
      <dgm:prSet presAssocID="{64BE8E41-D942-49AF-92B0-0AA5A0A3A5AA}" presName="Name0" presStyleCnt="0">
        <dgm:presLayoutVars>
          <dgm:dir/>
          <dgm:resizeHandles val="exact"/>
        </dgm:presLayoutVars>
      </dgm:prSet>
      <dgm:spPr/>
    </dgm:pt>
    <dgm:pt modelId="{2228B711-CF75-4543-B7A1-A75EBAA6FF5A}" type="pres">
      <dgm:prSet presAssocID="{87544D51-B807-45C0-9348-54CD7CE71175}" presName="parTxOnly" presStyleLbl="node1" presStyleIdx="0" presStyleCnt="3" custScaleX="163438" custLinFactNeighborX="-252" custLinFactNeighborY="3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518A19-8A27-4D4E-BDCC-23495D575771}" type="pres">
      <dgm:prSet presAssocID="{62A42AF9-DB8F-4D84-96C6-94EAC9BFC4B9}" presName="parSpace" presStyleCnt="0"/>
      <dgm:spPr/>
    </dgm:pt>
    <dgm:pt modelId="{C08D470D-1BE0-4242-B125-D863A3CCEB4E}" type="pres">
      <dgm:prSet presAssocID="{05080DA6-A005-4F6A-90D5-61E90F7DEDFC}" presName="parTxOnly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D6CD10-6759-43E9-951D-A190B579E8FB}" type="pres">
      <dgm:prSet presAssocID="{1EB7DFB7-47AB-4694-AF3F-2A43984A64DF}" presName="parSpace" presStyleCnt="0"/>
      <dgm:spPr/>
    </dgm:pt>
    <dgm:pt modelId="{FA4B617F-DD41-4A7F-BCF2-DAF30689C142}" type="pres">
      <dgm:prSet presAssocID="{C9ABAD53-8813-49FE-88D1-738DDA433916}" presName="parTxOnly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EF949A-93B0-4584-9906-1131F861E105}" srcId="{64BE8E41-D942-49AF-92B0-0AA5A0A3A5AA}" destId="{87544D51-B807-45C0-9348-54CD7CE71175}" srcOrd="0" destOrd="0" parTransId="{7348D3C8-3D97-4597-9970-8DB19E4FE197}" sibTransId="{62A42AF9-DB8F-4D84-96C6-94EAC9BFC4B9}"/>
    <dgm:cxn modelId="{818D31A3-5DD4-46EC-92EA-0EC7E15D7FF9}" type="presOf" srcId="{64BE8E41-D942-49AF-92B0-0AA5A0A3A5AA}" destId="{1B107378-5F33-40E0-9D35-C3FD622739F5}" srcOrd="0" destOrd="0" presId="urn:microsoft.com/office/officeart/2005/8/layout/hChevron3"/>
    <dgm:cxn modelId="{62926BD3-8F06-46C6-8CE8-2CED0B0C5518}" type="presOf" srcId="{05080DA6-A005-4F6A-90D5-61E90F7DEDFC}" destId="{C08D470D-1BE0-4242-B125-D863A3CCEB4E}" srcOrd="0" destOrd="0" presId="urn:microsoft.com/office/officeart/2005/8/layout/hChevron3"/>
    <dgm:cxn modelId="{D59950FE-3498-4A43-83A3-66983E8D6999}" srcId="{64BE8E41-D942-49AF-92B0-0AA5A0A3A5AA}" destId="{05080DA6-A005-4F6A-90D5-61E90F7DEDFC}" srcOrd="1" destOrd="0" parTransId="{3BA73C2D-83FD-4A77-8E67-7768F92A20FF}" sibTransId="{1EB7DFB7-47AB-4694-AF3F-2A43984A64DF}"/>
    <dgm:cxn modelId="{C91AB331-CC66-4CB9-92D1-F0E3F5FF99FD}" type="presOf" srcId="{C9ABAD53-8813-49FE-88D1-738DDA433916}" destId="{FA4B617F-DD41-4A7F-BCF2-DAF30689C142}" srcOrd="0" destOrd="0" presId="urn:microsoft.com/office/officeart/2005/8/layout/hChevron3"/>
    <dgm:cxn modelId="{EB029CDD-F98A-4EE6-8114-1BFD1C153EE1}" type="presOf" srcId="{87544D51-B807-45C0-9348-54CD7CE71175}" destId="{2228B711-CF75-4543-B7A1-A75EBAA6FF5A}" srcOrd="0" destOrd="0" presId="urn:microsoft.com/office/officeart/2005/8/layout/hChevron3"/>
    <dgm:cxn modelId="{7AA502B4-2BF5-4304-9B93-554C21BA7EBB}" srcId="{64BE8E41-D942-49AF-92B0-0AA5A0A3A5AA}" destId="{C9ABAD53-8813-49FE-88D1-738DDA433916}" srcOrd="2" destOrd="0" parTransId="{515E357B-B2DE-471E-9374-C9267550691A}" sibTransId="{48DF99F6-8CFD-493A-BE2A-7FEBE961649A}"/>
    <dgm:cxn modelId="{ED7E0E67-3BF4-4466-863A-07AE1484B727}" type="presParOf" srcId="{1B107378-5F33-40E0-9D35-C3FD622739F5}" destId="{2228B711-CF75-4543-B7A1-A75EBAA6FF5A}" srcOrd="0" destOrd="0" presId="urn:microsoft.com/office/officeart/2005/8/layout/hChevron3"/>
    <dgm:cxn modelId="{5E8E5F74-0FD3-4C1A-B318-5410DBA0BF27}" type="presParOf" srcId="{1B107378-5F33-40E0-9D35-C3FD622739F5}" destId="{65518A19-8A27-4D4E-BDCC-23495D575771}" srcOrd="1" destOrd="0" presId="urn:microsoft.com/office/officeart/2005/8/layout/hChevron3"/>
    <dgm:cxn modelId="{E7F69B39-836E-42B9-8FA5-D25C60A64D85}" type="presParOf" srcId="{1B107378-5F33-40E0-9D35-C3FD622739F5}" destId="{C08D470D-1BE0-4242-B125-D863A3CCEB4E}" srcOrd="2" destOrd="0" presId="urn:microsoft.com/office/officeart/2005/8/layout/hChevron3"/>
    <dgm:cxn modelId="{945FD609-A1AB-4312-87E2-1B19F9A955F7}" type="presParOf" srcId="{1B107378-5F33-40E0-9D35-C3FD622739F5}" destId="{F2D6CD10-6759-43E9-951D-A190B579E8FB}" srcOrd="3" destOrd="0" presId="urn:microsoft.com/office/officeart/2005/8/layout/hChevron3"/>
    <dgm:cxn modelId="{A9963194-E0EB-4CD8-BB38-803ED8DCA8C2}" type="presParOf" srcId="{1B107378-5F33-40E0-9D35-C3FD622739F5}" destId="{FA4B617F-DD41-4A7F-BCF2-DAF30689C142}" srcOrd="4" destOrd="0" presId="urn:microsoft.com/office/officeart/2005/8/layout/hChevron3"/>
  </dgm:cxnLst>
  <dgm:bg/>
  <dgm:whole>
    <a:ln>
      <a:noFill/>
    </a:ln>
  </dgm:whole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FEB6D3-4AB7-4E38-880C-8AB0E28F5DDD}" type="doc">
      <dgm:prSet loTypeId="urn:microsoft.com/office/officeart/2005/8/layout/radial5" loCatId="cycle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10D5474-74E6-4DB1-8929-2E93BBCC40CA}">
      <dgm:prSet phldrT="[Текст]"/>
      <dgm:spPr>
        <a:solidFill>
          <a:srgbClr val="FFC000">
            <a:alpha val="69000"/>
          </a:srgbClr>
        </a:solidFill>
      </dgm:spPr>
      <dgm:t>
        <a:bodyPr/>
        <a:lstStyle/>
        <a:p>
          <a:pPr algn="ctr"/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Обучение по охране труда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BC59EB3-8E09-429C-ACA1-3F5F34B4BB8A}" type="parTrans" cxnId="{4216A826-53D4-48DB-8ACC-CE5465BF259A}">
      <dgm:prSet/>
      <dgm:spPr/>
      <dgm:t>
        <a:bodyPr/>
        <a:lstStyle/>
        <a:p>
          <a:endParaRPr lang="ru-RU"/>
        </a:p>
      </dgm:t>
    </dgm:pt>
    <dgm:pt modelId="{4DBBBD58-CE08-44BB-9F20-A6B2717BB73A}" type="sibTrans" cxnId="{4216A826-53D4-48DB-8ACC-CE5465BF259A}">
      <dgm:prSet/>
      <dgm:spPr/>
      <dgm:t>
        <a:bodyPr/>
        <a:lstStyle/>
        <a:p>
          <a:endParaRPr lang="ru-RU"/>
        </a:p>
      </dgm:t>
    </dgm:pt>
    <dgm:pt modelId="{BE2C230C-0B09-4714-A6F5-C118BD64FA13}">
      <dgm:prSet phldrT="[Текст]" custT="1"/>
      <dgm:spPr>
        <a:solidFill>
          <a:schemeClr val="accent2"/>
        </a:solidFill>
      </dgm:spPr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ВДПО РА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153AF61-35B5-4045-BC43-DCE0D75CD0C1}" type="parTrans" cxnId="{8281E81E-64E5-41D0-BC7D-7DCA60506860}">
      <dgm:prSet/>
      <dgm:spPr/>
      <dgm:t>
        <a:bodyPr/>
        <a:lstStyle/>
        <a:p>
          <a:endParaRPr lang="ru-RU"/>
        </a:p>
      </dgm:t>
    </dgm:pt>
    <dgm:pt modelId="{3DA9598D-A646-4F4D-AFE3-ADEAF58D2F4D}" type="sibTrans" cxnId="{8281E81E-64E5-41D0-BC7D-7DCA60506860}">
      <dgm:prSet/>
      <dgm:spPr/>
      <dgm:t>
        <a:bodyPr/>
        <a:lstStyle/>
        <a:p>
          <a:endParaRPr lang="ru-RU"/>
        </a:p>
      </dgm:t>
    </dgm:pt>
    <dgm:pt modelId="{4FAE4CD9-6F47-481C-B020-A5EA4A105353}">
      <dgm:prSet phldrT="[Текст]" custT="1"/>
      <dgm:spPr>
        <a:solidFill>
          <a:schemeClr val="accent2"/>
        </a:solidFill>
      </dgm:spPr>
      <dgm:t>
        <a:bodyPr/>
        <a:lstStyle/>
        <a:p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Республиканский учебный центр охраны труда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7A08B1F-5280-4D3F-94D8-E7BE32DDEDDD}" type="parTrans" cxnId="{E64D1AA8-8C93-4347-9D0D-3016F56693E1}">
      <dgm:prSet/>
      <dgm:spPr/>
      <dgm:t>
        <a:bodyPr/>
        <a:lstStyle/>
        <a:p>
          <a:endParaRPr lang="ru-RU"/>
        </a:p>
      </dgm:t>
    </dgm:pt>
    <dgm:pt modelId="{AE1DD188-819A-41D8-B479-F89F7557B136}" type="sibTrans" cxnId="{E64D1AA8-8C93-4347-9D0D-3016F56693E1}">
      <dgm:prSet/>
      <dgm:spPr/>
      <dgm:t>
        <a:bodyPr/>
        <a:lstStyle/>
        <a:p>
          <a:endParaRPr lang="ru-RU"/>
        </a:p>
      </dgm:t>
    </dgm:pt>
    <dgm:pt modelId="{B520F6BD-A313-4278-989A-309A5EE94C74}">
      <dgm:prSet phldrT="[Текст]"/>
      <dgm:spPr>
        <a:solidFill>
          <a:schemeClr val="accent2"/>
        </a:solidFill>
      </dgm:spPr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Техникум отраслевых технологий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736D0F0-3B65-4482-A723-1F1975B8E0A7}" type="parTrans" cxnId="{EAD58EF7-1FCB-4F53-935D-6760F3EDA0AD}">
      <dgm:prSet/>
      <dgm:spPr/>
      <dgm:t>
        <a:bodyPr/>
        <a:lstStyle/>
        <a:p>
          <a:endParaRPr lang="ru-RU"/>
        </a:p>
      </dgm:t>
    </dgm:pt>
    <dgm:pt modelId="{C316A59D-C4CA-4B9C-83FF-17C0514EE5C1}" type="sibTrans" cxnId="{EAD58EF7-1FCB-4F53-935D-6760F3EDA0AD}">
      <dgm:prSet/>
      <dgm:spPr/>
      <dgm:t>
        <a:bodyPr/>
        <a:lstStyle/>
        <a:p>
          <a:endParaRPr lang="ru-RU"/>
        </a:p>
      </dgm:t>
    </dgm:pt>
    <dgm:pt modelId="{EC5B6C03-7458-4AF1-8E11-EDB495C12257}">
      <dgm:prSet phldrT="[Текст]" custT="1"/>
      <dgm:spPr>
        <a:solidFill>
          <a:schemeClr val="accent2"/>
        </a:solidFill>
      </dgm:spPr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ООО «</a:t>
          </a:r>
          <a:r>
            <a:rPr lang="ru-RU" sz="24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Экотрин</a:t>
          </a:r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»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760C17E-2389-4091-A1D4-D06A9B9C043F}" type="parTrans" cxnId="{07D6E8BA-8B6E-4CB7-883D-A0CB528326B6}">
      <dgm:prSet/>
      <dgm:spPr/>
      <dgm:t>
        <a:bodyPr/>
        <a:lstStyle/>
        <a:p>
          <a:endParaRPr lang="ru-RU"/>
        </a:p>
      </dgm:t>
    </dgm:pt>
    <dgm:pt modelId="{BF783E7E-8676-4AA9-9999-F1F415E6F3BA}" type="sibTrans" cxnId="{07D6E8BA-8B6E-4CB7-883D-A0CB528326B6}">
      <dgm:prSet/>
      <dgm:spPr/>
      <dgm:t>
        <a:bodyPr/>
        <a:lstStyle/>
        <a:p>
          <a:endParaRPr lang="ru-RU"/>
        </a:p>
      </dgm:t>
    </dgm:pt>
    <dgm:pt modelId="{0C93154D-9DD4-40EC-B2C2-6A4B7386A841}" type="pres">
      <dgm:prSet presAssocID="{F7FEB6D3-4AB7-4E38-880C-8AB0E28F5DDD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2D061EE-4B8F-404A-95CB-7E8A4976F692}" type="pres">
      <dgm:prSet presAssocID="{D10D5474-74E6-4DB1-8929-2E93BBCC40CA}" presName="centerShape" presStyleLbl="node0" presStyleIdx="0" presStyleCnt="1" custScaleX="185000" custScaleY="180000"/>
      <dgm:spPr/>
      <dgm:t>
        <a:bodyPr/>
        <a:lstStyle/>
        <a:p>
          <a:endParaRPr lang="ru-RU"/>
        </a:p>
      </dgm:t>
    </dgm:pt>
    <dgm:pt modelId="{93FEF796-159F-4834-8335-EBF38F2B7588}" type="pres">
      <dgm:prSet presAssocID="{9153AF61-35B5-4045-BC43-DCE0D75CD0C1}" presName="parTrans" presStyleLbl="sibTrans2D1" presStyleIdx="0" presStyleCnt="4"/>
      <dgm:spPr/>
      <dgm:t>
        <a:bodyPr/>
        <a:lstStyle/>
        <a:p>
          <a:endParaRPr lang="ru-RU"/>
        </a:p>
      </dgm:t>
    </dgm:pt>
    <dgm:pt modelId="{742AA3DC-FC9F-4D02-94CA-2E088D0BCFA9}" type="pres">
      <dgm:prSet presAssocID="{9153AF61-35B5-4045-BC43-DCE0D75CD0C1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0C4D69CB-FE35-45A3-9F0A-10B560EB1F4E}" type="pres">
      <dgm:prSet presAssocID="{BE2C230C-0B09-4714-A6F5-C118BD64FA13}" presName="node" presStyleLbl="node1" presStyleIdx="0" presStyleCnt="4" custScaleX="1155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CD7B10-CB2F-4330-9E1A-31DA722A00C6}" type="pres">
      <dgm:prSet presAssocID="{37A08B1F-5280-4D3F-94D8-E7BE32DDEDDD}" presName="parTrans" presStyleLbl="sibTrans2D1" presStyleIdx="1" presStyleCnt="4"/>
      <dgm:spPr/>
      <dgm:t>
        <a:bodyPr/>
        <a:lstStyle/>
        <a:p>
          <a:endParaRPr lang="ru-RU"/>
        </a:p>
      </dgm:t>
    </dgm:pt>
    <dgm:pt modelId="{2A7A1503-D535-4F52-925E-947CE4BEDC36}" type="pres">
      <dgm:prSet presAssocID="{37A08B1F-5280-4D3F-94D8-E7BE32DDEDDD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3DC5E0BC-98DF-46A8-BBD4-1A9D1D6FF489}" type="pres">
      <dgm:prSet presAssocID="{4FAE4CD9-6F47-481C-B020-A5EA4A105353}" presName="node" presStyleLbl="node1" presStyleIdx="1" presStyleCnt="4" custScaleX="119759" custScaleY="119759" custRadScaleRad="109726" custRadScaleInc="-5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637D59-FFA1-4787-9631-981C18909F7B}" type="pres">
      <dgm:prSet presAssocID="{9736D0F0-3B65-4482-A723-1F1975B8E0A7}" presName="parTrans" presStyleLbl="sibTrans2D1" presStyleIdx="2" presStyleCnt="4"/>
      <dgm:spPr/>
      <dgm:t>
        <a:bodyPr/>
        <a:lstStyle/>
        <a:p>
          <a:endParaRPr lang="ru-RU"/>
        </a:p>
      </dgm:t>
    </dgm:pt>
    <dgm:pt modelId="{DB4901F8-8879-4EDC-9250-F9B23F6A5C6B}" type="pres">
      <dgm:prSet presAssocID="{9736D0F0-3B65-4482-A723-1F1975B8E0A7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9593CDCF-83CC-43B1-B409-1824A3D5EA68}" type="pres">
      <dgm:prSet presAssocID="{B520F6BD-A313-4278-989A-309A5EE94C74}" presName="node" presStyleLbl="node1" presStyleIdx="2" presStyleCnt="4" custScaleX="1070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A0E2B1-4FC5-4D06-8A20-C01B2B2F6273}" type="pres">
      <dgm:prSet presAssocID="{0760C17E-2389-4091-A1D4-D06A9B9C043F}" presName="parTrans" presStyleLbl="sibTrans2D1" presStyleIdx="3" presStyleCnt="4"/>
      <dgm:spPr/>
      <dgm:t>
        <a:bodyPr/>
        <a:lstStyle/>
        <a:p>
          <a:endParaRPr lang="ru-RU"/>
        </a:p>
      </dgm:t>
    </dgm:pt>
    <dgm:pt modelId="{8C19F6AA-CCE9-4CC2-B2F4-0820E4EE5818}" type="pres">
      <dgm:prSet presAssocID="{0760C17E-2389-4091-A1D4-D06A9B9C043F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984B14D9-1F19-4634-8AE1-6A46D4F21856}" type="pres">
      <dgm:prSet presAssocID="{EC5B6C03-7458-4AF1-8E11-EDB495C12257}" presName="node" presStyleLbl="node1" presStyleIdx="3" presStyleCnt="4" custScaleX="116904" custScaleY="119758" custRadScaleRad="110236" custRadScaleInc="-5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E3EA577-D4B7-44D5-B0ED-4C9932575F87}" type="presOf" srcId="{37A08B1F-5280-4D3F-94D8-E7BE32DDEDDD}" destId="{1FCD7B10-CB2F-4330-9E1A-31DA722A00C6}" srcOrd="0" destOrd="0" presId="urn:microsoft.com/office/officeart/2005/8/layout/radial5"/>
    <dgm:cxn modelId="{E64D1AA8-8C93-4347-9D0D-3016F56693E1}" srcId="{D10D5474-74E6-4DB1-8929-2E93BBCC40CA}" destId="{4FAE4CD9-6F47-481C-B020-A5EA4A105353}" srcOrd="1" destOrd="0" parTransId="{37A08B1F-5280-4D3F-94D8-E7BE32DDEDDD}" sibTransId="{AE1DD188-819A-41D8-B479-F89F7557B136}"/>
    <dgm:cxn modelId="{B1574126-D655-42C9-94E5-A0B017805D70}" type="presOf" srcId="{F7FEB6D3-4AB7-4E38-880C-8AB0E28F5DDD}" destId="{0C93154D-9DD4-40EC-B2C2-6A4B7386A841}" srcOrd="0" destOrd="0" presId="urn:microsoft.com/office/officeart/2005/8/layout/radial5"/>
    <dgm:cxn modelId="{6D4C62AF-F009-4AFC-B0BC-0FCF341BC9EE}" type="presOf" srcId="{9153AF61-35B5-4045-BC43-DCE0D75CD0C1}" destId="{93FEF796-159F-4834-8335-EBF38F2B7588}" srcOrd="0" destOrd="0" presId="urn:microsoft.com/office/officeart/2005/8/layout/radial5"/>
    <dgm:cxn modelId="{F0738303-4EBE-4EC8-9F41-1EA5A6AF6A21}" type="presOf" srcId="{4FAE4CD9-6F47-481C-B020-A5EA4A105353}" destId="{3DC5E0BC-98DF-46A8-BBD4-1A9D1D6FF489}" srcOrd="0" destOrd="0" presId="urn:microsoft.com/office/officeart/2005/8/layout/radial5"/>
    <dgm:cxn modelId="{C603D30A-E7EF-400C-8930-C80D8FB8EDC6}" type="presOf" srcId="{BE2C230C-0B09-4714-A6F5-C118BD64FA13}" destId="{0C4D69CB-FE35-45A3-9F0A-10B560EB1F4E}" srcOrd="0" destOrd="0" presId="urn:microsoft.com/office/officeart/2005/8/layout/radial5"/>
    <dgm:cxn modelId="{4216A826-53D4-48DB-8ACC-CE5465BF259A}" srcId="{F7FEB6D3-4AB7-4E38-880C-8AB0E28F5DDD}" destId="{D10D5474-74E6-4DB1-8929-2E93BBCC40CA}" srcOrd="0" destOrd="0" parTransId="{1BC59EB3-8E09-429C-ACA1-3F5F34B4BB8A}" sibTransId="{4DBBBD58-CE08-44BB-9F20-A6B2717BB73A}"/>
    <dgm:cxn modelId="{EAD58EF7-1FCB-4F53-935D-6760F3EDA0AD}" srcId="{D10D5474-74E6-4DB1-8929-2E93BBCC40CA}" destId="{B520F6BD-A313-4278-989A-309A5EE94C74}" srcOrd="2" destOrd="0" parTransId="{9736D0F0-3B65-4482-A723-1F1975B8E0A7}" sibTransId="{C316A59D-C4CA-4B9C-83FF-17C0514EE5C1}"/>
    <dgm:cxn modelId="{742807F8-6195-47D6-8D80-FD1ED30DE834}" type="presOf" srcId="{EC5B6C03-7458-4AF1-8E11-EDB495C12257}" destId="{984B14D9-1F19-4634-8AE1-6A46D4F21856}" srcOrd="0" destOrd="0" presId="urn:microsoft.com/office/officeart/2005/8/layout/radial5"/>
    <dgm:cxn modelId="{4130FE09-AD95-41F8-93A8-256C621D7153}" type="presOf" srcId="{D10D5474-74E6-4DB1-8929-2E93BBCC40CA}" destId="{32D061EE-4B8F-404A-95CB-7E8A4976F692}" srcOrd="0" destOrd="0" presId="urn:microsoft.com/office/officeart/2005/8/layout/radial5"/>
    <dgm:cxn modelId="{8281E81E-64E5-41D0-BC7D-7DCA60506860}" srcId="{D10D5474-74E6-4DB1-8929-2E93BBCC40CA}" destId="{BE2C230C-0B09-4714-A6F5-C118BD64FA13}" srcOrd="0" destOrd="0" parTransId="{9153AF61-35B5-4045-BC43-DCE0D75CD0C1}" sibTransId="{3DA9598D-A646-4F4D-AFE3-ADEAF58D2F4D}"/>
    <dgm:cxn modelId="{41B7DAC8-DC5B-429D-8415-D94E5D55ADFE}" type="presOf" srcId="{B520F6BD-A313-4278-989A-309A5EE94C74}" destId="{9593CDCF-83CC-43B1-B409-1824A3D5EA68}" srcOrd="0" destOrd="0" presId="urn:microsoft.com/office/officeart/2005/8/layout/radial5"/>
    <dgm:cxn modelId="{26B19DF5-D270-417F-9EBC-A0440BA697D9}" type="presOf" srcId="{0760C17E-2389-4091-A1D4-D06A9B9C043F}" destId="{18A0E2B1-4FC5-4D06-8A20-C01B2B2F6273}" srcOrd="0" destOrd="0" presId="urn:microsoft.com/office/officeart/2005/8/layout/radial5"/>
    <dgm:cxn modelId="{07D6E8BA-8B6E-4CB7-883D-A0CB528326B6}" srcId="{D10D5474-74E6-4DB1-8929-2E93BBCC40CA}" destId="{EC5B6C03-7458-4AF1-8E11-EDB495C12257}" srcOrd="3" destOrd="0" parTransId="{0760C17E-2389-4091-A1D4-D06A9B9C043F}" sibTransId="{BF783E7E-8676-4AA9-9999-F1F415E6F3BA}"/>
    <dgm:cxn modelId="{B086FDBC-0927-4C55-AB0E-65202AEEA2C6}" type="presOf" srcId="{37A08B1F-5280-4D3F-94D8-E7BE32DDEDDD}" destId="{2A7A1503-D535-4F52-925E-947CE4BEDC36}" srcOrd="1" destOrd="0" presId="urn:microsoft.com/office/officeart/2005/8/layout/radial5"/>
    <dgm:cxn modelId="{4E3CBD53-BC5F-43C1-8E2B-59411D785F04}" type="presOf" srcId="{9153AF61-35B5-4045-BC43-DCE0D75CD0C1}" destId="{742AA3DC-FC9F-4D02-94CA-2E088D0BCFA9}" srcOrd="1" destOrd="0" presId="urn:microsoft.com/office/officeart/2005/8/layout/radial5"/>
    <dgm:cxn modelId="{A841BB32-5383-4D09-BD5B-9022EB28D242}" type="presOf" srcId="{0760C17E-2389-4091-A1D4-D06A9B9C043F}" destId="{8C19F6AA-CCE9-4CC2-B2F4-0820E4EE5818}" srcOrd="1" destOrd="0" presId="urn:microsoft.com/office/officeart/2005/8/layout/radial5"/>
    <dgm:cxn modelId="{451C8200-C63B-4780-AD1F-4FF6889C4110}" type="presOf" srcId="{9736D0F0-3B65-4482-A723-1F1975B8E0A7}" destId="{DB4901F8-8879-4EDC-9250-F9B23F6A5C6B}" srcOrd="1" destOrd="0" presId="urn:microsoft.com/office/officeart/2005/8/layout/radial5"/>
    <dgm:cxn modelId="{901B7CBF-7BDB-4D62-9BDA-E787AAEA963B}" type="presOf" srcId="{9736D0F0-3B65-4482-A723-1F1975B8E0A7}" destId="{F0637D59-FFA1-4787-9631-981C18909F7B}" srcOrd="0" destOrd="0" presId="urn:microsoft.com/office/officeart/2005/8/layout/radial5"/>
    <dgm:cxn modelId="{72EC6FB9-A05F-40B5-BD32-3288DB35A303}" type="presParOf" srcId="{0C93154D-9DD4-40EC-B2C2-6A4B7386A841}" destId="{32D061EE-4B8F-404A-95CB-7E8A4976F692}" srcOrd="0" destOrd="0" presId="urn:microsoft.com/office/officeart/2005/8/layout/radial5"/>
    <dgm:cxn modelId="{B9C3A501-CB17-42C0-BAEE-4E8A5920D543}" type="presParOf" srcId="{0C93154D-9DD4-40EC-B2C2-6A4B7386A841}" destId="{93FEF796-159F-4834-8335-EBF38F2B7588}" srcOrd="1" destOrd="0" presId="urn:microsoft.com/office/officeart/2005/8/layout/radial5"/>
    <dgm:cxn modelId="{443CA062-A4D4-488E-9D09-7DCC08811772}" type="presParOf" srcId="{93FEF796-159F-4834-8335-EBF38F2B7588}" destId="{742AA3DC-FC9F-4D02-94CA-2E088D0BCFA9}" srcOrd="0" destOrd="0" presId="urn:microsoft.com/office/officeart/2005/8/layout/radial5"/>
    <dgm:cxn modelId="{24F6C30C-CB9D-495C-A075-249C4FDE9439}" type="presParOf" srcId="{0C93154D-9DD4-40EC-B2C2-6A4B7386A841}" destId="{0C4D69CB-FE35-45A3-9F0A-10B560EB1F4E}" srcOrd="2" destOrd="0" presId="urn:microsoft.com/office/officeart/2005/8/layout/radial5"/>
    <dgm:cxn modelId="{ADFA3ECC-3621-4EF6-9CC0-E18BF436A557}" type="presParOf" srcId="{0C93154D-9DD4-40EC-B2C2-6A4B7386A841}" destId="{1FCD7B10-CB2F-4330-9E1A-31DA722A00C6}" srcOrd="3" destOrd="0" presId="urn:microsoft.com/office/officeart/2005/8/layout/radial5"/>
    <dgm:cxn modelId="{44245650-B8E6-4B03-A604-6E38132003F9}" type="presParOf" srcId="{1FCD7B10-CB2F-4330-9E1A-31DA722A00C6}" destId="{2A7A1503-D535-4F52-925E-947CE4BEDC36}" srcOrd="0" destOrd="0" presId="urn:microsoft.com/office/officeart/2005/8/layout/radial5"/>
    <dgm:cxn modelId="{C8C512FE-9940-4A0C-A3F1-17938E114EA1}" type="presParOf" srcId="{0C93154D-9DD4-40EC-B2C2-6A4B7386A841}" destId="{3DC5E0BC-98DF-46A8-BBD4-1A9D1D6FF489}" srcOrd="4" destOrd="0" presId="urn:microsoft.com/office/officeart/2005/8/layout/radial5"/>
    <dgm:cxn modelId="{00EAF03A-DDEC-45C6-ADD0-ADA43DBE45CC}" type="presParOf" srcId="{0C93154D-9DD4-40EC-B2C2-6A4B7386A841}" destId="{F0637D59-FFA1-4787-9631-981C18909F7B}" srcOrd="5" destOrd="0" presId="urn:microsoft.com/office/officeart/2005/8/layout/radial5"/>
    <dgm:cxn modelId="{F96C0934-FA9E-47B5-A7F2-5562484695F8}" type="presParOf" srcId="{F0637D59-FFA1-4787-9631-981C18909F7B}" destId="{DB4901F8-8879-4EDC-9250-F9B23F6A5C6B}" srcOrd="0" destOrd="0" presId="urn:microsoft.com/office/officeart/2005/8/layout/radial5"/>
    <dgm:cxn modelId="{6E5BE531-1C62-459E-A20F-0D29FEEC0688}" type="presParOf" srcId="{0C93154D-9DD4-40EC-B2C2-6A4B7386A841}" destId="{9593CDCF-83CC-43B1-B409-1824A3D5EA68}" srcOrd="6" destOrd="0" presId="urn:microsoft.com/office/officeart/2005/8/layout/radial5"/>
    <dgm:cxn modelId="{8990B7CC-B3C4-4051-BC83-FD676044F7A2}" type="presParOf" srcId="{0C93154D-9DD4-40EC-B2C2-6A4B7386A841}" destId="{18A0E2B1-4FC5-4D06-8A20-C01B2B2F6273}" srcOrd="7" destOrd="0" presId="urn:microsoft.com/office/officeart/2005/8/layout/radial5"/>
    <dgm:cxn modelId="{BA85221E-7A22-4545-AE3E-B98B53F78F68}" type="presParOf" srcId="{18A0E2B1-4FC5-4D06-8A20-C01B2B2F6273}" destId="{8C19F6AA-CCE9-4CC2-B2F4-0820E4EE5818}" srcOrd="0" destOrd="0" presId="urn:microsoft.com/office/officeart/2005/8/layout/radial5"/>
    <dgm:cxn modelId="{F78B8F98-AE29-47A3-A27A-A012B9E59702}" type="presParOf" srcId="{0C93154D-9DD4-40EC-B2C2-6A4B7386A841}" destId="{984B14D9-1F19-4634-8AE1-6A46D4F21856}" srcOrd="8" destOrd="0" presId="urn:microsoft.com/office/officeart/2005/8/layout/radial5"/>
  </dgm:cxnLst>
  <dgm:bg>
    <a:blipFill dpi="0" rotWithShape="1">
      <a:blip xmlns:r="http://schemas.openxmlformats.org/officeDocument/2006/relationships" r:embed="rId1">
        <a:alphaModFix amt="34000"/>
      </a:blip>
      <a:srcRect/>
      <a:stretch>
        <a:fillRect/>
      </a:stretch>
    </a:blipFill>
  </dgm:bg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4BE8E41-D942-49AF-92B0-0AA5A0A3A5AA}" type="doc">
      <dgm:prSet loTypeId="urn:microsoft.com/office/officeart/2005/8/layout/hChevron3" loCatId="process" qsTypeId="urn:microsoft.com/office/officeart/2005/8/quickstyle/3d6" qsCatId="3D" csTypeId="urn:microsoft.com/office/officeart/2005/8/colors/accent4_5" csCatId="accent4" phldr="1"/>
      <dgm:spPr/>
    </dgm:pt>
    <dgm:pt modelId="{87544D51-B807-45C0-9348-54CD7CE71175}">
      <dgm:prSet phldrT="[Текст]"/>
      <dgm:spPr/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Оценка условий труда </a:t>
          </a:r>
        </a:p>
        <a:p>
          <a:r>
            <a:rPr lang="ru-RU" b="1" dirty="0" smtClean="0">
              <a:solidFill>
                <a:schemeClr val="bg1"/>
              </a:solidFill>
            </a:rPr>
            <a:t> </a:t>
          </a:r>
          <a:r>
            <a:rPr lang="ru-RU" b="1" dirty="0" smtClean="0">
              <a:solidFill>
                <a:schemeClr val="bg1"/>
              </a:solidFill>
            </a:rPr>
            <a:t>2016 </a:t>
          </a:r>
          <a:r>
            <a:rPr lang="ru-RU" b="1" dirty="0" smtClean="0">
              <a:solidFill>
                <a:schemeClr val="bg1"/>
              </a:solidFill>
            </a:rPr>
            <a:t>г.</a:t>
          </a:r>
          <a:endParaRPr lang="ru-RU" b="1" dirty="0">
            <a:solidFill>
              <a:schemeClr val="bg1"/>
            </a:solidFill>
          </a:endParaRPr>
        </a:p>
      </dgm:t>
    </dgm:pt>
    <dgm:pt modelId="{7348D3C8-3D97-4597-9970-8DB19E4FE197}" type="parTrans" cxnId="{59EF949A-93B0-4584-9906-1131F861E105}">
      <dgm:prSet/>
      <dgm:spPr/>
      <dgm:t>
        <a:bodyPr/>
        <a:lstStyle/>
        <a:p>
          <a:endParaRPr lang="ru-RU"/>
        </a:p>
      </dgm:t>
    </dgm:pt>
    <dgm:pt modelId="{62A42AF9-DB8F-4D84-96C6-94EAC9BFC4B9}" type="sibTrans" cxnId="{59EF949A-93B0-4584-9906-1131F861E105}">
      <dgm:prSet/>
      <dgm:spPr/>
      <dgm:t>
        <a:bodyPr/>
        <a:lstStyle/>
        <a:p>
          <a:endParaRPr lang="ru-RU"/>
        </a:p>
      </dgm:t>
    </dgm:pt>
    <dgm:pt modelId="{05080DA6-A005-4F6A-90D5-61E90F7DEDFC}">
      <dgm:prSet phldrT="[Текст]"/>
      <dgm:spPr/>
      <dgm:t>
        <a:bodyPr/>
        <a:lstStyle/>
        <a:p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План</a:t>
          </a:r>
        </a:p>
        <a:p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3000 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р.м.</a:t>
          </a:r>
          <a:endParaRPr lang="ru-RU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BA73C2D-83FD-4A77-8E67-7768F92A20FF}" type="parTrans" cxnId="{D59950FE-3498-4A43-83A3-66983E8D6999}">
      <dgm:prSet/>
      <dgm:spPr/>
      <dgm:t>
        <a:bodyPr/>
        <a:lstStyle/>
        <a:p>
          <a:endParaRPr lang="ru-RU"/>
        </a:p>
      </dgm:t>
    </dgm:pt>
    <dgm:pt modelId="{1EB7DFB7-47AB-4694-AF3F-2A43984A64DF}" type="sibTrans" cxnId="{D59950FE-3498-4A43-83A3-66983E8D6999}">
      <dgm:prSet/>
      <dgm:spPr/>
      <dgm:t>
        <a:bodyPr/>
        <a:lstStyle/>
        <a:p>
          <a:endParaRPr lang="ru-RU"/>
        </a:p>
      </dgm:t>
    </dgm:pt>
    <dgm:pt modelId="{C9ABAD53-8813-49FE-88D1-738DDA433916}">
      <dgm:prSet phldrT="[Текст]"/>
      <dgm:spPr/>
      <dgm:t>
        <a:bodyPr/>
        <a:lstStyle/>
        <a:p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Факт </a:t>
          </a:r>
        </a:p>
        <a:p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3856 </a:t>
          </a:r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р.м.</a:t>
          </a:r>
          <a:endParaRPr lang="ru-RU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15E357B-B2DE-471E-9374-C9267550691A}" type="parTrans" cxnId="{7AA502B4-2BF5-4304-9B93-554C21BA7EBB}">
      <dgm:prSet/>
      <dgm:spPr/>
      <dgm:t>
        <a:bodyPr/>
        <a:lstStyle/>
        <a:p>
          <a:endParaRPr lang="ru-RU"/>
        </a:p>
      </dgm:t>
    </dgm:pt>
    <dgm:pt modelId="{48DF99F6-8CFD-493A-BE2A-7FEBE961649A}" type="sibTrans" cxnId="{7AA502B4-2BF5-4304-9B93-554C21BA7EBB}">
      <dgm:prSet/>
      <dgm:spPr/>
      <dgm:t>
        <a:bodyPr/>
        <a:lstStyle/>
        <a:p>
          <a:endParaRPr lang="ru-RU"/>
        </a:p>
      </dgm:t>
    </dgm:pt>
    <dgm:pt modelId="{1B107378-5F33-40E0-9D35-C3FD622739F5}" type="pres">
      <dgm:prSet presAssocID="{64BE8E41-D942-49AF-92B0-0AA5A0A3A5AA}" presName="Name0" presStyleCnt="0">
        <dgm:presLayoutVars>
          <dgm:dir/>
          <dgm:resizeHandles val="exact"/>
        </dgm:presLayoutVars>
      </dgm:prSet>
      <dgm:spPr/>
    </dgm:pt>
    <dgm:pt modelId="{2228B711-CF75-4543-B7A1-A75EBAA6FF5A}" type="pres">
      <dgm:prSet presAssocID="{87544D51-B807-45C0-9348-54CD7CE71175}" presName="parTxOnly" presStyleLbl="node1" presStyleIdx="0" presStyleCnt="3" custScaleX="163438" custLinFactNeighborX="-252" custLinFactNeighborY="5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518A19-8A27-4D4E-BDCC-23495D575771}" type="pres">
      <dgm:prSet presAssocID="{62A42AF9-DB8F-4D84-96C6-94EAC9BFC4B9}" presName="parSpace" presStyleCnt="0"/>
      <dgm:spPr/>
    </dgm:pt>
    <dgm:pt modelId="{C08D470D-1BE0-4242-B125-D863A3CCEB4E}" type="pres">
      <dgm:prSet presAssocID="{05080DA6-A005-4F6A-90D5-61E90F7DEDFC}" presName="parTxOnly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D6CD10-6759-43E9-951D-A190B579E8FB}" type="pres">
      <dgm:prSet presAssocID="{1EB7DFB7-47AB-4694-AF3F-2A43984A64DF}" presName="parSpace" presStyleCnt="0"/>
      <dgm:spPr/>
    </dgm:pt>
    <dgm:pt modelId="{FA4B617F-DD41-4A7F-BCF2-DAF30689C142}" type="pres">
      <dgm:prSet presAssocID="{C9ABAD53-8813-49FE-88D1-738DDA433916}" presName="parTxOnly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EF949A-93B0-4584-9906-1131F861E105}" srcId="{64BE8E41-D942-49AF-92B0-0AA5A0A3A5AA}" destId="{87544D51-B807-45C0-9348-54CD7CE71175}" srcOrd="0" destOrd="0" parTransId="{7348D3C8-3D97-4597-9970-8DB19E4FE197}" sibTransId="{62A42AF9-DB8F-4D84-96C6-94EAC9BFC4B9}"/>
    <dgm:cxn modelId="{FFD11B0D-7CA7-4FD2-82CE-D8A9F02C088E}" type="presOf" srcId="{87544D51-B807-45C0-9348-54CD7CE71175}" destId="{2228B711-CF75-4543-B7A1-A75EBAA6FF5A}" srcOrd="0" destOrd="0" presId="urn:microsoft.com/office/officeart/2005/8/layout/hChevron3"/>
    <dgm:cxn modelId="{C161F234-5B92-40FC-81A8-730DFB4583E2}" type="presOf" srcId="{64BE8E41-D942-49AF-92B0-0AA5A0A3A5AA}" destId="{1B107378-5F33-40E0-9D35-C3FD622739F5}" srcOrd="0" destOrd="0" presId="urn:microsoft.com/office/officeart/2005/8/layout/hChevron3"/>
    <dgm:cxn modelId="{D59950FE-3498-4A43-83A3-66983E8D6999}" srcId="{64BE8E41-D942-49AF-92B0-0AA5A0A3A5AA}" destId="{05080DA6-A005-4F6A-90D5-61E90F7DEDFC}" srcOrd="1" destOrd="0" parTransId="{3BA73C2D-83FD-4A77-8E67-7768F92A20FF}" sibTransId="{1EB7DFB7-47AB-4694-AF3F-2A43984A64DF}"/>
    <dgm:cxn modelId="{80720BA8-CB77-456E-9415-42F4285D1DAA}" type="presOf" srcId="{C9ABAD53-8813-49FE-88D1-738DDA433916}" destId="{FA4B617F-DD41-4A7F-BCF2-DAF30689C142}" srcOrd="0" destOrd="0" presId="urn:microsoft.com/office/officeart/2005/8/layout/hChevron3"/>
    <dgm:cxn modelId="{294BECEF-3B83-48AD-9FF7-643A353C9ABE}" type="presOf" srcId="{05080DA6-A005-4F6A-90D5-61E90F7DEDFC}" destId="{C08D470D-1BE0-4242-B125-D863A3CCEB4E}" srcOrd="0" destOrd="0" presId="urn:microsoft.com/office/officeart/2005/8/layout/hChevron3"/>
    <dgm:cxn modelId="{7AA502B4-2BF5-4304-9B93-554C21BA7EBB}" srcId="{64BE8E41-D942-49AF-92B0-0AA5A0A3A5AA}" destId="{C9ABAD53-8813-49FE-88D1-738DDA433916}" srcOrd="2" destOrd="0" parTransId="{515E357B-B2DE-471E-9374-C9267550691A}" sibTransId="{48DF99F6-8CFD-493A-BE2A-7FEBE961649A}"/>
    <dgm:cxn modelId="{12F3ED11-61E1-4C46-901C-0983A3B38D95}" type="presParOf" srcId="{1B107378-5F33-40E0-9D35-C3FD622739F5}" destId="{2228B711-CF75-4543-B7A1-A75EBAA6FF5A}" srcOrd="0" destOrd="0" presId="urn:microsoft.com/office/officeart/2005/8/layout/hChevron3"/>
    <dgm:cxn modelId="{365E7B80-0AEB-437F-9175-EAA5D9925005}" type="presParOf" srcId="{1B107378-5F33-40E0-9D35-C3FD622739F5}" destId="{65518A19-8A27-4D4E-BDCC-23495D575771}" srcOrd="1" destOrd="0" presId="urn:microsoft.com/office/officeart/2005/8/layout/hChevron3"/>
    <dgm:cxn modelId="{A2009C2A-F9DF-4EF6-B3C5-1569D2D2E383}" type="presParOf" srcId="{1B107378-5F33-40E0-9D35-C3FD622739F5}" destId="{C08D470D-1BE0-4242-B125-D863A3CCEB4E}" srcOrd="2" destOrd="0" presId="urn:microsoft.com/office/officeart/2005/8/layout/hChevron3"/>
    <dgm:cxn modelId="{06B1643D-51AD-4D8B-BD9B-365E34912649}" type="presParOf" srcId="{1B107378-5F33-40E0-9D35-C3FD622739F5}" destId="{F2D6CD10-6759-43E9-951D-A190B579E8FB}" srcOrd="3" destOrd="0" presId="urn:microsoft.com/office/officeart/2005/8/layout/hChevron3"/>
    <dgm:cxn modelId="{E0F5CD8F-C6BD-4FEF-9291-32B8EEF390E9}" type="presParOf" srcId="{1B107378-5F33-40E0-9D35-C3FD622739F5}" destId="{FA4B617F-DD41-4A7F-BCF2-DAF30689C142}" srcOrd="4" destOrd="0" presId="urn:microsoft.com/office/officeart/2005/8/layout/hChevron3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4BE8E41-D942-49AF-92B0-0AA5A0A3A5AA}" type="doc">
      <dgm:prSet loTypeId="urn:microsoft.com/office/officeart/2005/8/layout/hChevron3" loCatId="process" qsTypeId="urn:microsoft.com/office/officeart/2005/8/quickstyle/simple3" qsCatId="simple" csTypeId="urn:microsoft.com/office/officeart/2005/8/colors/accent4_2" csCatId="accent4" phldr="1"/>
      <dgm:spPr/>
    </dgm:pt>
    <dgm:pt modelId="{87544D51-B807-45C0-9348-54CD7CE71175}">
      <dgm:prSet phldrT="[Текст]"/>
      <dgm:spPr/>
      <dgm:t>
        <a:bodyPr/>
        <a:lstStyle/>
        <a:p>
          <a:r>
            <a:rPr lang="ru-RU" b="1" dirty="0" smtClean="0"/>
            <a:t>доля </a:t>
          </a:r>
          <a:r>
            <a:rPr lang="ru-RU" b="1" dirty="0" smtClean="0"/>
            <a:t>рабочих мест, прошедших специальную </a:t>
          </a:r>
          <a:r>
            <a:rPr lang="ru-RU" b="1" dirty="0" smtClean="0"/>
            <a:t>оценку</a:t>
          </a:r>
          <a:endParaRPr lang="ru-RU" b="1" dirty="0"/>
        </a:p>
      </dgm:t>
    </dgm:pt>
    <dgm:pt modelId="{7348D3C8-3D97-4597-9970-8DB19E4FE197}" type="parTrans" cxnId="{59EF949A-93B0-4584-9906-1131F861E105}">
      <dgm:prSet/>
      <dgm:spPr/>
      <dgm:t>
        <a:bodyPr/>
        <a:lstStyle/>
        <a:p>
          <a:endParaRPr lang="ru-RU"/>
        </a:p>
      </dgm:t>
    </dgm:pt>
    <dgm:pt modelId="{62A42AF9-DB8F-4D84-96C6-94EAC9BFC4B9}" type="sibTrans" cxnId="{59EF949A-93B0-4584-9906-1131F861E105}">
      <dgm:prSet/>
      <dgm:spPr/>
      <dgm:t>
        <a:bodyPr/>
        <a:lstStyle/>
        <a:p>
          <a:endParaRPr lang="ru-RU"/>
        </a:p>
      </dgm:t>
    </dgm:pt>
    <dgm:pt modelId="{05080DA6-A005-4F6A-90D5-61E90F7DEDFC}">
      <dgm:prSet phldrT="[Текст]"/>
      <dgm:spPr/>
      <dgm:t>
        <a:bodyPr/>
        <a:lstStyle/>
        <a:p>
          <a:r>
            <a:rPr lang="ru-RU" dirty="0" smtClean="0"/>
            <a:t>План 65 </a:t>
          </a:r>
          <a:r>
            <a:rPr lang="ru-RU" dirty="0" smtClean="0"/>
            <a:t>%</a:t>
          </a:r>
          <a:endParaRPr lang="ru-RU" dirty="0"/>
        </a:p>
      </dgm:t>
    </dgm:pt>
    <dgm:pt modelId="{3BA73C2D-83FD-4A77-8E67-7768F92A20FF}" type="parTrans" cxnId="{D59950FE-3498-4A43-83A3-66983E8D6999}">
      <dgm:prSet/>
      <dgm:spPr/>
      <dgm:t>
        <a:bodyPr/>
        <a:lstStyle/>
        <a:p>
          <a:endParaRPr lang="ru-RU"/>
        </a:p>
      </dgm:t>
    </dgm:pt>
    <dgm:pt modelId="{1EB7DFB7-47AB-4694-AF3F-2A43984A64DF}" type="sibTrans" cxnId="{D59950FE-3498-4A43-83A3-66983E8D6999}">
      <dgm:prSet/>
      <dgm:spPr/>
      <dgm:t>
        <a:bodyPr/>
        <a:lstStyle/>
        <a:p>
          <a:endParaRPr lang="ru-RU"/>
        </a:p>
      </dgm:t>
    </dgm:pt>
    <dgm:pt modelId="{C9ABAD53-8813-49FE-88D1-738DDA433916}">
      <dgm:prSet phldrT="[Текст]"/>
      <dgm:spPr/>
      <dgm:t>
        <a:bodyPr/>
        <a:lstStyle/>
        <a:p>
          <a:r>
            <a:rPr lang="ru-RU" dirty="0" smtClean="0"/>
            <a:t>Факт </a:t>
          </a:r>
          <a:r>
            <a:rPr lang="ru-RU" dirty="0" smtClean="0"/>
            <a:t>67,2 </a:t>
          </a:r>
          <a:r>
            <a:rPr lang="ru-RU" dirty="0" smtClean="0"/>
            <a:t>%</a:t>
          </a:r>
          <a:endParaRPr lang="ru-RU" dirty="0"/>
        </a:p>
      </dgm:t>
    </dgm:pt>
    <dgm:pt modelId="{515E357B-B2DE-471E-9374-C9267550691A}" type="parTrans" cxnId="{7AA502B4-2BF5-4304-9B93-554C21BA7EBB}">
      <dgm:prSet/>
      <dgm:spPr/>
      <dgm:t>
        <a:bodyPr/>
        <a:lstStyle/>
        <a:p>
          <a:endParaRPr lang="ru-RU"/>
        </a:p>
      </dgm:t>
    </dgm:pt>
    <dgm:pt modelId="{48DF99F6-8CFD-493A-BE2A-7FEBE961649A}" type="sibTrans" cxnId="{7AA502B4-2BF5-4304-9B93-554C21BA7EBB}">
      <dgm:prSet/>
      <dgm:spPr/>
      <dgm:t>
        <a:bodyPr/>
        <a:lstStyle/>
        <a:p>
          <a:endParaRPr lang="ru-RU"/>
        </a:p>
      </dgm:t>
    </dgm:pt>
    <dgm:pt modelId="{1B107378-5F33-40E0-9D35-C3FD622739F5}" type="pres">
      <dgm:prSet presAssocID="{64BE8E41-D942-49AF-92B0-0AA5A0A3A5AA}" presName="Name0" presStyleCnt="0">
        <dgm:presLayoutVars>
          <dgm:dir/>
          <dgm:resizeHandles val="exact"/>
        </dgm:presLayoutVars>
      </dgm:prSet>
      <dgm:spPr/>
    </dgm:pt>
    <dgm:pt modelId="{2228B711-CF75-4543-B7A1-A75EBAA6FF5A}" type="pres">
      <dgm:prSet presAssocID="{87544D51-B807-45C0-9348-54CD7CE71175}" presName="parTxOnly" presStyleLbl="node1" presStyleIdx="0" presStyleCnt="3" custScaleX="1634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518A19-8A27-4D4E-BDCC-23495D575771}" type="pres">
      <dgm:prSet presAssocID="{62A42AF9-DB8F-4D84-96C6-94EAC9BFC4B9}" presName="parSpace" presStyleCnt="0"/>
      <dgm:spPr/>
    </dgm:pt>
    <dgm:pt modelId="{C08D470D-1BE0-4242-B125-D863A3CCEB4E}" type="pres">
      <dgm:prSet presAssocID="{05080DA6-A005-4F6A-90D5-61E90F7DEDFC}" presName="parTxOnly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D6CD10-6759-43E9-951D-A190B579E8FB}" type="pres">
      <dgm:prSet presAssocID="{1EB7DFB7-47AB-4694-AF3F-2A43984A64DF}" presName="parSpace" presStyleCnt="0"/>
      <dgm:spPr/>
    </dgm:pt>
    <dgm:pt modelId="{FA4B617F-DD41-4A7F-BCF2-DAF30689C142}" type="pres">
      <dgm:prSet presAssocID="{C9ABAD53-8813-49FE-88D1-738DDA433916}" presName="parTxOnly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EF949A-93B0-4584-9906-1131F861E105}" srcId="{64BE8E41-D942-49AF-92B0-0AA5A0A3A5AA}" destId="{87544D51-B807-45C0-9348-54CD7CE71175}" srcOrd="0" destOrd="0" parTransId="{7348D3C8-3D97-4597-9970-8DB19E4FE197}" sibTransId="{62A42AF9-DB8F-4D84-96C6-94EAC9BFC4B9}"/>
    <dgm:cxn modelId="{030C2AF5-218E-4834-8332-BB105698260D}" type="presOf" srcId="{64BE8E41-D942-49AF-92B0-0AA5A0A3A5AA}" destId="{1B107378-5F33-40E0-9D35-C3FD622739F5}" srcOrd="0" destOrd="0" presId="urn:microsoft.com/office/officeart/2005/8/layout/hChevron3"/>
    <dgm:cxn modelId="{D59950FE-3498-4A43-83A3-66983E8D6999}" srcId="{64BE8E41-D942-49AF-92B0-0AA5A0A3A5AA}" destId="{05080DA6-A005-4F6A-90D5-61E90F7DEDFC}" srcOrd="1" destOrd="0" parTransId="{3BA73C2D-83FD-4A77-8E67-7768F92A20FF}" sibTransId="{1EB7DFB7-47AB-4694-AF3F-2A43984A64DF}"/>
    <dgm:cxn modelId="{7B6AF91A-6097-4F43-9579-A3231A2465E7}" type="presOf" srcId="{C9ABAD53-8813-49FE-88D1-738DDA433916}" destId="{FA4B617F-DD41-4A7F-BCF2-DAF30689C142}" srcOrd="0" destOrd="0" presId="urn:microsoft.com/office/officeart/2005/8/layout/hChevron3"/>
    <dgm:cxn modelId="{23FD8465-3452-490F-A25B-E46B1D0A6123}" type="presOf" srcId="{87544D51-B807-45C0-9348-54CD7CE71175}" destId="{2228B711-CF75-4543-B7A1-A75EBAA6FF5A}" srcOrd="0" destOrd="0" presId="urn:microsoft.com/office/officeart/2005/8/layout/hChevron3"/>
    <dgm:cxn modelId="{7AA502B4-2BF5-4304-9B93-554C21BA7EBB}" srcId="{64BE8E41-D942-49AF-92B0-0AA5A0A3A5AA}" destId="{C9ABAD53-8813-49FE-88D1-738DDA433916}" srcOrd="2" destOrd="0" parTransId="{515E357B-B2DE-471E-9374-C9267550691A}" sibTransId="{48DF99F6-8CFD-493A-BE2A-7FEBE961649A}"/>
    <dgm:cxn modelId="{3D1E8395-7A6A-4584-89AE-53748F6EDEC2}" type="presOf" srcId="{05080DA6-A005-4F6A-90D5-61E90F7DEDFC}" destId="{C08D470D-1BE0-4242-B125-D863A3CCEB4E}" srcOrd="0" destOrd="0" presId="urn:microsoft.com/office/officeart/2005/8/layout/hChevron3"/>
    <dgm:cxn modelId="{CA952CE3-643D-46FA-BAF1-C8FA49A446EB}" type="presParOf" srcId="{1B107378-5F33-40E0-9D35-C3FD622739F5}" destId="{2228B711-CF75-4543-B7A1-A75EBAA6FF5A}" srcOrd="0" destOrd="0" presId="urn:microsoft.com/office/officeart/2005/8/layout/hChevron3"/>
    <dgm:cxn modelId="{D931668B-9A25-4984-9086-E503B1F9F0A6}" type="presParOf" srcId="{1B107378-5F33-40E0-9D35-C3FD622739F5}" destId="{65518A19-8A27-4D4E-BDCC-23495D575771}" srcOrd="1" destOrd="0" presId="urn:microsoft.com/office/officeart/2005/8/layout/hChevron3"/>
    <dgm:cxn modelId="{3B807077-7CAE-4B97-A7A7-BA6ECE2BDF07}" type="presParOf" srcId="{1B107378-5F33-40E0-9D35-C3FD622739F5}" destId="{C08D470D-1BE0-4242-B125-D863A3CCEB4E}" srcOrd="2" destOrd="0" presId="urn:microsoft.com/office/officeart/2005/8/layout/hChevron3"/>
    <dgm:cxn modelId="{DDE35400-1423-4AA4-AE11-006A7219E035}" type="presParOf" srcId="{1B107378-5F33-40E0-9D35-C3FD622739F5}" destId="{F2D6CD10-6759-43E9-951D-A190B579E8FB}" srcOrd="3" destOrd="0" presId="urn:microsoft.com/office/officeart/2005/8/layout/hChevron3"/>
    <dgm:cxn modelId="{4EE29FD1-C6AC-4108-889A-072AA75287C8}" type="presParOf" srcId="{1B107378-5F33-40E0-9D35-C3FD622739F5}" destId="{FA4B617F-DD41-4A7F-BCF2-DAF30689C142}" srcOrd="4" destOrd="0" presId="urn:microsoft.com/office/officeart/2005/8/layout/hChevron3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7AC3F87-5064-4EF0-8712-E56F473E2D57}" type="doc">
      <dgm:prSet loTypeId="urn:microsoft.com/office/officeart/2005/8/layout/cycle6" loCatId="cycl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263A724-916F-4586-8317-CFF6DBD1AC66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bg1"/>
              </a:solidFill>
            </a:rPr>
            <a:t>Минтруд Республики Алтай</a:t>
          </a:r>
          <a:endParaRPr lang="ru-RU" sz="2000" b="1" dirty="0">
            <a:solidFill>
              <a:schemeClr val="bg1"/>
            </a:solidFill>
          </a:endParaRPr>
        </a:p>
      </dgm:t>
    </dgm:pt>
    <dgm:pt modelId="{C6121F52-03EC-4FA4-AAD4-AE6DC20BDA19}" type="parTrans" cxnId="{71A674A1-CE46-4A34-BDBB-21165FE50EA9}">
      <dgm:prSet/>
      <dgm:spPr/>
      <dgm:t>
        <a:bodyPr/>
        <a:lstStyle/>
        <a:p>
          <a:endParaRPr lang="ru-RU"/>
        </a:p>
      </dgm:t>
    </dgm:pt>
    <dgm:pt modelId="{A2643995-CC0C-4BA4-8AEF-39F166BB70F6}" type="sibTrans" cxnId="{71A674A1-CE46-4A34-BDBB-21165FE50EA9}">
      <dgm:prSet/>
      <dgm:spPr/>
      <dgm:t>
        <a:bodyPr/>
        <a:lstStyle/>
        <a:p>
          <a:endParaRPr lang="ru-RU"/>
        </a:p>
      </dgm:t>
    </dgm:pt>
    <dgm:pt modelId="{02CDFEE8-962B-4EF1-930A-AF07F90100B4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ru-RU" sz="1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75 проверок в рамках ведомственного контроля</a:t>
          </a:r>
          <a:endParaRPr lang="ru-RU" sz="18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4FC14C5-0CF3-40B0-93C0-48ABBD7EE0F7}" type="parTrans" cxnId="{A11E8D82-A686-4DDA-8EBA-C41ED1206380}">
      <dgm:prSet/>
      <dgm:spPr/>
      <dgm:t>
        <a:bodyPr/>
        <a:lstStyle/>
        <a:p>
          <a:endParaRPr lang="ru-RU"/>
        </a:p>
      </dgm:t>
    </dgm:pt>
    <dgm:pt modelId="{3A791CD4-DC6D-4221-9544-5BF39673D9A1}" type="sibTrans" cxnId="{A11E8D82-A686-4DDA-8EBA-C41ED1206380}">
      <dgm:prSet/>
      <dgm:spPr/>
      <dgm:t>
        <a:bodyPr/>
        <a:lstStyle/>
        <a:p>
          <a:endParaRPr lang="ru-RU"/>
        </a:p>
      </dgm:t>
    </dgm:pt>
    <dgm:pt modelId="{A0CBF7C2-ACF5-4270-920C-F9186A13E582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ru-RU" sz="1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31 проверка административно – общественного контроля</a:t>
          </a:r>
          <a:endParaRPr lang="ru-RU" sz="18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DC36330-62E6-4886-A025-6EA9B22AB932}" type="parTrans" cxnId="{177EBF8A-C676-4C7F-B75A-8B3A9B476C3A}">
      <dgm:prSet/>
      <dgm:spPr/>
      <dgm:t>
        <a:bodyPr/>
        <a:lstStyle/>
        <a:p>
          <a:endParaRPr lang="ru-RU"/>
        </a:p>
      </dgm:t>
    </dgm:pt>
    <dgm:pt modelId="{54A8A83A-196E-4B58-B7CB-A23BCE9D9D47}" type="sibTrans" cxnId="{177EBF8A-C676-4C7F-B75A-8B3A9B476C3A}">
      <dgm:prSet/>
      <dgm:spPr/>
      <dgm:t>
        <a:bodyPr/>
        <a:lstStyle/>
        <a:p>
          <a:endParaRPr lang="ru-RU"/>
        </a:p>
      </dgm:t>
    </dgm:pt>
    <dgm:pt modelId="{32868AC2-C584-48A0-B0DA-552A5B70497B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ru-RU" sz="1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377 проверок в рамках комиссий по охране труда</a:t>
          </a:r>
          <a:endParaRPr lang="ru-RU" sz="18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178B238-5FED-4B27-B31F-AFE3B13E8BB2}" type="parTrans" cxnId="{B4A8B570-08C1-43E5-B623-3B25F56B6306}">
      <dgm:prSet/>
      <dgm:spPr/>
      <dgm:t>
        <a:bodyPr/>
        <a:lstStyle/>
        <a:p>
          <a:endParaRPr lang="ru-RU"/>
        </a:p>
      </dgm:t>
    </dgm:pt>
    <dgm:pt modelId="{5DDAA6CC-0B4E-4108-A2E7-F2F32BCD780F}" type="sibTrans" cxnId="{B4A8B570-08C1-43E5-B623-3B25F56B6306}">
      <dgm:prSet/>
      <dgm:spPr/>
      <dgm:t>
        <a:bodyPr/>
        <a:lstStyle/>
        <a:p>
          <a:endParaRPr lang="ru-RU"/>
        </a:p>
      </dgm:t>
    </dgm:pt>
    <dgm:pt modelId="{CA05DB0E-00E5-4F36-B6F3-55E7F97DDACA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bg1"/>
              </a:solidFill>
            </a:rPr>
            <a:t>Объединение организаций профсоюзов</a:t>
          </a:r>
          <a:endParaRPr lang="ru-RU" sz="1800" b="1" dirty="0">
            <a:solidFill>
              <a:schemeClr val="bg1"/>
            </a:solidFill>
          </a:endParaRPr>
        </a:p>
      </dgm:t>
    </dgm:pt>
    <dgm:pt modelId="{6106203C-42BE-49B6-81F0-2F3D31036493}" type="parTrans" cxnId="{3496638D-8F64-44BC-920D-701956975FE2}">
      <dgm:prSet/>
      <dgm:spPr/>
      <dgm:t>
        <a:bodyPr/>
        <a:lstStyle/>
        <a:p>
          <a:endParaRPr lang="ru-RU"/>
        </a:p>
      </dgm:t>
    </dgm:pt>
    <dgm:pt modelId="{D6089C78-11F2-4A6A-B887-DB5111AA01D6}" type="sibTrans" cxnId="{3496638D-8F64-44BC-920D-701956975FE2}">
      <dgm:prSet/>
      <dgm:spPr/>
      <dgm:t>
        <a:bodyPr/>
        <a:lstStyle/>
        <a:p>
          <a:endParaRPr lang="ru-RU"/>
        </a:p>
      </dgm:t>
    </dgm:pt>
    <dgm:pt modelId="{B9005A30-3D2D-4AA2-8D4E-14BC0D7DA24F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bg1"/>
              </a:solidFill>
            </a:rPr>
            <a:t>Органы исполнительной власти и местного самоуправления</a:t>
          </a:r>
          <a:endParaRPr lang="ru-RU" sz="1600" b="1" dirty="0">
            <a:solidFill>
              <a:schemeClr val="bg1"/>
            </a:solidFill>
          </a:endParaRPr>
        </a:p>
      </dgm:t>
    </dgm:pt>
    <dgm:pt modelId="{9E7DCA45-D7AE-4592-9592-C3B6506EF66D}" type="parTrans" cxnId="{8655759D-3F91-4EE6-B8F2-75F826799708}">
      <dgm:prSet/>
      <dgm:spPr/>
      <dgm:t>
        <a:bodyPr/>
        <a:lstStyle/>
        <a:p>
          <a:endParaRPr lang="ru-RU"/>
        </a:p>
      </dgm:t>
    </dgm:pt>
    <dgm:pt modelId="{A71633B2-863D-4DEB-96BE-97C7D1D1DE90}" type="sibTrans" cxnId="{8655759D-3F91-4EE6-B8F2-75F826799708}">
      <dgm:prSet/>
      <dgm:spPr/>
      <dgm:t>
        <a:bodyPr/>
        <a:lstStyle/>
        <a:p>
          <a:endParaRPr lang="ru-RU"/>
        </a:p>
      </dgm:t>
    </dgm:pt>
    <dgm:pt modelId="{C19F30A1-291E-4CEF-BC6C-47AB72BDF53D}" type="pres">
      <dgm:prSet presAssocID="{D7AC3F87-5064-4EF0-8712-E56F473E2D5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197CD08-7373-4F10-98C6-B076B48F15D7}" type="pres">
      <dgm:prSet presAssocID="{4263A724-916F-4586-8317-CFF6DBD1AC66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F914C0-2920-4DCF-9294-6AAE1D96C6C8}" type="pres">
      <dgm:prSet presAssocID="{4263A724-916F-4586-8317-CFF6DBD1AC66}" presName="spNode" presStyleCnt="0"/>
      <dgm:spPr/>
    </dgm:pt>
    <dgm:pt modelId="{CEE77549-81BD-42CE-BC5A-EB9E49BCAECF}" type="pres">
      <dgm:prSet presAssocID="{A2643995-CC0C-4BA4-8AEF-39F166BB70F6}" presName="sibTrans" presStyleLbl="sibTrans1D1" presStyleIdx="0" presStyleCnt="6"/>
      <dgm:spPr/>
      <dgm:t>
        <a:bodyPr/>
        <a:lstStyle/>
        <a:p>
          <a:endParaRPr lang="ru-RU"/>
        </a:p>
      </dgm:t>
    </dgm:pt>
    <dgm:pt modelId="{4D21404A-9574-476D-B59C-B64AB4FEC6D3}" type="pres">
      <dgm:prSet presAssocID="{B9005A30-3D2D-4AA2-8D4E-14BC0D7DA24F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474386-362D-4552-8B80-B6E71B0BBB48}" type="pres">
      <dgm:prSet presAssocID="{B9005A30-3D2D-4AA2-8D4E-14BC0D7DA24F}" presName="spNode" presStyleCnt="0"/>
      <dgm:spPr/>
    </dgm:pt>
    <dgm:pt modelId="{CC5C7A70-89FA-4BF6-B4FD-ACAAF3ED48C0}" type="pres">
      <dgm:prSet presAssocID="{A71633B2-863D-4DEB-96BE-97C7D1D1DE90}" presName="sibTrans" presStyleLbl="sibTrans1D1" presStyleIdx="1" presStyleCnt="6"/>
      <dgm:spPr/>
      <dgm:t>
        <a:bodyPr/>
        <a:lstStyle/>
        <a:p>
          <a:endParaRPr lang="ru-RU"/>
        </a:p>
      </dgm:t>
    </dgm:pt>
    <dgm:pt modelId="{4ADD4B98-3475-44F2-A71E-358D85CF49DD}" type="pres">
      <dgm:prSet presAssocID="{02CDFEE8-962B-4EF1-930A-AF07F90100B4}" presName="node" presStyleLbl="node1" presStyleIdx="2" presStyleCnt="6" custScaleX="1062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D1D9FE-2403-4BD3-BFBA-6BBA9BDA0A50}" type="pres">
      <dgm:prSet presAssocID="{02CDFEE8-962B-4EF1-930A-AF07F90100B4}" presName="spNode" presStyleCnt="0"/>
      <dgm:spPr/>
    </dgm:pt>
    <dgm:pt modelId="{D6C10997-D961-4616-8FD2-B2BEB52D7979}" type="pres">
      <dgm:prSet presAssocID="{3A791CD4-DC6D-4221-9544-5BF39673D9A1}" presName="sibTrans" presStyleLbl="sibTrans1D1" presStyleIdx="2" presStyleCnt="6"/>
      <dgm:spPr/>
      <dgm:t>
        <a:bodyPr/>
        <a:lstStyle/>
        <a:p>
          <a:endParaRPr lang="ru-RU"/>
        </a:p>
      </dgm:t>
    </dgm:pt>
    <dgm:pt modelId="{C06BD5C3-45AC-47B3-BF89-4138BD25E701}" type="pres">
      <dgm:prSet presAssocID="{A0CBF7C2-ACF5-4270-920C-F9186A13E582}" presName="node" presStyleLbl="node1" presStyleIdx="3" presStyleCnt="6" custScaleX="1185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C8B116-7289-431B-898D-E35F114B6727}" type="pres">
      <dgm:prSet presAssocID="{A0CBF7C2-ACF5-4270-920C-F9186A13E582}" presName="spNode" presStyleCnt="0"/>
      <dgm:spPr/>
    </dgm:pt>
    <dgm:pt modelId="{2E001ED2-E2A6-49B3-833C-6A92302960EF}" type="pres">
      <dgm:prSet presAssocID="{54A8A83A-196E-4B58-B7CB-A23BCE9D9D47}" presName="sibTrans" presStyleLbl="sibTrans1D1" presStyleIdx="3" presStyleCnt="6"/>
      <dgm:spPr/>
      <dgm:t>
        <a:bodyPr/>
        <a:lstStyle/>
        <a:p>
          <a:endParaRPr lang="ru-RU"/>
        </a:p>
      </dgm:t>
    </dgm:pt>
    <dgm:pt modelId="{46717933-EB28-422C-8A1D-836B64A17A4D}" type="pres">
      <dgm:prSet presAssocID="{32868AC2-C584-48A0-B0DA-552A5B70497B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E2B8F7-023A-4F9C-AC03-8E9CD74BFFC1}" type="pres">
      <dgm:prSet presAssocID="{32868AC2-C584-48A0-B0DA-552A5B70497B}" presName="spNode" presStyleCnt="0"/>
      <dgm:spPr/>
    </dgm:pt>
    <dgm:pt modelId="{E2C304C3-DD77-4002-A2BC-C01EC3636BE6}" type="pres">
      <dgm:prSet presAssocID="{5DDAA6CC-0B4E-4108-A2E7-F2F32BCD780F}" presName="sibTrans" presStyleLbl="sibTrans1D1" presStyleIdx="4" presStyleCnt="6"/>
      <dgm:spPr/>
      <dgm:t>
        <a:bodyPr/>
        <a:lstStyle/>
        <a:p>
          <a:endParaRPr lang="ru-RU"/>
        </a:p>
      </dgm:t>
    </dgm:pt>
    <dgm:pt modelId="{7CA08EA1-58EF-419D-A5FE-DEEC02AB3A2D}" type="pres">
      <dgm:prSet presAssocID="{CA05DB0E-00E5-4F36-B6F3-55E7F97DDACA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F4EDCF-2211-429E-BC23-C18674401E5D}" type="pres">
      <dgm:prSet presAssocID="{CA05DB0E-00E5-4F36-B6F3-55E7F97DDACA}" presName="spNode" presStyleCnt="0"/>
      <dgm:spPr/>
    </dgm:pt>
    <dgm:pt modelId="{E1D53E6A-0E25-4546-8095-E92623DFD9F1}" type="pres">
      <dgm:prSet presAssocID="{D6089C78-11F2-4A6A-B887-DB5111AA01D6}" presName="sibTrans" presStyleLbl="sibTrans1D1" presStyleIdx="5" presStyleCnt="6"/>
      <dgm:spPr/>
      <dgm:t>
        <a:bodyPr/>
        <a:lstStyle/>
        <a:p>
          <a:endParaRPr lang="ru-RU"/>
        </a:p>
      </dgm:t>
    </dgm:pt>
  </dgm:ptLst>
  <dgm:cxnLst>
    <dgm:cxn modelId="{EBEEE528-E3AD-434B-B87B-6A4D52EF5EEC}" type="presOf" srcId="{A0CBF7C2-ACF5-4270-920C-F9186A13E582}" destId="{C06BD5C3-45AC-47B3-BF89-4138BD25E701}" srcOrd="0" destOrd="0" presId="urn:microsoft.com/office/officeart/2005/8/layout/cycle6"/>
    <dgm:cxn modelId="{6C21A83B-9BB9-444B-A5D0-778D31B885F2}" type="presOf" srcId="{54A8A83A-196E-4B58-B7CB-A23BCE9D9D47}" destId="{2E001ED2-E2A6-49B3-833C-6A92302960EF}" srcOrd="0" destOrd="0" presId="urn:microsoft.com/office/officeart/2005/8/layout/cycle6"/>
    <dgm:cxn modelId="{3B44FE5C-B6E3-4E10-9368-18F3E25C610E}" type="presOf" srcId="{B9005A30-3D2D-4AA2-8D4E-14BC0D7DA24F}" destId="{4D21404A-9574-476D-B59C-B64AB4FEC6D3}" srcOrd="0" destOrd="0" presId="urn:microsoft.com/office/officeart/2005/8/layout/cycle6"/>
    <dgm:cxn modelId="{33EFF470-FD92-468E-99C2-890ABB94226C}" type="presOf" srcId="{5DDAA6CC-0B4E-4108-A2E7-F2F32BCD780F}" destId="{E2C304C3-DD77-4002-A2BC-C01EC3636BE6}" srcOrd="0" destOrd="0" presId="urn:microsoft.com/office/officeart/2005/8/layout/cycle6"/>
    <dgm:cxn modelId="{71A674A1-CE46-4A34-BDBB-21165FE50EA9}" srcId="{D7AC3F87-5064-4EF0-8712-E56F473E2D57}" destId="{4263A724-916F-4586-8317-CFF6DBD1AC66}" srcOrd="0" destOrd="0" parTransId="{C6121F52-03EC-4FA4-AAD4-AE6DC20BDA19}" sibTransId="{A2643995-CC0C-4BA4-8AEF-39F166BB70F6}"/>
    <dgm:cxn modelId="{5B2EF7D7-C4A6-4BDD-B9C1-938CEF51B267}" type="presOf" srcId="{CA05DB0E-00E5-4F36-B6F3-55E7F97DDACA}" destId="{7CA08EA1-58EF-419D-A5FE-DEEC02AB3A2D}" srcOrd="0" destOrd="0" presId="urn:microsoft.com/office/officeart/2005/8/layout/cycle6"/>
    <dgm:cxn modelId="{FE52D462-58F4-4735-99C1-914AC55DD8E7}" type="presOf" srcId="{A71633B2-863D-4DEB-96BE-97C7D1D1DE90}" destId="{CC5C7A70-89FA-4BF6-B4FD-ACAAF3ED48C0}" srcOrd="0" destOrd="0" presId="urn:microsoft.com/office/officeart/2005/8/layout/cycle6"/>
    <dgm:cxn modelId="{FD53269C-BAD4-47D9-A096-DE0B46B40CEA}" type="presOf" srcId="{A2643995-CC0C-4BA4-8AEF-39F166BB70F6}" destId="{CEE77549-81BD-42CE-BC5A-EB9E49BCAECF}" srcOrd="0" destOrd="0" presId="urn:microsoft.com/office/officeart/2005/8/layout/cycle6"/>
    <dgm:cxn modelId="{177EBF8A-C676-4C7F-B75A-8B3A9B476C3A}" srcId="{D7AC3F87-5064-4EF0-8712-E56F473E2D57}" destId="{A0CBF7C2-ACF5-4270-920C-F9186A13E582}" srcOrd="3" destOrd="0" parTransId="{8DC36330-62E6-4886-A025-6EA9B22AB932}" sibTransId="{54A8A83A-196E-4B58-B7CB-A23BCE9D9D47}"/>
    <dgm:cxn modelId="{6F01BA31-F6FF-41FF-9EA4-F02BF36986CA}" type="presOf" srcId="{4263A724-916F-4586-8317-CFF6DBD1AC66}" destId="{D197CD08-7373-4F10-98C6-B076B48F15D7}" srcOrd="0" destOrd="0" presId="urn:microsoft.com/office/officeart/2005/8/layout/cycle6"/>
    <dgm:cxn modelId="{B7820DEA-F96F-4548-B55F-F4710D050434}" type="presOf" srcId="{3A791CD4-DC6D-4221-9544-5BF39673D9A1}" destId="{D6C10997-D961-4616-8FD2-B2BEB52D7979}" srcOrd="0" destOrd="0" presId="urn:microsoft.com/office/officeart/2005/8/layout/cycle6"/>
    <dgm:cxn modelId="{A11E8D82-A686-4DDA-8EBA-C41ED1206380}" srcId="{D7AC3F87-5064-4EF0-8712-E56F473E2D57}" destId="{02CDFEE8-962B-4EF1-930A-AF07F90100B4}" srcOrd="2" destOrd="0" parTransId="{D4FC14C5-0CF3-40B0-93C0-48ABBD7EE0F7}" sibTransId="{3A791CD4-DC6D-4221-9544-5BF39673D9A1}"/>
    <dgm:cxn modelId="{07CD91B7-47D3-4CE9-9D67-F6ACC2D9F2E4}" type="presOf" srcId="{32868AC2-C584-48A0-B0DA-552A5B70497B}" destId="{46717933-EB28-422C-8A1D-836B64A17A4D}" srcOrd="0" destOrd="0" presId="urn:microsoft.com/office/officeart/2005/8/layout/cycle6"/>
    <dgm:cxn modelId="{658B9CD2-67C4-4146-8610-E276AA4C3E0D}" type="presOf" srcId="{02CDFEE8-962B-4EF1-930A-AF07F90100B4}" destId="{4ADD4B98-3475-44F2-A71E-358D85CF49DD}" srcOrd="0" destOrd="0" presId="urn:microsoft.com/office/officeart/2005/8/layout/cycle6"/>
    <dgm:cxn modelId="{3496638D-8F64-44BC-920D-701956975FE2}" srcId="{D7AC3F87-5064-4EF0-8712-E56F473E2D57}" destId="{CA05DB0E-00E5-4F36-B6F3-55E7F97DDACA}" srcOrd="5" destOrd="0" parTransId="{6106203C-42BE-49B6-81F0-2F3D31036493}" sibTransId="{D6089C78-11F2-4A6A-B887-DB5111AA01D6}"/>
    <dgm:cxn modelId="{8D68760F-2005-4967-9EF6-C6582A988AC1}" type="presOf" srcId="{D7AC3F87-5064-4EF0-8712-E56F473E2D57}" destId="{C19F30A1-291E-4CEF-BC6C-47AB72BDF53D}" srcOrd="0" destOrd="0" presId="urn:microsoft.com/office/officeart/2005/8/layout/cycle6"/>
    <dgm:cxn modelId="{B4A8B570-08C1-43E5-B623-3B25F56B6306}" srcId="{D7AC3F87-5064-4EF0-8712-E56F473E2D57}" destId="{32868AC2-C584-48A0-B0DA-552A5B70497B}" srcOrd="4" destOrd="0" parTransId="{E178B238-5FED-4B27-B31F-AFE3B13E8BB2}" sibTransId="{5DDAA6CC-0B4E-4108-A2E7-F2F32BCD780F}"/>
    <dgm:cxn modelId="{8655759D-3F91-4EE6-B8F2-75F826799708}" srcId="{D7AC3F87-5064-4EF0-8712-E56F473E2D57}" destId="{B9005A30-3D2D-4AA2-8D4E-14BC0D7DA24F}" srcOrd="1" destOrd="0" parTransId="{9E7DCA45-D7AE-4592-9592-C3B6506EF66D}" sibTransId="{A71633B2-863D-4DEB-96BE-97C7D1D1DE90}"/>
    <dgm:cxn modelId="{7645475F-73AA-4280-8F4C-BB5E89A26167}" type="presOf" srcId="{D6089C78-11F2-4A6A-B887-DB5111AA01D6}" destId="{E1D53E6A-0E25-4546-8095-E92623DFD9F1}" srcOrd="0" destOrd="0" presId="urn:microsoft.com/office/officeart/2005/8/layout/cycle6"/>
    <dgm:cxn modelId="{B6808F81-0770-4B7C-958D-B70DD4843FDF}" type="presParOf" srcId="{C19F30A1-291E-4CEF-BC6C-47AB72BDF53D}" destId="{D197CD08-7373-4F10-98C6-B076B48F15D7}" srcOrd="0" destOrd="0" presId="urn:microsoft.com/office/officeart/2005/8/layout/cycle6"/>
    <dgm:cxn modelId="{9B99AA85-ABC2-47D7-B09F-55B035DEFDC8}" type="presParOf" srcId="{C19F30A1-291E-4CEF-BC6C-47AB72BDF53D}" destId="{E2F914C0-2920-4DCF-9294-6AAE1D96C6C8}" srcOrd="1" destOrd="0" presId="urn:microsoft.com/office/officeart/2005/8/layout/cycle6"/>
    <dgm:cxn modelId="{A66E2590-EA2A-4A49-8E3E-FD6017698352}" type="presParOf" srcId="{C19F30A1-291E-4CEF-BC6C-47AB72BDF53D}" destId="{CEE77549-81BD-42CE-BC5A-EB9E49BCAECF}" srcOrd="2" destOrd="0" presId="urn:microsoft.com/office/officeart/2005/8/layout/cycle6"/>
    <dgm:cxn modelId="{88D00B2C-9DAD-4487-82D6-7797589816FC}" type="presParOf" srcId="{C19F30A1-291E-4CEF-BC6C-47AB72BDF53D}" destId="{4D21404A-9574-476D-B59C-B64AB4FEC6D3}" srcOrd="3" destOrd="0" presId="urn:microsoft.com/office/officeart/2005/8/layout/cycle6"/>
    <dgm:cxn modelId="{A87B31E6-EEC6-4ED9-91A8-37EC51B4516C}" type="presParOf" srcId="{C19F30A1-291E-4CEF-BC6C-47AB72BDF53D}" destId="{12474386-362D-4552-8B80-B6E71B0BBB48}" srcOrd="4" destOrd="0" presId="urn:microsoft.com/office/officeart/2005/8/layout/cycle6"/>
    <dgm:cxn modelId="{603D1DD6-FD89-450A-B1E7-71DA5975056E}" type="presParOf" srcId="{C19F30A1-291E-4CEF-BC6C-47AB72BDF53D}" destId="{CC5C7A70-89FA-4BF6-B4FD-ACAAF3ED48C0}" srcOrd="5" destOrd="0" presId="urn:microsoft.com/office/officeart/2005/8/layout/cycle6"/>
    <dgm:cxn modelId="{ADD14884-DC71-435C-B87F-7B39108BAD2D}" type="presParOf" srcId="{C19F30A1-291E-4CEF-BC6C-47AB72BDF53D}" destId="{4ADD4B98-3475-44F2-A71E-358D85CF49DD}" srcOrd="6" destOrd="0" presId="urn:microsoft.com/office/officeart/2005/8/layout/cycle6"/>
    <dgm:cxn modelId="{F8FD8C5C-B9B4-4184-A498-5025DC40E4AB}" type="presParOf" srcId="{C19F30A1-291E-4CEF-BC6C-47AB72BDF53D}" destId="{2BD1D9FE-2403-4BD3-BFBA-6BBA9BDA0A50}" srcOrd="7" destOrd="0" presId="urn:microsoft.com/office/officeart/2005/8/layout/cycle6"/>
    <dgm:cxn modelId="{FF361019-73B8-451E-8594-DFFA4ECD0744}" type="presParOf" srcId="{C19F30A1-291E-4CEF-BC6C-47AB72BDF53D}" destId="{D6C10997-D961-4616-8FD2-B2BEB52D7979}" srcOrd="8" destOrd="0" presId="urn:microsoft.com/office/officeart/2005/8/layout/cycle6"/>
    <dgm:cxn modelId="{66517A0E-7C66-42C3-B938-0B0539E8C0A1}" type="presParOf" srcId="{C19F30A1-291E-4CEF-BC6C-47AB72BDF53D}" destId="{C06BD5C3-45AC-47B3-BF89-4138BD25E701}" srcOrd="9" destOrd="0" presId="urn:microsoft.com/office/officeart/2005/8/layout/cycle6"/>
    <dgm:cxn modelId="{43AD0D2C-7884-4448-B255-28A49FA535CF}" type="presParOf" srcId="{C19F30A1-291E-4CEF-BC6C-47AB72BDF53D}" destId="{4BC8B116-7289-431B-898D-E35F114B6727}" srcOrd="10" destOrd="0" presId="urn:microsoft.com/office/officeart/2005/8/layout/cycle6"/>
    <dgm:cxn modelId="{12664176-7853-4D65-8C59-8E6CD4EB98C1}" type="presParOf" srcId="{C19F30A1-291E-4CEF-BC6C-47AB72BDF53D}" destId="{2E001ED2-E2A6-49B3-833C-6A92302960EF}" srcOrd="11" destOrd="0" presId="urn:microsoft.com/office/officeart/2005/8/layout/cycle6"/>
    <dgm:cxn modelId="{0B0EADBF-FD91-4F50-B219-CA4950DF0FFB}" type="presParOf" srcId="{C19F30A1-291E-4CEF-BC6C-47AB72BDF53D}" destId="{46717933-EB28-422C-8A1D-836B64A17A4D}" srcOrd="12" destOrd="0" presId="urn:microsoft.com/office/officeart/2005/8/layout/cycle6"/>
    <dgm:cxn modelId="{A5092D8B-231E-4B37-982E-B6D472E4E61B}" type="presParOf" srcId="{C19F30A1-291E-4CEF-BC6C-47AB72BDF53D}" destId="{C1E2B8F7-023A-4F9C-AC03-8E9CD74BFFC1}" srcOrd="13" destOrd="0" presId="urn:microsoft.com/office/officeart/2005/8/layout/cycle6"/>
    <dgm:cxn modelId="{C4EC6F12-66FD-4D62-AAA9-892B6831CC37}" type="presParOf" srcId="{C19F30A1-291E-4CEF-BC6C-47AB72BDF53D}" destId="{E2C304C3-DD77-4002-A2BC-C01EC3636BE6}" srcOrd="14" destOrd="0" presId="urn:microsoft.com/office/officeart/2005/8/layout/cycle6"/>
    <dgm:cxn modelId="{19A4E39E-DDA6-42B4-9A48-CB72692F326D}" type="presParOf" srcId="{C19F30A1-291E-4CEF-BC6C-47AB72BDF53D}" destId="{7CA08EA1-58EF-419D-A5FE-DEEC02AB3A2D}" srcOrd="15" destOrd="0" presId="urn:microsoft.com/office/officeart/2005/8/layout/cycle6"/>
    <dgm:cxn modelId="{8F763C74-EED8-42E3-8C84-6AB9E1CE8181}" type="presParOf" srcId="{C19F30A1-291E-4CEF-BC6C-47AB72BDF53D}" destId="{A0F4EDCF-2211-429E-BC23-C18674401E5D}" srcOrd="16" destOrd="0" presId="urn:microsoft.com/office/officeart/2005/8/layout/cycle6"/>
    <dgm:cxn modelId="{C05870B4-A971-4533-8286-3A9F7B56F421}" type="presParOf" srcId="{C19F30A1-291E-4CEF-BC6C-47AB72BDF53D}" destId="{E1D53E6A-0E25-4546-8095-E92623DFD9F1}" srcOrd="17" destOrd="0" presId="urn:microsoft.com/office/officeart/2005/8/layout/cycle6"/>
  </dgm:cxnLst>
  <dgm:bg>
    <a:blipFill dpi="0" rotWithShape="1">
      <a:blip xmlns:r="http://schemas.openxmlformats.org/officeDocument/2006/relationships" r:embed="rId1">
        <a:alphaModFix amt="31000"/>
      </a:blip>
      <a:srcRect/>
      <a:stretch>
        <a:fillRect/>
      </a:stretch>
    </a:blipFill>
  </dgm:bg>
  <dgm:whole>
    <a:ln w="60325" cmpd="dbl">
      <a:prstDash val="solid"/>
    </a:ln>
  </dgm:whole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566858-6533-47C5-A008-48B7E0B61016}" type="datetimeFigureOut">
              <a:rPr lang="en-US" smtClean="0"/>
              <a:pPr/>
              <a:t>7/13/2017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55B13B-AB11-4E77-BAA8-F3086792A40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93077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algn="r" defTabSz="914400">
              <a:buNone/>
            </a:pPr>
            <a:fld id="{81331B57-0BE5-4F82-AA58-76F53EFF3ADA}" type="datetime8">
              <a:rPr lang="en-US" sz="1200" b="0" i="0">
                <a:latin typeface="Calibri"/>
                <a:ea typeface="+mn-ea"/>
                <a:cs typeface="+mn-cs"/>
              </a:rPr>
              <a:pPr algn="r" defTabSz="914400">
                <a:buNone/>
              </a:pPr>
              <a:t>7/13/2017 11:22 AM</a:t>
            </a:fld>
            <a:endParaRPr lang="en-US" sz="1200" b="0" i="0"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0" y="8685213"/>
            <a:ext cx="6172200" cy="457200"/>
          </a:xfrm>
        </p:spPr>
        <p:txBody>
          <a:bodyPr/>
          <a:lstStyle/>
          <a:p>
            <a:pPr algn="l" defTabSz="914400">
              <a:buNone/>
            </a:pPr>
            <a:r>
              <a:rPr lang="en-US" sz="500" b="0" i="0">
                <a:solidFill>
                  <a:srgbClr val="000000"/>
                </a:solidFill>
                <a:latin typeface="Calibri"/>
                <a:ea typeface="+mn-ea"/>
                <a:cs typeface="+mn-cs"/>
              </a:rPr>
              <a:t>© Корпорация Майкрософт (Microsoft Corporation), 2007. Все права защищены. Microsoft, Windows, Windows Vista и другие названия продуктов являются или могут являться зарегистрированными товарными знаками и/или товарными знаками в США и/или других странах.</a:t>
            </a:r>
          </a:p>
          <a:p>
            <a:pPr algn="l" defTabSz="914400">
              <a:buNone/>
            </a:pPr>
            <a:r>
              <a:rPr lang="en-US" sz="500" b="0" i="0">
                <a:solidFill>
                  <a:srgbClr val="000000"/>
                </a:solidFill>
                <a:latin typeface="Calibri"/>
                <a:ea typeface="+mn-ea"/>
                <a:cs typeface="+mn-cs"/>
              </a:rPr>
              <a:t>Информация приведена в этом документе только в демонстрационных целях и не отражает точку зрения представителей корпорации Майкрософт на момент составления данной презентации.  Поскольку корпорация Майкрософт вынуждена учитывать меняющиеся рыночные условия, она не гарантирует точность информации, указанной после составления этой презентации, а также не берет на себя подобной обязанности.  </a:t>
            </a:r>
            <a:br>
              <a:rPr lang="en-US" sz="500" b="0" i="0">
                <a:solidFill>
                  <a:srgbClr val="000000"/>
                </a:solidFill>
                <a:latin typeface="Calibri"/>
                <a:ea typeface="+mn-ea"/>
                <a:cs typeface="+mn-cs"/>
              </a:rPr>
            </a:br>
            <a:r>
              <a:rPr lang="en-US" sz="500" b="0" i="0">
                <a:solidFill>
                  <a:srgbClr val="000000"/>
                </a:solidFill>
                <a:latin typeface="Calibri"/>
                <a:ea typeface="+mn-ea"/>
                <a:cs typeface="+mn-cs"/>
              </a:rPr>
              <a:t>КОРПОРАЦИЯ МАЙКРОСОФТ НЕ ДАЕТ НИКАКИХ ЯВНЫХ, ПОДРАЗУМЕВАЕМЫХ ИЛИ ЗАКРЕПЛЕННЫХ ЗАКОНОДАТЕЛЬСТВОМ ГАРАНТИЙ В ОТНОШЕНИИ СВЕДЕНИЙ ИЗ ЭТОЙ ПРЕЗЕНТАЦИИ.</a:t>
            </a:r>
          </a:p>
          <a:p>
            <a:pPr algn="l" defTabSz="914400">
              <a:buNone/>
            </a:pPr>
            <a:endParaRPr lang="en-US" sz="5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>
          <a:xfrm>
            <a:off x="6172199" y="8685213"/>
            <a:ext cx="684213" cy="457200"/>
          </a:xfrm>
        </p:spPr>
        <p:txBody>
          <a:bodyPr/>
          <a:lstStyle/>
          <a:p>
            <a:pPr algn="r" defTabSz="914400">
              <a:buNone/>
            </a:pPr>
            <a:fld id="{EC87E0CF-87F6-4B58-B8B8-DCAB2DAAF3CA}" type="slidenum">
              <a:rPr lang="en-US" sz="1200" b="0" i="0">
                <a:latin typeface="Calibri"/>
                <a:ea typeface="+mn-ea"/>
                <a:cs typeface="+mn-cs"/>
              </a:rPr>
              <a:pPr algn="r" defTabSz="914400">
                <a:buNone/>
              </a:pPr>
              <a:t>1</a:t>
            </a:fld>
            <a:endParaRPr lang="en-US" sz="1200" b="0" i="0"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ролик, видео и прочие особые слай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75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FF9929">
                        <a:lumMod val="20000"/>
                        <a:lumOff val="80000"/>
                      </a:srgbClr>
                    </a:gs>
                    <a:gs pos="28000">
                      <a:srgbClr val="F8F57B"/>
                    </a:gs>
                    <a:gs pos="62000">
                      <a:srgbClr val="D5B953"/>
                    </a:gs>
                    <a:gs pos="88000">
                      <a:srgbClr val="D1943B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noProof="0" smtClean="0"/>
              <a:t>щелкните, чтобы…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1742015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1742015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757802"/>
            <a:ext cx="4114800" cy="34624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981" y="1757802"/>
            <a:ext cx="4117019" cy="34624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: печать с использованием оттенков серог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Заголовок и объект">
    <p:bg bwMode="black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Заголовок и объект">
    <p:bg bwMode="black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Текст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ролик, видео и прочие особые слай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75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FF9929">
                        <a:lumMod val="20000"/>
                        <a:lumOff val="80000"/>
                      </a:srgbClr>
                    </a:gs>
                    <a:gs pos="28000">
                      <a:srgbClr val="F8F57B"/>
                    </a:gs>
                    <a:gs pos="62000">
                      <a:srgbClr val="D5B953"/>
                    </a:gs>
                    <a:gs pos="88000">
                      <a:srgbClr val="D1943B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noProof="0" smtClean="0"/>
              <a:t>щелкните, чтобы…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пользуется для слайдов с кодом программного обеспеч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2117503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ролик, видео и прочие особые слай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75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FF9929">
                        <a:lumMod val="20000"/>
                        <a:lumOff val="80000"/>
                      </a:srgbClr>
                    </a:gs>
                    <a:gs pos="28000">
                      <a:srgbClr val="F8F57B"/>
                    </a:gs>
                    <a:gs pos="62000">
                      <a:srgbClr val="D5B953"/>
                    </a:gs>
                    <a:gs pos="88000">
                      <a:srgbClr val="D1943B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noProof="0" smtClean="0"/>
              <a:t>щелкните, чтобы…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61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 flip="none" rotWithShape="1">
            <a:gsLst>
              <a:gs pos="0">
                <a:srgbClr val="FFFFB9"/>
              </a:gs>
              <a:gs pos="36000">
                <a:srgbClr val="FFFF99"/>
              </a:gs>
              <a:gs pos="86000">
                <a:srgbClr val="F6AE1E"/>
              </a:gs>
            </a:gsLst>
            <a:lin ang="5400000" scaled="0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white rectangle.png"/>
          <p:cNvPicPr>
            <a:picLocks noChangeAspect="1"/>
          </p:cNvPicPr>
          <p:nvPr/>
        </p:nvPicPr>
        <p:blipFill>
          <a:blip r:embed="rId8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ru-RU" noProof="0" dirty="0" smtClean="0"/>
              <a:t>Образец текста</a:t>
            </a:r>
          </a:p>
          <a:p>
            <a:pPr lvl="1"/>
            <a:r>
              <a:rPr lang="ru-RU" noProof="0" dirty="0" smtClean="0"/>
              <a:t>Второй уровень</a:t>
            </a:r>
          </a:p>
          <a:p>
            <a:pPr lvl="2"/>
            <a:r>
              <a:rPr lang="ru-RU" noProof="0" dirty="0" smtClean="0"/>
              <a:t>Третий уровень</a:t>
            </a:r>
          </a:p>
          <a:p>
            <a:pPr lvl="3"/>
            <a:r>
              <a:rPr lang="ru-RU" noProof="0" dirty="0" smtClean="0"/>
              <a:t>Четвертый уровень</a:t>
            </a:r>
          </a:p>
          <a:p>
            <a:pPr lvl="4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 flip="none" rotWithShape="1">
            <a:gsLst>
              <a:gs pos="0">
                <a:srgbClr val="FFFFB9"/>
              </a:gs>
              <a:gs pos="36000">
                <a:srgbClr val="FFFF99"/>
              </a:gs>
              <a:gs pos="86000">
                <a:srgbClr val="F6AE1E"/>
              </a:gs>
            </a:gsLst>
            <a:lin ang="5400000" scaled="0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chart" Target="../charts/chart1.xml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3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3.xml"/><Relationship Id="rId11" Type="http://schemas.openxmlformats.org/officeDocument/2006/relationships/diagramColors" Target="../diagrams/colors4.xml"/><Relationship Id="rId5" Type="http://schemas.openxmlformats.org/officeDocument/2006/relationships/diagramLayout" Target="../diagrams/layout3.xml"/><Relationship Id="rId10" Type="http://schemas.openxmlformats.org/officeDocument/2006/relationships/diagramQuickStyle" Target="../diagrams/quickStyle4.xml"/><Relationship Id="rId4" Type="http://schemas.openxmlformats.org/officeDocument/2006/relationships/diagramData" Target="../diagrams/data3.xml"/><Relationship Id="rId9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3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езымянный.bmp"/>
          <p:cNvPicPr>
            <a:picLocks noChangeAspect="1"/>
          </p:cNvPicPr>
          <p:nvPr/>
        </p:nvPicPr>
        <p:blipFill>
          <a:blip r:embed="rId4" cstate="print"/>
          <a:srcRect l="26112" r="26112"/>
          <a:stretch>
            <a:fillRect/>
          </a:stretch>
        </p:blipFill>
        <p:spPr>
          <a:xfrm>
            <a:off x="5057777" y="0"/>
            <a:ext cx="4086223" cy="6858000"/>
          </a:xfrm>
          <a:custGeom>
            <a:avLst/>
            <a:gdLst>
              <a:gd name="connsiteX0" fmla="*/ 0 w 5448297"/>
              <a:gd name="connsiteY0" fmla="*/ 0 h 6858000"/>
              <a:gd name="connsiteX1" fmla="*/ 5448297 w 5448297"/>
              <a:gd name="connsiteY1" fmla="*/ 0 h 6858000"/>
              <a:gd name="connsiteX2" fmla="*/ 5448297 w 5448297"/>
              <a:gd name="connsiteY2" fmla="*/ 6858000 h 6858000"/>
              <a:gd name="connsiteX3" fmla="*/ 338667 w 5448297"/>
              <a:gd name="connsiteY3" fmla="*/ 6858000 h 6858000"/>
              <a:gd name="connsiteX4" fmla="*/ 1185333 w 5448297"/>
              <a:gd name="connsiteY4" fmla="*/ 43370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48297" h="6858000">
                <a:moveTo>
                  <a:pt x="0" y="0"/>
                </a:moveTo>
                <a:lnTo>
                  <a:pt x="5448297" y="0"/>
                </a:lnTo>
                <a:lnTo>
                  <a:pt x="5448297" y="6858000"/>
                </a:lnTo>
                <a:lnTo>
                  <a:pt x="338667" y="6858000"/>
                </a:lnTo>
                <a:lnTo>
                  <a:pt x="1185333" y="4337050"/>
                </a:lnTo>
                <a:close/>
              </a:path>
            </a:pathLst>
          </a:custGeom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 cstate="print"/>
          <a:srcRect l="9769" t="12201" r="77680" b="66380"/>
          <a:stretch>
            <a:fillRect/>
          </a:stretch>
        </p:blipFill>
        <p:spPr bwMode="auto">
          <a:xfrm>
            <a:off x="0" y="0"/>
            <a:ext cx="2088232" cy="20882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3108" y="142852"/>
            <a:ext cx="6858048" cy="1523495"/>
          </a:xfrm>
        </p:spPr>
        <p:txBody>
          <a:bodyPr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3600" dirty="0" smtClean="0">
                <a:solidFill>
                  <a:srgbClr val="FFC000"/>
                </a:solidFill>
              </a:rPr>
              <a:t>МИНИСТЕРСТВО ТРУДА, </a:t>
            </a:r>
            <a:br>
              <a:rPr lang="ru-RU" sz="3600" dirty="0" smtClean="0">
                <a:solidFill>
                  <a:srgbClr val="FFC000"/>
                </a:solidFill>
              </a:rPr>
            </a:br>
            <a:r>
              <a:rPr lang="ru-RU" sz="3600" dirty="0" smtClean="0">
                <a:solidFill>
                  <a:srgbClr val="FFC000"/>
                </a:solidFill>
              </a:rPr>
              <a:t>СОЦИАЛЬНОГО РАЗВИТИЯ И ЗАНЯТОСТИ НАСЕЛЕНИЯ </a:t>
            </a:r>
            <a:br>
              <a:rPr lang="ru-RU" sz="3600" dirty="0" smtClean="0">
                <a:solidFill>
                  <a:srgbClr val="FFC000"/>
                </a:solidFill>
              </a:rPr>
            </a:br>
            <a:r>
              <a:rPr lang="ru-RU" sz="3600" dirty="0" smtClean="0">
                <a:solidFill>
                  <a:srgbClr val="FFC000"/>
                </a:solidFill>
              </a:rPr>
              <a:t>РЕСПУБЛИКИ АЛТАЙ</a:t>
            </a:r>
            <a:endParaRPr lang="ru-RU" sz="3600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2214554"/>
            <a:ext cx="5643570" cy="403187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</a:rPr>
              <a:t>Р</a:t>
            </a:r>
            <a:r>
              <a:rPr lang="ru-RU" sz="3200" dirty="0" smtClean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</a:rPr>
              <a:t>еализация </a:t>
            </a:r>
            <a:r>
              <a:rPr lang="ru-RU" sz="3200" dirty="0" smtClean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</a:rPr>
              <a:t>государственной политики в области охраны труда </a:t>
            </a:r>
            <a:r>
              <a:rPr lang="ru-RU" sz="3200" dirty="0" smtClean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</a:rPr>
              <a:t>и практические аспекты административно – общественного контроля в профилактике травматизма и нарушений трудового законодательства</a:t>
            </a:r>
            <a:endParaRPr lang="ru-RU" sz="3200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165304"/>
            <a:ext cx="5148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smtClean="0"/>
              <a:t> </a:t>
            </a:r>
            <a:r>
              <a:rPr lang="ru-RU" sz="2000" i="1" dirty="0" smtClean="0">
                <a:solidFill>
                  <a:srgbClr val="C00000"/>
                </a:solidFill>
              </a:rPr>
              <a:t>Докладчик: заместитель министра     Андрей Александрович </a:t>
            </a:r>
            <a:r>
              <a:rPr lang="ru-RU" sz="2000" i="1" dirty="0" err="1" smtClean="0">
                <a:solidFill>
                  <a:srgbClr val="C00000"/>
                </a:solidFill>
              </a:rPr>
              <a:t>Мунатов</a:t>
            </a:r>
            <a:endParaRPr lang="ru-RU" sz="2000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3"/>
          <p:cNvGrpSpPr/>
          <p:nvPr/>
        </p:nvGrpSpPr>
        <p:grpSpPr>
          <a:xfrm>
            <a:off x="214282" y="0"/>
            <a:ext cx="8929718" cy="4549754"/>
            <a:chOff x="214282" y="0"/>
            <a:chExt cx="8929718" cy="4549754"/>
          </a:xfrm>
        </p:grpSpPr>
        <p:grpSp>
          <p:nvGrpSpPr>
            <p:cNvPr id="3" name="Группа 10"/>
            <p:cNvGrpSpPr/>
            <p:nvPr/>
          </p:nvGrpSpPr>
          <p:grpSpPr>
            <a:xfrm>
              <a:off x="214282" y="0"/>
              <a:ext cx="8929718" cy="2620928"/>
              <a:chOff x="214282" y="836712"/>
              <a:chExt cx="8929718" cy="2620928"/>
            </a:xfrm>
          </p:grpSpPr>
          <p:sp>
            <p:nvSpPr>
              <p:cNvPr id="8" name="Скругленный прямоугольник 7"/>
              <p:cNvSpPr/>
              <p:nvPr/>
            </p:nvSpPr>
            <p:spPr bwMode="auto">
              <a:xfrm>
                <a:off x="214282" y="836712"/>
                <a:ext cx="8929718" cy="2088232"/>
              </a:xfrm>
              <a:prstGeom prst="roundRect">
                <a:avLst/>
              </a:prstGeom>
              <a:noFill/>
              <a:ln>
                <a:headEnd type="none" w="med" len="med"/>
                <a:tailEnd type="none" w="med" len="med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914099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dirty="0" smtClean="0">
                    <a:solidFill>
                      <a:schemeClr val="bg1"/>
                    </a:solidFill>
                  </a:rPr>
                  <a:t>Государственная программа Республики Алтай «Обеспечение социальной защищенности и занятости населения»,</a:t>
                </a:r>
              </a:p>
              <a:p>
                <a:pPr algn="ctr" defTabSz="914099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dirty="0" smtClean="0">
                    <a:solidFill>
                      <a:schemeClr val="bg1"/>
                    </a:solidFill>
                  </a:rPr>
                  <a:t>утвержденная постановлением Правительства Республики Алтай от 28 сентября 2012 года № 246</a:t>
                </a:r>
                <a:endParaRPr lang="ru-RU" sz="2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egoe" pitchFamily="34" charset="0"/>
                </a:endParaRPr>
              </a:p>
            </p:txBody>
          </p:sp>
          <p:sp>
            <p:nvSpPr>
              <p:cNvPr id="10" name="Стрелка вверх 9"/>
              <p:cNvSpPr/>
              <p:nvPr/>
            </p:nvSpPr>
            <p:spPr bwMode="auto">
              <a:xfrm rot="10800000">
                <a:off x="4000496" y="2836952"/>
                <a:ext cx="1080120" cy="620688"/>
              </a:xfrm>
              <a:prstGeom prst="upArrow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headEnd type="none" w="med" len="med"/>
                <a:tailEnd type="none" w="med" len="med"/>
              </a:ln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914099"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z="23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egoe" pitchFamily="34" charset="0"/>
                </a:endParaRPr>
              </a:p>
            </p:txBody>
          </p:sp>
        </p:grpSp>
        <p:sp>
          <p:nvSpPr>
            <p:cNvPr id="12" name="Прямоугольник 11"/>
            <p:cNvSpPr/>
            <p:nvPr/>
          </p:nvSpPr>
          <p:spPr bwMode="auto">
            <a:xfrm>
              <a:off x="785786" y="2928934"/>
              <a:ext cx="7920880" cy="936104"/>
            </a:xfrm>
            <a:prstGeom prst="rect">
              <a:avLst/>
            </a:prstGeom>
            <a:noFill/>
            <a:ln>
              <a:headEnd type="none" w="med" len="med"/>
              <a:tailEnd type="none" w="med" len="med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36" tIns="45718" rIns="91436" bIns="45718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14099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00" dirty="0" smtClean="0"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egoe" pitchFamily="34" charset="0"/>
                </a:rPr>
                <a:t>Основные мероприятия по улучшению условий и охраны труда в Республике Алтай на 2016 – 2018 годы</a:t>
              </a:r>
            </a:p>
            <a:p>
              <a:pPr algn="ctr" defTabSz="914099" fontAlgn="base">
                <a:spcBef>
                  <a:spcPct val="0"/>
                </a:spcBef>
                <a:spcAft>
                  <a:spcPct val="0"/>
                </a:spcAft>
              </a:pPr>
              <a:endParaRPr lang="ru-RU" sz="2300" dirty="0" smtClean="0">
                <a:solidFill>
                  <a:srgbClr val="FFFFFF"/>
                </a:solidFill>
                <a:latin typeface="Segoe" pitchFamily="34" charset="0"/>
              </a:endParaRPr>
            </a:p>
          </p:txBody>
        </p:sp>
        <p:sp>
          <p:nvSpPr>
            <p:cNvPr id="13" name="Стрелка вверх 12"/>
            <p:cNvSpPr/>
            <p:nvPr/>
          </p:nvSpPr>
          <p:spPr bwMode="auto">
            <a:xfrm rot="10800000">
              <a:off x="4000496" y="3929066"/>
              <a:ext cx="1080120" cy="620688"/>
            </a:xfrm>
            <a:prstGeom prst="upArrow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headEnd type="none" w="med" len="med"/>
              <a:tailEnd type="none" w="med" len="med"/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vert="horz" wrap="square" lIns="91436" tIns="45718" rIns="91436" bIns="45718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14099" fontAlgn="base">
                <a:spcBef>
                  <a:spcPct val="0"/>
                </a:spcBef>
                <a:spcAft>
                  <a:spcPct val="0"/>
                </a:spcAft>
              </a:pPr>
              <a:endParaRPr lang="ru-RU" sz="23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" pitchFamily="34" charset="0"/>
              </a:endParaRPr>
            </a:p>
          </p:txBody>
        </p:sp>
      </p:grpSp>
      <p:sp>
        <p:nvSpPr>
          <p:cNvPr id="15" name="Скругленный прямоугольник 14"/>
          <p:cNvSpPr/>
          <p:nvPr/>
        </p:nvSpPr>
        <p:spPr bwMode="auto">
          <a:xfrm>
            <a:off x="785786" y="4500570"/>
            <a:ext cx="7848872" cy="2115616"/>
          </a:xfrm>
          <a:prstGeom prst="roundRect">
            <a:avLst/>
          </a:prstGeom>
          <a:noFill/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Создание условий для снижения рисков производственного травматизма и заболеваемости работников организаций на территории Республики Алтай</a:t>
            </a:r>
            <a:endParaRPr lang="ru-RU" sz="28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1214422"/>
            <a:ext cx="6357950" cy="733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Районные межведомственные комиссии</a:t>
            </a:r>
          </a:p>
        </p:txBody>
      </p:sp>
      <p:grpSp>
        <p:nvGrpSpPr>
          <p:cNvPr id="2" name="Группа 13"/>
          <p:cNvGrpSpPr/>
          <p:nvPr/>
        </p:nvGrpSpPr>
        <p:grpSpPr>
          <a:xfrm>
            <a:off x="285720" y="2143116"/>
            <a:ext cx="8532440" cy="936104"/>
            <a:chOff x="323528" y="3140968"/>
            <a:chExt cx="8532440" cy="936104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323528" y="3140968"/>
              <a:ext cx="1872208" cy="936104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2016 год</a:t>
              </a:r>
              <a:endParaRPr lang="ru-RU" dirty="0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2483768" y="3140968"/>
              <a:ext cx="3240360" cy="936104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44 заседания </a:t>
              </a:r>
              <a:r>
                <a:rPr lang="ru-RU" dirty="0" smtClean="0"/>
                <a:t>межведомственных комиссий</a:t>
              </a:r>
              <a:endParaRPr lang="ru-RU" dirty="0"/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6084168" y="3140968"/>
              <a:ext cx="2771800" cy="936104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рассмотрено 146 вопросов</a:t>
              </a:r>
              <a:endParaRPr lang="ru-RU" dirty="0"/>
            </a:p>
          </p:txBody>
        </p:sp>
        <p:sp>
          <p:nvSpPr>
            <p:cNvPr id="8" name="Стрелка вправо 7"/>
            <p:cNvSpPr/>
            <p:nvPr/>
          </p:nvSpPr>
          <p:spPr>
            <a:xfrm>
              <a:off x="2051720" y="3212976"/>
              <a:ext cx="576064" cy="864096"/>
            </a:xfrm>
            <a:prstGeom prst="rightArrow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Стрелка вправо 8"/>
            <p:cNvSpPr/>
            <p:nvPr/>
          </p:nvSpPr>
          <p:spPr>
            <a:xfrm>
              <a:off x="5652120" y="3212976"/>
              <a:ext cx="576064" cy="864096"/>
            </a:xfrm>
            <a:prstGeom prst="rightArrow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" name="Прямоугольник с двумя вырезанными противолежащими углами 9"/>
          <p:cNvSpPr/>
          <p:nvPr/>
        </p:nvSpPr>
        <p:spPr>
          <a:xfrm>
            <a:off x="2786050" y="3786190"/>
            <a:ext cx="2376264" cy="504056"/>
          </a:xfrm>
          <a:prstGeom prst="snip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186 проверок</a:t>
            </a:r>
            <a:endParaRPr lang="ru-RU" dirty="0"/>
          </a:p>
        </p:txBody>
      </p:sp>
      <p:sp>
        <p:nvSpPr>
          <p:cNvPr id="11" name="Стрелка вправо 10"/>
          <p:cNvSpPr/>
          <p:nvPr/>
        </p:nvSpPr>
        <p:spPr>
          <a:xfrm rot="16200000">
            <a:off x="3644446" y="2999232"/>
            <a:ext cx="576064" cy="864096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знак завершения 11"/>
          <p:cNvSpPr/>
          <p:nvPr/>
        </p:nvSpPr>
        <p:spPr>
          <a:xfrm>
            <a:off x="1928794" y="5143512"/>
            <a:ext cx="4104456" cy="1584176"/>
          </a:xfrm>
          <a:prstGeom prst="flowChartTerminator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Выявлено 377 </a:t>
            </a:r>
            <a:r>
              <a:rPr lang="ru-RU" sz="2400" dirty="0"/>
              <a:t>нарушений требований трудового законодательства</a:t>
            </a:r>
          </a:p>
        </p:txBody>
      </p:sp>
      <p:sp>
        <p:nvSpPr>
          <p:cNvPr id="16" name="Стрелка вправо с вырезом 15"/>
          <p:cNvSpPr/>
          <p:nvPr/>
        </p:nvSpPr>
        <p:spPr>
          <a:xfrm rot="5400000">
            <a:off x="3572438" y="4285686"/>
            <a:ext cx="720080" cy="864096"/>
          </a:xfrm>
          <a:prstGeom prst="notched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 useBgFill="1">
        <p:nvSpPr>
          <p:cNvPr id="17" name="Прямоугольник с двумя скругленными противолежащими углами 16"/>
          <p:cNvSpPr/>
          <p:nvPr/>
        </p:nvSpPr>
        <p:spPr>
          <a:xfrm>
            <a:off x="6286512" y="3286124"/>
            <a:ext cx="2699792" cy="3096344"/>
          </a:xfrm>
          <a:prstGeom prst="round2DiagRect">
            <a:avLst/>
          </a:prstGeom>
          <a:scene3d>
            <a:camera prst="perspectiveContrastingLeftFacing"/>
            <a:lightRig rig="threePt" dir="t"/>
          </a:scene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Работодатели</a:t>
            </a:r>
            <a:r>
              <a:rPr lang="ru-RU" sz="2000" b="1" dirty="0"/>
              <a:t>, не исполняющие требования охраны труда, были приглашены на заседания межведомственных </a:t>
            </a:r>
            <a:r>
              <a:rPr lang="ru-RU" sz="2000" b="1" dirty="0" smtClean="0"/>
              <a:t>комиссий</a:t>
            </a:r>
            <a:endParaRPr lang="ru-RU" sz="2000" b="1" dirty="0"/>
          </a:p>
        </p:txBody>
      </p:sp>
      <p:sp>
        <p:nvSpPr>
          <p:cNvPr id="18" name="Стрелка вправо с вырезом 17"/>
          <p:cNvSpPr/>
          <p:nvPr/>
        </p:nvSpPr>
        <p:spPr>
          <a:xfrm>
            <a:off x="5786446" y="5429264"/>
            <a:ext cx="720080" cy="864096"/>
          </a:xfrm>
          <a:prstGeom prst="notched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Рисунок 20" descr="0GuFsN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24366" y="0"/>
            <a:ext cx="1953315" cy="14617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" name="Выноска со стрелкой вниз 22"/>
          <p:cNvSpPr/>
          <p:nvPr/>
        </p:nvSpPr>
        <p:spPr>
          <a:xfrm>
            <a:off x="142844" y="214290"/>
            <a:ext cx="6786610" cy="1000132"/>
          </a:xfrm>
          <a:prstGeom prst="downArrowCallou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 smtClean="0"/>
              <a:t>Республиканская межведомственная комиссия по охране труда</a:t>
            </a:r>
            <a:endParaRPr lang="ru-RU" b="1" i="1" dirty="0"/>
          </a:p>
        </p:txBody>
      </p:sp>
      <p:pic>
        <p:nvPicPr>
          <p:cNvPr id="24" name="Рисунок 23" descr="business-survival-checklis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3481" y="5929330"/>
            <a:ext cx="2170519" cy="1114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6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одержимое 9"/>
          <p:cNvGraphicFramePr>
            <a:graphicFrameLocks noGrp="1"/>
          </p:cNvGraphicFramePr>
          <p:nvPr>
            <p:ph idx="1"/>
          </p:nvPr>
        </p:nvGraphicFramePr>
        <p:xfrm>
          <a:off x="142844" y="2143116"/>
          <a:ext cx="4032448" cy="41536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/>
          <p:nvPr/>
        </p:nvGraphicFramePr>
        <p:xfrm>
          <a:off x="4067944" y="2214554"/>
          <a:ext cx="5076056" cy="4126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" name="Схема 13"/>
          <p:cNvGraphicFramePr/>
          <p:nvPr/>
        </p:nvGraphicFramePr>
        <p:xfrm>
          <a:off x="857224" y="142852"/>
          <a:ext cx="7358114" cy="1311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Graphic spid="11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/>
        </p:nvGraphicFramePr>
        <p:xfrm>
          <a:off x="214282" y="0"/>
          <a:ext cx="8643998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DSC051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0298" y="357166"/>
            <a:ext cx="6357982" cy="664797"/>
          </a:xfrm>
        </p:spPr>
        <p:txBody>
          <a:bodyPr>
            <a:noAutofit/>
          </a:bodyPr>
          <a:lstStyle/>
          <a:p>
            <a:r>
              <a:rPr lang="ru-RU" sz="4000" dirty="0" smtClean="0"/>
              <a:t>Информационное обеспечение</a:t>
            </a:r>
            <a:endParaRPr lang="ru-RU" sz="4000" dirty="0"/>
          </a:p>
        </p:txBody>
      </p:sp>
      <p:pic>
        <p:nvPicPr>
          <p:cNvPr id="8" name="Рисунок 7" descr="Pechat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2357422" cy="1612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2480753"/>
          </a:xfrm>
        </p:spPr>
        <p:txBody>
          <a:bodyPr>
            <a:no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ru-RU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 </a:t>
            </a:r>
            <a:r>
              <a:rPr lang="ru-RU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целевых семинара </a:t>
            </a:r>
            <a:r>
              <a:rPr lang="ru-RU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</a:t>
            </a:r>
            <a:r>
              <a:rPr lang="ru-RU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вопросам </a:t>
            </a:r>
            <a:r>
              <a:rPr lang="ru-RU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трудового</a:t>
            </a:r>
          </a:p>
          <a:p>
            <a:pPr algn="just">
              <a:buNone/>
            </a:pPr>
            <a:r>
              <a:rPr lang="ru-RU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законодательства </a:t>
            </a:r>
            <a:r>
              <a:rPr lang="ru-RU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реализации закона </a:t>
            </a:r>
            <a:r>
              <a:rPr lang="ru-RU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</a:p>
          <a:p>
            <a:pPr algn="just">
              <a:buNone/>
            </a:pPr>
            <a:r>
              <a:rPr lang="ru-RU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специальной </a:t>
            </a:r>
            <a:r>
              <a:rPr lang="ru-RU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оценке условий </a:t>
            </a:r>
            <a:r>
              <a:rPr lang="ru-RU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труда;</a:t>
            </a:r>
          </a:p>
          <a:p>
            <a:pPr algn="just">
              <a:buFont typeface="Wingdings" pitchFamily="2" charset="2"/>
              <a:buChar char="v"/>
            </a:pPr>
            <a:r>
              <a:rPr lang="ru-RU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республиканский семинар-совещание </a:t>
            </a:r>
          </a:p>
          <a:p>
            <a:pPr algn="just">
              <a:buNone/>
            </a:pPr>
            <a:r>
              <a:rPr lang="ru-RU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</a:t>
            </a:r>
            <a:r>
              <a:rPr lang="ru-RU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вопросам охраны труда в сфере </a:t>
            </a:r>
            <a:r>
              <a:rPr lang="ru-RU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образования</a:t>
            </a:r>
          </a:p>
          <a:p>
            <a:pPr algn="just">
              <a:buNone/>
            </a:pPr>
            <a:r>
              <a:rPr lang="ru-RU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</a:t>
            </a:r>
            <a:r>
              <a:rPr lang="ru-RU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участием представителей </a:t>
            </a:r>
            <a:r>
              <a:rPr lang="ru-RU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Общероссийского</a:t>
            </a:r>
          </a:p>
          <a:p>
            <a:pPr algn="just">
              <a:buNone/>
            </a:pPr>
            <a:r>
              <a:rPr lang="ru-RU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профсоюза образования</a:t>
            </a:r>
            <a:endParaRPr lang="ru-RU" sz="28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v"/>
            </a:pPr>
            <a:endParaRPr lang="ru-RU" sz="20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ru-RU" sz="2000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endParaRPr lang="ru-RU" sz="2000" dirty="0">
              <a:solidFill>
                <a:schemeClr val="bg1"/>
              </a:solidFill>
            </a:endParaRPr>
          </a:p>
        </p:txBody>
      </p:sp>
      <p:graphicFrame>
        <p:nvGraphicFramePr>
          <p:cNvPr id="11" name="Схема 10"/>
          <p:cNvGraphicFramePr/>
          <p:nvPr/>
        </p:nvGraphicFramePr>
        <p:xfrm>
          <a:off x="857224" y="4429132"/>
          <a:ext cx="7200800" cy="1311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2" name="Схема 11"/>
          <p:cNvGraphicFramePr/>
          <p:nvPr/>
        </p:nvGraphicFramePr>
        <p:xfrm>
          <a:off x="857224" y="5589240"/>
          <a:ext cx="7200800" cy="126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chelovechki32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20" y="5429264"/>
            <a:ext cx="1714481" cy="1428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million-v-umelyie-ruki.png"/>
          <p:cNvPicPr>
            <a:picLocks noChangeAspect="1"/>
          </p:cNvPicPr>
          <p:nvPr/>
        </p:nvPicPr>
        <p:blipFill>
          <a:blip r:embed="rId4" cstate="print"/>
          <a:srcRect l="9560" r="8612"/>
          <a:stretch>
            <a:fillRect/>
          </a:stretch>
        </p:blipFill>
        <p:spPr>
          <a:xfrm>
            <a:off x="0" y="0"/>
            <a:ext cx="1357322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 useBgFill="1">
        <p:nvSpPr>
          <p:cNvPr id="17" name="Скругленная прямоугольная выноска 16"/>
          <p:cNvSpPr/>
          <p:nvPr/>
        </p:nvSpPr>
        <p:spPr bwMode="auto">
          <a:xfrm>
            <a:off x="1428728" y="5000636"/>
            <a:ext cx="5429288" cy="1714512"/>
          </a:xfrm>
          <a:prstGeom prst="wedgeRoundRectCallout">
            <a:avLst>
              <a:gd name="adj1" fmla="val 67757"/>
              <a:gd name="adj2" fmla="val -63610"/>
              <a:gd name="adj3" fmla="val 16667"/>
            </a:avLst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Объем используемых средств к базовому уровню 2012 года увеличился в 5 раз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6" name="Диаграмма 15"/>
          <p:cNvGraphicFramePr/>
          <p:nvPr/>
        </p:nvGraphicFramePr>
        <p:xfrm>
          <a:off x="214282" y="1500174"/>
          <a:ext cx="8786874" cy="3429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8" name="Заголовок 10"/>
          <p:cNvSpPr txBox="1">
            <a:spLocks/>
          </p:cNvSpPr>
          <p:nvPr/>
        </p:nvSpPr>
        <p:spPr>
          <a:xfrm>
            <a:off x="928630" y="142852"/>
            <a:ext cx="8215370" cy="132959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 lvl="0" indent="0" algn="ctr" defTabSz="91436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spc="-150" dirty="0" smtClean="0">
                <a:ln w="3175">
                  <a:noFill/>
                </a:ln>
                <a:gradFill flip="none" rotWithShape="1">
                  <a:gsLst>
                    <a:gs pos="0">
                      <a:srgbClr val="FFFFB9"/>
                    </a:gs>
                    <a:gs pos="36000">
                      <a:srgbClr val="FFFF99"/>
                    </a:gs>
                    <a:gs pos="86000">
                      <a:srgbClr val="F6AE1E"/>
                    </a:gs>
                  </a:gsLst>
                  <a:lin ang="5400000" scaled="0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cs typeface="Arial" charset="0"/>
              </a:rPr>
              <a:t>Объем финансовых средств, освоенных работодателями на предупредительные меры по профилактике травматизма (тыс. руб.)</a:t>
            </a:r>
            <a:endParaRPr kumimoji="0" lang="ru-RU" sz="3200" b="1" i="0" u="none" strike="noStrike" kern="1200" cap="none" spc="-150" normalizeH="0" baseline="0" noProof="0" dirty="0" smtClean="0">
              <a:ln w="3175">
                <a:noFill/>
              </a:ln>
              <a:gradFill flip="none" rotWithShape="1">
                <a:gsLst>
                  <a:gs pos="0">
                    <a:srgbClr val="FFFFB9"/>
                  </a:gs>
                  <a:gs pos="36000">
                    <a:srgbClr val="FFFF99"/>
                  </a:gs>
                  <a:gs pos="86000">
                    <a:srgbClr val="F6AE1E"/>
                  </a:gs>
                </a:gsLst>
                <a:lin ang="5400000" scaled="0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+mj-lt"/>
              <a:ea typeface="+mn-ea"/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755576" y="1916832"/>
            <a:ext cx="7791400" cy="152657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	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	</a:t>
            </a:r>
            <a:endParaRPr lang="ru-RU" dirty="0"/>
          </a:p>
        </p:txBody>
      </p:sp>
      <p:graphicFrame>
        <p:nvGraphicFramePr>
          <p:cNvPr id="20" name="Схема 19"/>
          <p:cNvGraphicFramePr/>
          <p:nvPr/>
        </p:nvGraphicFramePr>
        <p:xfrm>
          <a:off x="214282" y="214290"/>
          <a:ext cx="8715436" cy="6429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2" name="Счетверенная стрелка 21"/>
          <p:cNvSpPr/>
          <p:nvPr/>
        </p:nvSpPr>
        <p:spPr bwMode="auto">
          <a:xfrm>
            <a:off x="4143372" y="1643050"/>
            <a:ext cx="857256" cy="1071570"/>
          </a:xfrm>
          <a:prstGeom prst="quadArrow">
            <a:avLst/>
          </a:prstGeom>
          <a:solidFill>
            <a:schemeClr val="accent1">
              <a:alpha val="65000"/>
            </a:schemeClr>
          </a:solidFill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fontAlgn="base">
              <a:spcBef>
                <a:spcPct val="0"/>
              </a:spcBef>
              <a:spcAft>
                <a:spcPct val="0"/>
              </a:spcAft>
            </a:pPr>
            <a:endParaRPr lang="ru-RU" sz="230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" pitchFamily="34" charset="0"/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 rot="5400000">
            <a:off x="3250397" y="4179099"/>
            <a:ext cx="500066" cy="428628"/>
          </a:xfrm>
          <a:prstGeom prst="straightConnector1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5286380" y="4143380"/>
            <a:ext cx="571504" cy="428628"/>
          </a:xfrm>
          <a:prstGeom prst="straightConnector1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rot="5400000">
            <a:off x="4287042" y="4928404"/>
            <a:ext cx="571504" cy="1588"/>
          </a:xfrm>
          <a:prstGeom prst="straightConnector1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Заголовок 1"/>
          <p:cNvSpPr txBox="1">
            <a:spLocks/>
          </p:cNvSpPr>
          <p:nvPr/>
        </p:nvSpPr>
        <p:spPr>
          <a:xfrm>
            <a:off x="2000232" y="2786058"/>
            <a:ext cx="5143536" cy="132959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 lvl="0" indent="0" algn="ctr" defTabSz="91436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-150" normalizeH="0" baseline="0" noProof="0" dirty="0" smtClean="0">
                <a:ln w="3175">
                  <a:noFill/>
                </a:ln>
                <a:solidFill>
                  <a:schemeClr val="bg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Arial" charset="0"/>
              </a:rPr>
              <a:t>Повышение эффективности соблюдения трудового законодательства</a:t>
            </a:r>
            <a:endParaRPr kumimoji="0" lang="ru-RU" sz="3200" b="1" i="0" u="none" strike="noStrike" kern="1200" cap="none" spc="-150" normalizeH="0" baseline="0" noProof="0" dirty="0">
              <a:ln w="3175">
                <a:noFill/>
              </a:ln>
              <a:solidFill>
                <a:schemeClr val="bg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142844" y="0"/>
          <a:ext cx="8858312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Содержимое 10"/>
          <p:cNvGraphicFramePr>
            <a:graphicFrameLocks/>
          </p:cNvGraphicFramePr>
          <p:nvPr/>
        </p:nvGraphicFramePr>
        <p:xfrm>
          <a:off x="0" y="3500438"/>
          <a:ext cx="4643438" cy="31409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 useBgFill="1">
        <p:nvSpPr>
          <p:cNvPr id="6" name="Скругленная прямоугольная выноска 5"/>
          <p:cNvSpPr/>
          <p:nvPr/>
        </p:nvSpPr>
        <p:spPr bwMode="auto">
          <a:xfrm>
            <a:off x="4857752" y="3857628"/>
            <a:ext cx="4143404" cy="1857388"/>
          </a:xfrm>
          <a:prstGeom prst="wedgeRoundRectCallout">
            <a:avLst>
              <a:gd name="adj1" fmla="val 34078"/>
              <a:gd name="adj2" fmla="val -80359"/>
              <a:gd name="adj3" fmla="val 16667"/>
            </a:avLst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" pitchFamily="34" charset="0"/>
              </a:rPr>
              <a:t>Достигнуто снижение уровня травматизма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" pitchFamily="34" charset="0"/>
              </a:rPr>
              <a:t>тяжелой степени на 40% смертельных случаев на 75%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2780928"/>
            <a:ext cx="7681913" cy="1523495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S010286748">
  <a:themeElements>
    <a:clrScheme name="Green Template-Template">
      <a:dk1>
        <a:srgbClr val="000000"/>
      </a:dk1>
      <a:lt1>
        <a:srgbClr val="FFFFFF"/>
      </a:lt1>
      <a:dk2>
        <a:srgbClr val="1F7335"/>
      </a:dk2>
      <a:lt2>
        <a:srgbClr val="C4FF89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0ED7B"/>
      </a:hlink>
      <a:folHlink>
        <a:srgbClr val="F3EB4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Белый текст и шрифт Courier для слайдов с кодом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651DED46-D66D-454A-B8B2-8EE17CF4DC1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TS010286748</Template>
  <TotalTime>25808</TotalTime>
  <Words>421</Words>
  <Application>Microsoft Office PowerPoint</Application>
  <PresentationFormat>Экран (4:3)</PresentationFormat>
  <Paragraphs>73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TS010286748</vt:lpstr>
      <vt:lpstr>Белый текст и шрифт Courier для слайдов с кодом</vt:lpstr>
      <vt:lpstr>МИНИСТЕРСТВО ТРУДА,  СОЦИАЛЬНОГО РАЗВИТИЯ И ЗАНЯТОСТИ НАСЕЛЕНИЯ  РЕСПУБЛИКИ АЛТАЙ</vt:lpstr>
      <vt:lpstr>Слайд 2</vt:lpstr>
      <vt:lpstr>Слайд 3</vt:lpstr>
      <vt:lpstr>Слайд 4</vt:lpstr>
      <vt:lpstr>Слайд 5</vt:lpstr>
      <vt:lpstr>Информационное обеспечение</vt:lpstr>
      <vt:lpstr>Слайд 7</vt:lpstr>
      <vt:lpstr>Слайд 8</vt:lpstr>
      <vt:lpstr>Слайд 9</vt:lpstr>
      <vt:lpstr>Спасибо за внимание!</vt:lpstr>
    </vt:vector>
  </TitlesOfParts>
  <Company>mintrud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Информация об итогах работы республиканской и районных межведомственных комиссий по охране труда за 2014 год</dc:title>
  <dc:creator>admin</dc:creator>
  <cp:lastModifiedBy>Минтруд</cp:lastModifiedBy>
  <cp:revision>605</cp:revision>
  <dcterms:created xsi:type="dcterms:W3CDTF">2014-12-17T12:14:06Z</dcterms:created>
  <dcterms:modified xsi:type="dcterms:W3CDTF">2017-07-14T05:27:39Z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TC102867489990</vt:lpwstr>
  </property>
</Properties>
</file>