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</p:sldMasterIdLst>
  <p:notesMasterIdLst>
    <p:notesMasterId r:id="rId10"/>
  </p:notesMasterIdLst>
  <p:sldIdLst>
    <p:sldId id="1199" r:id="rId3"/>
    <p:sldId id="1366" r:id="rId4"/>
    <p:sldId id="1373" r:id="rId5"/>
    <p:sldId id="1372" r:id="rId6"/>
    <p:sldId id="1374" r:id="rId7"/>
    <p:sldId id="296" r:id="rId8"/>
    <p:sldId id="204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E54632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2-0D6C-4120-AFBB-333C09A4BDF1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3-0D6C-4120-AFBB-333C09A4BDF1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4-0D6C-4120-AFBB-333C09A4BDF1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>
              <c:ext xmlns:c16="http://schemas.microsoft.com/office/drawing/2014/chart" uri="{C3380CC4-5D6E-409C-BE32-E72D297353CC}">
                <c16:uniqueId val="{00000005-0D6C-4120-AFBB-333C09A4BDF1}"/>
              </c:ext>
            </c:extLst>
          </c:dPt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35</c:v>
                </c:pt>
                <c:pt idx="1">
                  <c:v>80</c:v>
                </c:pt>
                <c:pt idx="2">
                  <c:v>60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6C-4120-AFBB-333C09A4BDF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65</c:v>
                </c:pt>
                <c:pt idx="1">
                  <c:v>20</c:v>
                </c:pt>
                <c:pt idx="2">
                  <c:v>40</c:v>
                </c:pt>
                <c:pt idx="3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D6C-4120-AFBB-333C09A4BDF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0"/>
        <c:overlap val="100"/>
        <c:axId val="138957952"/>
        <c:axId val="138959488"/>
      </c:barChart>
      <c:catAx>
        <c:axId val="1389579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38959488"/>
        <c:crosses val="autoZero"/>
        <c:auto val="1"/>
        <c:lblAlgn val="ctr"/>
        <c:lblOffset val="100"/>
        <c:noMultiLvlLbl val="0"/>
      </c:catAx>
      <c:valAx>
        <c:axId val="138959488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1389579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44732-3505-439B-AF64-6D49C158A05F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88D0C0-F997-4A0B-A094-37A1CE2767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524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FDE6AB-3C9D-418A-9581-3C05A7B0136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0809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Same Side Corner Rectangle 2"/>
          <p:cNvSpPr/>
          <p:nvPr userDrawn="1"/>
        </p:nvSpPr>
        <p:spPr>
          <a:xfrm rot="5400000">
            <a:off x="2152609" y="1117791"/>
            <a:ext cx="2462856" cy="6768075"/>
          </a:xfrm>
          <a:prstGeom prst="round2Same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623392" y="5060583"/>
            <a:ext cx="5760640" cy="384043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60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89F8A4B7-E6C8-4208-8AC6-ED1D61D10B7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3392" y="3621021"/>
            <a:ext cx="5760640" cy="144016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FREE</a:t>
            </a:r>
          </a:p>
          <a:p>
            <a:pPr lvl="0"/>
            <a:r>
              <a:rPr lang="en-US" altLang="ko-KR" dirty="0"/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078839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2668876" y="4543638"/>
            <a:ext cx="6864085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Thank you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668876" y="5253203"/>
            <a:ext cx="686408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211879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4F0D44-20EC-4693-9AAA-2F57F6FA2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EA3705-E697-4656-978A-B2C6EAE77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34ACA0-41A0-49A8-BD97-6AF755DC0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B03E-3D16-4EAE-A9D1-231287829A2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2A57C-69D6-44A5-9663-E1C931AFA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CB7706-EFF7-45A2-90A7-833A881F7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970A-D693-4483-81D3-801177105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753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00435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38665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13819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5360" y="0"/>
            <a:ext cx="1185664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1172765"/>
            <a:ext cx="12192000" cy="1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385574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581128"/>
            <a:ext cx="12192000" cy="22768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8" name="Isosceles Triangle 7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24784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t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4733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67680" y="202116"/>
            <a:ext cx="11856640" cy="64537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90824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118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736247" y="1706997"/>
            <a:ext cx="2592000" cy="292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  <p:sp>
        <p:nvSpPr>
          <p:cNvPr id="18" name="Rectangle 17"/>
          <p:cNvSpPr/>
          <p:nvPr userDrawn="1"/>
        </p:nvSpPr>
        <p:spPr>
          <a:xfrm>
            <a:off x="3442847" y="1706997"/>
            <a:ext cx="2592000" cy="292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0" name="Rectangle 19"/>
          <p:cNvSpPr/>
          <p:nvPr userDrawn="1"/>
        </p:nvSpPr>
        <p:spPr>
          <a:xfrm>
            <a:off x="6149447" y="1706997"/>
            <a:ext cx="2592000" cy="292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8856045" y="1706997"/>
            <a:ext cx="2592000" cy="292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5" name="그림 개체 틀 24">
            <a:extLst>
              <a:ext uri="{FF2B5EF4-FFF2-40B4-BE49-F238E27FC236}">
                <a16:creationId xmlns:a16="http://schemas.microsoft.com/office/drawing/2014/main" id="{BB44E593-372B-413A-8040-FDB1E70931B5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8998204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6" name="그림 개체 틀 25">
            <a:extLst>
              <a:ext uri="{FF2B5EF4-FFF2-40B4-BE49-F238E27FC236}">
                <a16:creationId xmlns:a16="http://schemas.microsoft.com/office/drawing/2014/main" id="{1D2964A4-4427-44D0-BD50-F1BFC952481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291032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7" name="그림 개체 틀 26">
            <a:extLst>
              <a:ext uri="{FF2B5EF4-FFF2-40B4-BE49-F238E27FC236}">
                <a16:creationId xmlns:a16="http://schemas.microsoft.com/office/drawing/2014/main" id="{57B5A4E7-0D2A-4557-B263-5CA93A4351A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583860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8" name="그림 개체 틀 27">
            <a:extLst>
              <a:ext uri="{FF2B5EF4-FFF2-40B4-BE49-F238E27FC236}">
                <a16:creationId xmlns:a16="http://schemas.microsoft.com/office/drawing/2014/main" id="{B132F25B-77D1-4C5A-B77A-647542047EA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76688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0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703908" y="1664857"/>
            <a:ext cx="1344000" cy="13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047908" y="1664857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720043" y="3634284"/>
            <a:ext cx="1344000" cy="134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2064043" y="3634284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6271929" y="1664857"/>
            <a:ext cx="1344000" cy="134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7615929" y="1664857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6291267" y="3634284"/>
            <a:ext cx="1344000" cy="134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635267" y="3634284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14980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28733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0822" y="1124744"/>
            <a:ext cx="10770357" cy="28803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67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6980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403" y="1931533"/>
            <a:ext cx="6240693" cy="43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19403" y="635535"/>
            <a:ext cx="6240096" cy="1296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959499" y="634087"/>
            <a:ext cx="4512000" cy="129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95377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403" y="1443535"/>
            <a:ext cx="2592288" cy="481058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3399017" y="1453287"/>
            <a:ext cx="2592288" cy="3207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6078632" y="1453287"/>
            <a:ext cx="2592288" cy="20619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8758247" y="1453287"/>
            <a:ext cx="2592288" cy="48008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3399017" y="4730496"/>
            <a:ext cx="2592000" cy="152362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6078632" y="3569818"/>
            <a:ext cx="2592000" cy="2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2690369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pic>
        <p:nvPicPr>
          <p:cNvPr id="9" name="Picture 2" descr="D:\KBM-정애\014-Fullppt\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04" y="3278389"/>
            <a:ext cx="6336704" cy="322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492282" y="3687520"/>
            <a:ext cx="3007799" cy="22445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pic>
        <p:nvPicPr>
          <p:cNvPr id="12" name="Picture 2" descr="D:\KBM-정애\014-Fullppt\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272" y="1382118"/>
            <a:ext cx="6336704" cy="322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831258" y="1780182"/>
            <a:ext cx="3007799" cy="22556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72477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그림 개체 틀 10">
            <a:extLst>
              <a:ext uri="{FF2B5EF4-FFF2-40B4-BE49-F238E27FC236}">
                <a16:creationId xmlns:a16="http://schemas.microsoft.com/office/drawing/2014/main" id="{081DBF75-458C-441B-A489-6D6FCA16616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530781" y="0"/>
            <a:ext cx="5661220" cy="2660915"/>
          </a:xfrm>
          <a:custGeom>
            <a:avLst/>
            <a:gdLst>
              <a:gd name="connsiteX0" fmla="*/ 970059 w 4245915"/>
              <a:gd name="connsiteY0" fmla="*/ 0 h 1995686"/>
              <a:gd name="connsiteX1" fmla="*/ 4245915 w 4245915"/>
              <a:gd name="connsiteY1" fmla="*/ 0 h 1995686"/>
              <a:gd name="connsiteX2" fmla="*/ 4245915 w 4245915"/>
              <a:gd name="connsiteY2" fmla="*/ 1995686 h 1995686"/>
              <a:gd name="connsiteX3" fmla="*/ 0 w 4245915"/>
              <a:gd name="connsiteY3" fmla="*/ 1987734 h 1995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5915" h="1995686">
                <a:moveTo>
                  <a:pt x="970059" y="0"/>
                </a:moveTo>
                <a:lnTo>
                  <a:pt x="4245915" y="0"/>
                </a:lnTo>
                <a:lnTo>
                  <a:pt x="4245915" y="1995686"/>
                </a:lnTo>
                <a:lnTo>
                  <a:pt x="0" y="198773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그림 개체 틀 11">
            <a:extLst>
              <a:ext uri="{FF2B5EF4-FFF2-40B4-BE49-F238E27FC236}">
                <a16:creationId xmlns:a16="http://schemas.microsoft.com/office/drawing/2014/main" id="{0659651E-89BE-4ED6-8279-2A076B50460A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0" y="0"/>
            <a:ext cx="7649539" cy="6858000"/>
          </a:xfrm>
          <a:custGeom>
            <a:avLst/>
            <a:gdLst>
              <a:gd name="connsiteX0" fmla="*/ 0 w 5737154"/>
              <a:gd name="connsiteY0" fmla="*/ 0 h 5143500"/>
              <a:gd name="connsiteX1" fmla="*/ 5737154 w 5737154"/>
              <a:gd name="connsiteY1" fmla="*/ 0 h 5143500"/>
              <a:gd name="connsiteX2" fmla="*/ 3168882 w 5737154"/>
              <a:gd name="connsiteY2" fmla="*/ 5143500 h 5143500"/>
              <a:gd name="connsiteX3" fmla="*/ 0 w 5737154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37154" h="5143500">
                <a:moveTo>
                  <a:pt x="0" y="0"/>
                </a:moveTo>
                <a:lnTo>
                  <a:pt x="5737154" y="0"/>
                </a:lnTo>
                <a:lnTo>
                  <a:pt x="3168882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4431528" y="2788258"/>
            <a:ext cx="7760472" cy="4069743"/>
          </a:xfrm>
          <a:custGeom>
            <a:avLst/>
            <a:gdLst>
              <a:gd name="connsiteX0" fmla="*/ 0 w 4261899"/>
              <a:gd name="connsiteY0" fmla="*/ 0 h 3052307"/>
              <a:gd name="connsiteX1" fmla="*/ 4261899 w 4261899"/>
              <a:gd name="connsiteY1" fmla="*/ 0 h 3052307"/>
              <a:gd name="connsiteX2" fmla="*/ 4261899 w 4261899"/>
              <a:gd name="connsiteY2" fmla="*/ 3052307 h 3052307"/>
              <a:gd name="connsiteX3" fmla="*/ 0 w 4261899"/>
              <a:gd name="connsiteY3" fmla="*/ 3052307 h 3052307"/>
              <a:gd name="connsiteX4" fmla="*/ 0 w 4261899"/>
              <a:gd name="connsiteY4" fmla="*/ 0 h 3052307"/>
              <a:gd name="connsiteX0" fmla="*/ 1558455 w 5820354"/>
              <a:gd name="connsiteY0" fmla="*/ 0 h 3052307"/>
              <a:gd name="connsiteX1" fmla="*/ 5820354 w 5820354"/>
              <a:gd name="connsiteY1" fmla="*/ 0 h 3052307"/>
              <a:gd name="connsiteX2" fmla="*/ 5820354 w 5820354"/>
              <a:gd name="connsiteY2" fmla="*/ 3052307 h 3052307"/>
              <a:gd name="connsiteX3" fmla="*/ 0 w 5820354"/>
              <a:gd name="connsiteY3" fmla="*/ 3052307 h 3052307"/>
              <a:gd name="connsiteX4" fmla="*/ 1558455 w 5820354"/>
              <a:gd name="connsiteY4" fmla="*/ 0 h 3052307"/>
              <a:gd name="connsiteX0" fmla="*/ 1518698 w 5820354"/>
              <a:gd name="connsiteY0" fmla="*/ 7952 h 3052307"/>
              <a:gd name="connsiteX1" fmla="*/ 5820354 w 5820354"/>
              <a:gd name="connsiteY1" fmla="*/ 0 h 3052307"/>
              <a:gd name="connsiteX2" fmla="*/ 5820354 w 5820354"/>
              <a:gd name="connsiteY2" fmla="*/ 3052307 h 3052307"/>
              <a:gd name="connsiteX3" fmla="*/ 0 w 5820354"/>
              <a:gd name="connsiteY3" fmla="*/ 3052307 h 3052307"/>
              <a:gd name="connsiteX4" fmla="*/ 1518698 w 5820354"/>
              <a:gd name="connsiteY4" fmla="*/ 7952 h 3052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20354" h="3052307">
                <a:moveTo>
                  <a:pt x="1518698" y="7952"/>
                </a:moveTo>
                <a:lnTo>
                  <a:pt x="5820354" y="0"/>
                </a:lnTo>
                <a:lnTo>
                  <a:pt x="5820354" y="3052307"/>
                </a:lnTo>
                <a:lnTo>
                  <a:pt x="0" y="3052307"/>
                </a:lnTo>
                <a:lnTo>
                  <a:pt x="1518698" y="79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664235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0992000" y="0"/>
            <a:ext cx="1200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749211" y="0"/>
            <a:ext cx="326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303460" y="0"/>
            <a:ext cx="326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0" y="0"/>
            <a:ext cx="3311691" cy="47731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6555024" y="0"/>
            <a:ext cx="1200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558512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999" y="3798792"/>
            <a:ext cx="6240693" cy="24257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19999" y="624001"/>
            <a:ext cx="6240693" cy="31048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2129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20000" y="3427942"/>
            <a:ext cx="10752000" cy="961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20000" y="1556723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096000" y="4389107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8063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strike="noStrike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2" name="Rounded Rectangle 11"/>
          <p:cNvSpPr/>
          <p:nvPr userDrawn="1"/>
        </p:nvSpPr>
        <p:spPr>
          <a:xfrm>
            <a:off x="472011" y="1508786"/>
            <a:ext cx="3799787" cy="4865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+mn-lt"/>
            </a:endParaRPr>
          </a:p>
        </p:txBody>
      </p:sp>
      <p:sp>
        <p:nvSpPr>
          <p:cNvPr id="15" name="Rounded Rectangle 14"/>
          <p:cNvSpPr/>
          <p:nvPr userDrawn="1"/>
        </p:nvSpPr>
        <p:spPr>
          <a:xfrm>
            <a:off x="709243" y="1796667"/>
            <a:ext cx="14469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" name="Half Frame 15"/>
          <p:cNvSpPr/>
          <p:nvPr userDrawn="1"/>
        </p:nvSpPr>
        <p:spPr>
          <a:xfrm rot="5400000">
            <a:off x="3456857" y="1650935"/>
            <a:ext cx="669775" cy="66977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28585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pPr/>
              <a:t>12/15/2021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2365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11516" y="216000"/>
            <a:ext cx="5228944" cy="642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000"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589C8AA-2D4C-4994-980A-55755859B752}"/>
              </a:ext>
            </a:extLst>
          </p:cNvPr>
          <p:cNvSpPr/>
          <p:nvPr userDrawn="1"/>
        </p:nvSpPr>
        <p:spPr>
          <a:xfrm>
            <a:off x="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449903D-1884-4F36-ADC7-5E445863E767}"/>
              </a:ext>
            </a:extLst>
          </p:cNvPr>
          <p:cNvSpPr/>
          <p:nvPr userDrawn="1"/>
        </p:nvSpPr>
        <p:spPr>
          <a:xfrm>
            <a:off x="1197600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353408-014E-40E6-91DD-CB316B4EA769}"/>
              </a:ext>
            </a:extLst>
          </p:cNvPr>
          <p:cNvSpPr/>
          <p:nvPr userDrawn="1"/>
        </p:nvSpPr>
        <p:spPr>
          <a:xfrm>
            <a:off x="0" y="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3769F56-512B-47D6-9A36-7436DFABFE7B}"/>
              </a:ext>
            </a:extLst>
          </p:cNvPr>
          <p:cNvSpPr/>
          <p:nvPr userDrawn="1"/>
        </p:nvSpPr>
        <p:spPr>
          <a:xfrm>
            <a:off x="0" y="664200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28643384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Министерство здравоохранения и социального развития Российской Федерации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11072A-CA81-44E8-B12A-0240C5CC507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72935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baseline="0">
                <a:solidFill>
                  <a:schemeClr val="accent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4485117"/>
            <a:ext cx="12192000" cy="2400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2388058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:\002-KIMS BUSINESS\007-02-Googleslidesppt\02-GSppt-Contents-Kim\20170429\07-\item0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81" y="2170883"/>
            <a:ext cx="3370352" cy="337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5416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001BC926-532D-4A29-930A-236814050938}"/>
              </a:ext>
            </a:extLst>
          </p:cNvPr>
          <p:cNvSpPr>
            <a:spLocks noChangeAspect="1"/>
          </p:cNvSpPr>
          <p:nvPr userDrawn="1"/>
        </p:nvSpPr>
        <p:spPr>
          <a:xfrm>
            <a:off x="7119315" y="5067541"/>
            <a:ext cx="4297680" cy="43533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99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3E906F-6E18-4B03-BE88-75566ECC92F8}"/>
              </a:ext>
            </a:extLst>
          </p:cNvPr>
          <p:cNvSpPr/>
          <p:nvPr userDrawn="1"/>
        </p:nvSpPr>
        <p:spPr>
          <a:xfrm>
            <a:off x="1" y="1988840"/>
            <a:ext cx="12192000" cy="28803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9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5EBDAAFC-71A9-4BA2-A27E-C4F1F4BA22EC}"/>
              </a:ext>
            </a:extLst>
          </p:cNvPr>
          <p:cNvGrpSpPr/>
          <p:nvPr userDrawn="1"/>
        </p:nvGrpSpPr>
        <p:grpSpPr>
          <a:xfrm>
            <a:off x="6867308" y="1360227"/>
            <a:ext cx="4999344" cy="3932069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6173859-0352-4FD9-B3BD-10167F74D9C0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945F6B7-E4A6-48B1-9406-9E425F295FFF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CA7AAB-8778-4F88-BE73-6CB5FA0E0E6A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BD4C418-0F80-4101-A919-833900A7CEFD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B2511B1-DF8F-4023-8CEE-586AEE878B8D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BDA56B7-7F45-4702-8E59-4222CE520868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FA1173E-505A-4DD9-BBC4-17F19752B61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ED9CBC3-5115-4FA9-AC8A-A42FC5D3EE68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</p:grp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B9825C8-5D1C-4169-9149-8B4CB0E262B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7103893" y="1624179"/>
            <a:ext cx="4580043" cy="25889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075" indent="0">
              <a:buNone/>
              <a:defRPr sz="2799"/>
            </a:lvl2pPr>
            <a:lvl3pPr marL="914149" indent="0">
              <a:buNone/>
              <a:defRPr sz="2399"/>
            </a:lvl3pPr>
            <a:lvl4pPr marL="1371223" indent="0">
              <a:buNone/>
              <a:defRPr sz="1999"/>
            </a:lvl4pPr>
            <a:lvl5pPr marL="1828297" indent="0">
              <a:buNone/>
              <a:defRPr sz="1999"/>
            </a:lvl5pPr>
            <a:lvl6pPr marL="2285371" indent="0">
              <a:buNone/>
              <a:defRPr sz="1999"/>
            </a:lvl6pPr>
            <a:lvl7pPr marL="2742446" indent="0">
              <a:buNone/>
              <a:defRPr sz="1999"/>
            </a:lvl7pPr>
            <a:lvl8pPr marL="3199520" indent="0">
              <a:buNone/>
              <a:defRPr sz="1999"/>
            </a:lvl8pPr>
            <a:lvl9pPr marL="3656595" indent="0">
              <a:buNone/>
              <a:defRPr sz="1999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CD05948B-F459-46FB-B9E4-88B7F7FCBE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1" y="33951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99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353176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1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4" y="6459788"/>
            <a:ext cx="2618511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Министерство здравоохранения и социального развития Российской Федерации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FC17FB5-990C-4134-8117-C7BACC47DF7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8889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09652" y="480058"/>
            <a:ext cx="4224469" cy="41970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126140" y="480060"/>
            <a:ext cx="6336704" cy="22961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5126141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7310493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9494845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94045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Styl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B5DC2D75-DE02-4638-98F1-B47C5CD2DD3B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1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075" indent="0">
              <a:buNone/>
              <a:defRPr sz="2799"/>
            </a:lvl2pPr>
            <a:lvl3pPr marL="914149" indent="0">
              <a:buNone/>
              <a:defRPr sz="2399"/>
            </a:lvl3pPr>
            <a:lvl4pPr marL="1371223" indent="0">
              <a:buNone/>
              <a:defRPr sz="1999"/>
            </a:lvl4pPr>
            <a:lvl5pPr marL="1828297" indent="0">
              <a:buNone/>
              <a:defRPr sz="1999"/>
            </a:lvl5pPr>
            <a:lvl6pPr marL="2285371" indent="0">
              <a:buNone/>
              <a:defRPr sz="1999"/>
            </a:lvl6pPr>
            <a:lvl7pPr marL="2742446" indent="0">
              <a:buNone/>
              <a:defRPr sz="1999"/>
            </a:lvl7pPr>
            <a:lvl8pPr marL="3199520" indent="0">
              <a:buNone/>
              <a:defRPr sz="1999"/>
            </a:lvl8pPr>
            <a:lvl9pPr marL="3656595" indent="0">
              <a:buNone/>
              <a:defRPr sz="1999"/>
            </a:lvl9pPr>
          </a:lstStyle>
          <a:p>
            <a:r>
              <a:rPr lang="en-US" altLang="ko-KR" dirty="0"/>
              <a:t>Your Picture Here &amp;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594370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498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831047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21.xml"/><Relationship Id="rId26" Type="http://schemas.openxmlformats.org/officeDocument/2006/relationships/slideLayout" Target="../slideLayouts/slideLayout29.xml"/><Relationship Id="rId3" Type="http://schemas.openxmlformats.org/officeDocument/2006/relationships/slideLayout" Target="../slideLayouts/slideLayout6.xml"/><Relationship Id="rId21" Type="http://schemas.openxmlformats.org/officeDocument/2006/relationships/slideLayout" Target="../slideLayouts/slideLayout24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20.xml"/><Relationship Id="rId25" Type="http://schemas.openxmlformats.org/officeDocument/2006/relationships/slideLayout" Target="../slideLayouts/slideLayout28.xml"/><Relationship Id="rId2" Type="http://schemas.openxmlformats.org/officeDocument/2006/relationships/slideLayout" Target="../slideLayouts/slideLayout5.xml"/><Relationship Id="rId16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3.xml"/><Relationship Id="rId29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2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23" Type="http://schemas.openxmlformats.org/officeDocument/2006/relationships/slideLayout" Target="../slideLayouts/slideLayout26.xml"/><Relationship Id="rId28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13.xml"/><Relationship Id="rId19" Type="http://schemas.openxmlformats.org/officeDocument/2006/relationships/slideLayout" Target="../slideLayouts/slideLayout22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Relationship Id="rId22" Type="http://schemas.openxmlformats.org/officeDocument/2006/relationships/slideLayout" Target="../slideLayouts/slideLayout25.xml"/><Relationship Id="rId27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2696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060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4" r:id="rId19"/>
    <p:sldLayoutId id="2147483685" r:id="rId20"/>
    <p:sldLayoutId id="2147483686" r:id="rId21"/>
    <p:sldLayoutId id="2147483687" r:id="rId22"/>
    <p:sldLayoutId id="2147483688" r:id="rId23"/>
    <p:sldLayoutId id="2147483689" r:id="rId24"/>
    <p:sldLayoutId id="2147483690" r:id="rId25"/>
    <p:sldLayoutId id="2147483691" r:id="rId26"/>
    <p:sldLayoutId id="2147483695" r:id="rId27"/>
    <p:sldLayoutId id="2147483696" r:id="rId28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FB0CF524-033F-4347-91D3-CAC81C28494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15063" y="3677496"/>
            <a:ext cx="6631966" cy="1536171"/>
          </a:xfrm>
        </p:spPr>
        <p:txBody>
          <a:bodyPr/>
          <a:lstStyle/>
          <a:p>
            <a:r>
              <a:rPr lang="ru-RU" sz="2800" b="1" dirty="0"/>
              <a:t>Новый порядок обучения по охране труда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64163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n-US" sz="4267" dirty="0" err="1">
                <a:solidFill>
                  <a:schemeClr val="tx1"/>
                </a:solidFill>
              </a:rPr>
              <a:t>Почему</a:t>
            </a:r>
            <a:r>
              <a:rPr lang="en-US" sz="4267" dirty="0">
                <a:solidFill>
                  <a:schemeClr val="tx1"/>
                </a:solidFill>
              </a:rPr>
              <a:t> </a:t>
            </a:r>
            <a:r>
              <a:rPr lang="en-US" sz="4267" dirty="0" err="1">
                <a:solidFill>
                  <a:schemeClr val="tx1"/>
                </a:solidFill>
              </a:rPr>
              <a:t>люди</a:t>
            </a:r>
            <a:r>
              <a:rPr lang="en-US" sz="4267" dirty="0">
                <a:solidFill>
                  <a:schemeClr val="tx1"/>
                </a:solidFill>
              </a:rPr>
              <a:t> </a:t>
            </a:r>
            <a:r>
              <a:rPr lang="en-US" sz="4267" dirty="0" err="1">
                <a:solidFill>
                  <a:schemeClr val="tx1"/>
                </a:solidFill>
              </a:rPr>
              <a:t>ведут</a:t>
            </a:r>
            <a:r>
              <a:rPr lang="en-US" sz="4267" dirty="0">
                <a:solidFill>
                  <a:schemeClr val="tx1"/>
                </a:solidFill>
              </a:rPr>
              <a:t> </a:t>
            </a:r>
            <a:r>
              <a:rPr lang="en-US" sz="4267" dirty="0" err="1">
                <a:solidFill>
                  <a:schemeClr val="tx1"/>
                </a:solidFill>
              </a:rPr>
              <a:t>себя</a:t>
            </a:r>
            <a:r>
              <a:rPr lang="en-US" sz="4267" dirty="0">
                <a:solidFill>
                  <a:schemeClr val="tx1"/>
                </a:solidFill>
              </a:rPr>
              <a:t> </a:t>
            </a:r>
            <a:r>
              <a:rPr lang="en-US" sz="4267" dirty="0" err="1">
                <a:solidFill>
                  <a:schemeClr val="tx1"/>
                </a:solidFill>
              </a:rPr>
              <a:t>небезопасно</a:t>
            </a:r>
            <a:r>
              <a:rPr lang="en-US" sz="4267" dirty="0">
                <a:solidFill>
                  <a:schemeClr val="tx1"/>
                </a:solidFill>
              </a:rPr>
              <a:t> ?</a:t>
            </a:r>
          </a:p>
        </p:txBody>
      </p:sp>
      <p:graphicFrame>
        <p:nvGraphicFramePr>
          <p:cNvPr id="10" name="Chart 9"/>
          <p:cNvGraphicFramePr/>
          <p:nvPr/>
        </p:nvGraphicFramePr>
        <p:xfrm>
          <a:off x="-207702" y="1604797"/>
          <a:ext cx="11329259" cy="4303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708845" y="2817148"/>
            <a:ext cx="19990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Никогда не были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травмированы,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когда вели себя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небезопасно («я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всегда так делаю, и ничего не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случается»,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«авось не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случиться»)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82828" y="2024777"/>
            <a:ext cx="19990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Просто не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информированы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об опасных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факторах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201683" y="3597985"/>
            <a:ext cx="19990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Молчаливое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поощрение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небезопасного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поведения </a:t>
            </a:r>
            <a:endParaRPr lang="en-US" sz="1600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870130" y="2736208"/>
            <a:ext cx="210878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«Позитивные»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последствия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небезопасного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поведения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очевидны и скоры, в то время как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негативные не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обязательно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случаются или </a:t>
            </a:r>
          </a:p>
          <a:p>
            <a:pPr algn="ctr"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могут случиться нескоро</a:t>
            </a:r>
          </a:p>
        </p:txBody>
      </p:sp>
      <p:pic>
        <p:nvPicPr>
          <p:cNvPr id="4" name="Рисунок 3" descr="Информация со сплошной заливкой">
            <a:extLst>
              <a:ext uri="{FF2B5EF4-FFF2-40B4-BE49-F238E27FC236}">
                <a16:creationId xmlns:a16="http://schemas.microsoft.com/office/drawing/2014/main" id="{6283329E-C1EC-4C83-A19D-6C2254A404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33677" y="3403767"/>
            <a:ext cx="1219200" cy="1219200"/>
          </a:xfrm>
          <a:prstGeom prst="rect">
            <a:avLst/>
          </a:prstGeom>
        </p:spPr>
      </p:pic>
      <p:pic>
        <p:nvPicPr>
          <p:cNvPr id="8" name="Рисунок 7" descr="Мозговой штурм группы со сплошной заливкой">
            <a:extLst>
              <a:ext uri="{FF2B5EF4-FFF2-40B4-BE49-F238E27FC236}">
                <a16:creationId xmlns:a16="http://schemas.microsoft.com/office/drawing/2014/main" id="{3E63A14F-257D-4551-A298-AAE5EF69B0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66420" y="2212997"/>
            <a:ext cx="1219200" cy="1219200"/>
          </a:xfrm>
          <a:prstGeom prst="rect">
            <a:avLst/>
          </a:prstGeom>
        </p:spPr>
      </p:pic>
      <p:pic>
        <p:nvPicPr>
          <p:cNvPr id="27" name="Рисунок 26" descr="Конверт для денег контур">
            <a:extLst>
              <a:ext uri="{FF2B5EF4-FFF2-40B4-BE49-F238E27FC236}">
                <a16:creationId xmlns:a16="http://schemas.microsoft.com/office/drawing/2014/main" id="{F8AF960B-8C14-443A-895D-3A902AB2B5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153395" y="1517008"/>
            <a:ext cx="1219200" cy="1219200"/>
          </a:xfrm>
          <a:prstGeom prst="rect">
            <a:avLst/>
          </a:prstGeom>
        </p:spPr>
      </p:pic>
      <p:pic>
        <p:nvPicPr>
          <p:cNvPr id="29" name="Рисунок 28" descr="Шов женский со сплошной заливкой">
            <a:extLst>
              <a:ext uri="{FF2B5EF4-FFF2-40B4-BE49-F238E27FC236}">
                <a16:creationId xmlns:a16="http://schemas.microsoft.com/office/drawing/2014/main" id="{6D5AF3BD-D29F-4332-B716-DDED347E0D8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098787" y="1601372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25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2">
            <a:extLst>
              <a:ext uri="{FF2B5EF4-FFF2-40B4-BE49-F238E27FC236}">
                <a16:creationId xmlns:a16="http://schemas.microsoft.com/office/drawing/2014/main" id="{02F8CF2C-528C-4B23-9065-39FBB6A87C34}"/>
              </a:ext>
            </a:extLst>
          </p:cNvPr>
          <p:cNvSpPr txBox="1">
            <a:spLocks/>
          </p:cNvSpPr>
          <p:nvPr/>
        </p:nvSpPr>
        <p:spPr>
          <a:xfrm>
            <a:off x="5327915" y="216000"/>
            <a:ext cx="6864084" cy="6642000"/>
          </a:xfrm>
        </p:spPr>
        <p:txBody>
          <a:bodyPr anchor="ctr"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219170">
              <a:buNone/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Поведение на базе навыков</a:t>
            </a:r>
          </a:p>
          <a:p>
            <a:pPr marL="0" indent="0" algn="ctr" defTabSz="1219170">
              <a:buNone/>
              <a:defRPr/>
            </a:pPr>
            <a:endParaRPr lang="ru-RU" dirty="0">
              <a:solidFill>
                <a:prstClr val="black"/>
              </a:solidFill>
              <a:latin typeface="Arial"/>
              <a:ea typeface="Arial Unicode MS"/>
            </a:endParaRPr>
          </a:p>
          <a:p>
            <a:pPr marL="85723" indent="0" defTabSz="1219170">
              <a:buNone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Вид поведения, которое не требует (или требует очень небольшого) сознательного контроля в процессе выполнения действий </a:t>
            </a: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посредст-вом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 осознанно сформированного намерения и представления о       результатах этих действий. Работа в таком режиме известна также  как психомоторная деятельность. </a:t>
            </a:r>
          </a:p>
          <a:p>
            <a:pPr marL="85723" indent="0" defTabSz="1219170">
              <a:buNone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Она производится в режиме «автомата», основанном на </a:t>
            </a: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сформиро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-ванных устойчивых психомоторных навыках решения </a:t>
            </a: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последова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-     тельных рабочих задач, которые и избавляют психику человека от   необходимости в постоянном контроле. </a:t>
            </a:r>
          </a:p>
          <a:p>
            <a:pPr marL="85723" indent="0" defTabSz="1219170">
              <a:buNone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Ошибки в данном режиме работы, как правило, имеют отношение к неизбежным недостаткам наших человеческих природных </a:t>
            </a: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характе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- </a:t>
            </a: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ристик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:</a:t>
            </a:r>
          </a:p>
          <a:p>
            <a:pPr marL="314317" indent="-228594" defTabSz="1219170">
              <a:buFont typeface="Wingdings" panose="05000000000000000000" pitchFamily="2" charset="2"/>
              <a:buChar char="ü"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эмоции (спешка, задумчивость, усталость)</a:t>
            </a:r>
          </a:p>
          <a:p>
            <a:pPr marL="314317" indent="-228594" defTabSz="1219170">
              <a:buFont typeface="Wingdings" panose="05000000000000000000" pitchFamily="2" charset="2"/>
              <a:buChar char="ü"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чувство ответственности (плотный график работы, работа на        неисправном оборудовании для выполнения плана)</a:t>
            </a:r>
          </a:p>
          <a:p>
            <a:pPr marL="314317" indent="-228594" defTabSz="1219170">
              <a:buFont typeface="Wingdings" panose="05000000000000000000" pitchFamily="2" charset="2"/>
              <a:buChar char="ü"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самоуверенность (не рассчитал силы).</a:t>
            </a:r>
          </a:p>
        </p:txBody>
      </p:sp>
      <p:pic>
        <p:nvPicPr>
          <p:cNvPr id="4" name="Рисунок 3" descr="Изображение выглядит как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ACA1AF1D-01EE-44AC-ACFB-7C1673F727E4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4" r="229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44241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2">
            <a:extLst>
              <a:ext uri="{FF2B5EF4-FFF2-40B4-BE49-F238E27FC236}">
                <a16:creationId xmlns:a16="http://schemas.microsoft.com/office/drawing/2014/main" id="{02F8CF2C-528C-4B23-9065-39FBB6A87C34}"/>
              </a:ext>
            </a:extLst>
          </p:cNvPr>
          <p:cNvSpPr txBox="1">
            <a:spLocks/>
          </p:cNvSpPr>
          <p:nvPr/>
        </p:nvSpPr>
        <p:spPr>
          <a:xfrm>
            <a:off x="5327916" y="216000"/>
            <a:ext cx="6720747" cy="6642000"/>
          </a:xfrm>
        </p:spPr>
        <p:txBody>
          <a:bodyPr anchor="ctr"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219170">
              <a:buNone/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Поведение на базе правил</a:t>
            </a:r>
          </a:p>
          <a:p>
            <a:pPr marL="0" indent="0" algn="ctr" defTabSz="1219170">
              <a:buNone/>
              <a:defRPr/>
            </a:pPr>
            <a:endParaRPr lang="ru-RU" dirty="0">
              <a:solidFill>
                <a:prstClr val="black"/>
              </a:solidFill>
              <a:latin typeface="Arial"/>
              <a:ea typeface="Arial Unicode MS"/>
            </a:endParaRPr>
          </a:p>
          <a:p>
            <a:pPr marL="85723" indent="0" defTabSz="1219170">
              <a:buNone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Характеризуется подчиненностью установленным правилам и про-</a:t>
            </a: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цедурам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, которые являются частью рабочего опыта оператора и    которые извлекаются из памяти для выбора действий в знакомой  рабочей ситуации. </a:t>
            </a:r>
          </a:p>
          <a:p>
            <a:pPr marL="85723" indent="0" defTabSz="1219170">
              <a:buNone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Эти правила могут представлять собой:</a:t>
            </a:r>
          </a:p>
          <a:p>
            <a:pPr marL="314317" indent="-228594" defTabSz="1219170">
              <a:buFont typeface="Wingdings" panose="05000000000000000000" pitchFamily="2" charset="2"/>
              <a:buChar char="ü"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изученные технические правила выполнения работ; </a:t>
            </a:r>
          </a:p>
          <a:p>
            <a:pPr marL="314317" indent="-228594" defTabSz="1219170">
              <a:buFont typeface="Wingdings" panose="05000000000000000000" pitchFamily="2" charset="2"/>
              <a:buChar char="ü"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набор инструкций, исходящих от руководителя работ или            старшего оператора; </a:t>
            </a:r>
          </a:p>
          <a:p>
            <a:pPr marL="314317" indent="-228594" defTabSz="1219170">
              <a:buFont typeface="Wingdings" panose="05000000000000000000" pitchFamily="2" charset="2"/>
              <a:buChar char="ü"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нормы, выработанные оператором в собственном опыте. </a:t>
            </a:r>
          </a:p>
          <a:p>
            <a:pPr marL="85723" indent="0" defTabSz="1219170">
              <a:buNone/>
              <a:defRPr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Ошибки этого режима, как правило, сводятся к неправильной </a:t>
            </a: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клас-сификации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 и оценке рабочей ситуации. Результатом таких ошибок часто становится применение неверно подобранного правила,      неадекватной или ложной процедуры.</a:t>
            </a:r>
          </a:p>
          <a:p>
            <a:pPr marL="85723" indent="0" defTabSz="1219170">
              <a:buNone/>
              <a:defRPr/>
            </a:pPr>
            <a:endParaRPr lang="ru-RU" sz="1600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6F3306-1F96-4186-89C4-6BE5AFA58D1E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85" r="2718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4591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2">
            <a:extLst>
              <a:ext uri="{FF2B5EF4-FFF2-40B4-BE49-F238E27FC236}">
                <a16:creationId xmlns:a16="http://schemas.microsoft.com/office/drawing/2014/main" id="{02F8CF2C-528C-4B23-9065-39FBB6A87C34}"/>
              </a:ext>
            </a:extLst>
          </p:cNvPr>
          <p:cNvSpPr txBox="1">
            <a:spLocks/>
          </p:cNvSpPr>
          <p:nvPr/>
        </p:nvSpPr>
        <p:spPr>
          <a:xfrm>
            <a:off x="5440458" y="216000"/>
            <a:ext cx="6633173" cy="6642000"/>
          </a:xfrm>
        </p:spPr>
        <p:txBody>
          <a:bodyPr anchor="ctr"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219170">
              <a:buNone/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Поведение на базе знаний</a:t>
            </a:r>
          </a:p>
          <a:p>
            <a:pPr marL="0" indent="0" algn="ctr" defTabSz="1219170">
              <a:buNone/>
              <a:defRPr/>
            </a:pPr>
            <a:endParaRPr lang="ru-RU" dirty="0">
              <a:solidFill>
                <a:prstClr val="black"/>
              </a:solidFill>
              <a:latin typeface="Arial"/>
              <a:ea typeface="Arial Unicode MS"/>
            </a:endParaRPr>
          </a:p>
          <a:p>
            <a:pPr marL="0" indent="0" defTabSz="1219170">
              <a:buNone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Режим мышления и умозаключений, который включается при           решении новых, незнакомых рабочих задач и при необходимости – при планировании и принятии решений в режиме реального            времени посредством использования имеющегося в памяти знания и осознанных процедур анализа. </a:t>
            </a:r>
          </a:p>
          <a:p>
            <a:pPr marL="0" indent="0" defTabSz="1219170">
              <a:buNone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Ошибки этого уровня происходят из‑за неполноты знаний и </a:t>
            </a: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огра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-   </a:t>
            </a: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ниченности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 ресурсов. </a:t>
            </a:r>
          </a:p>
          <a:p>
            <a:pPr marL="0" indent="0" defTabSz="1219170">
              <a:buNone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Такие ситуации хорошо объясняет теория ограниченной </a:t>
            </a:r>
          </a:p>
          <a:p>
            <a:pPr marL="0" indent="0" defTabSz="1219170">
              <a:buNone/>
            </a:pPr>
            <a:r>
              <a:rPr lang="ru-RU" sz="1600" dirty="0" err="1">
                <a:solidFill>
                  <a:prstClr val="black"/>
                </a:solidFill>
                <a:latin typeface="Arial"/>
                <a:ea typeface="Arial Unicode MS"/>
              </a:rPr>
              <a:t>тациональности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. </a:t>
            </a:r>
          </a:p>
        </p:txBody>
      </p:sp>
      <p:pic>
        <p:nvPicPr>
          <p:cNvPr id="4" name="Рисунок 3" descr="Изображение выглядит как текст, внешний, знак, шоссе&#10;&#10;Автоматически созданное описание">
            <a:extLst>
              <a:ext uri="{FF2B5EF4-FFF2-40B4-BE49-F238E27FC236}">
                <a16:creationId xmlns:a16="http://schemas.microsoft.com/office/drawing/2014/main" id="{8C8E7949-ACFA-4308-BDF7-676D7B9F7794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1" r="26641"/>
          <a:stretch>
            <a:fillRect/>
          </a:stretch>
        </p:blipFill>
        <p:spPr>
          <a:xfrm>
            <a:off x="211514" y="216000"/>
            <a:ext cx="5228944" cy="6426000"/>
          </a:xfrm>
        </p:spPr>
      </p:pic>
    </p:spTree>
    <p:extLst>
      <p:ext uri="{BB962C8B-B14F-4D97-AF65-F5344CB8AC3E}">
        <p14:creationId xmlns:p14="http://schemas.microsoft.com/office/powerpoint/2010/main" val="639769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ame 16"/>
          <p:cNvSpPr/>
          <p:nvPr/>
        </p:nvSpPr>
        <p:spPr>
          <a:xfrm>
            <a:off x="287355" y="236504"/>
            <a:ext cx="11617291" cy="6384992"/>
          </a:xfrm>
          <a:prstGeom prst="frame">
            <a:avLst>
              <a:gd name="adj1" fmla="val 89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869033" y="0"/>
            <a:ext cx="2688299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35894" y="2659045"/>
            <a:ext cx="3613516" cy="1241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ru-RU" sz="1867" b="1" dirty="0">
                <a:solidFill>
                  <a:srgbClr val="333333"/>
                </a:solidFill>
                <a:latin typeface="Arial"/>
                <a:ea typeface="Arial Unicode MS"/>
              </a:rPr>
              <a:t>Скажи</a:t>
            </a:r>
            <a:r>
              <a:rPr lang="ru-RU" sz="1867" dirty="0">
                <a:solidFill>
                  <a:srgbClr val="333333"/>
                </a:solidFill>
                <a:latin typeface="Arial"/>
                <a:ea typeface="Arial Unicode MS"/>
              </a:rPr>
              <a:t> </a:t>
            </a:r>
            <a:r>
              <a:rPr lang="ru-RU" sz="1867" b="1" dirty="0">
                <a:solidFill>
                  <a:srgbClr val="333333"/>
                </a:solidFill>
                <a:latin typeface="Arial"/>
                <a:ea typeface="Arial Unicode MS"/>
              </a:rPr>
              <a:t>мне</a:t>
            </a:r>
            <a:r>
              <a:rPr lang="ru-RU" sz="1867" dirty="0">
                <a:solidFill>
                  <a:srgbClr val="333333"/>
                </a:solidFill>
                <a:latin typeface="Arial"/>
                <a:ea typeface="Arial Unicode MS"/>
              </a:rPr>
              <a:t> — и я забуду, </a:t>
            </a:r>
          </a:p>
          <a:p>
            <a:pPr algn="ctr" defTabSz="1219170" latinLnBrk="1"/>
            <a:r>
              <a:rPr lang="ru-RU" sz="1867" b="1" dirty="0">
                <a:solidFill>
                  <a:srgbClr val="333333"/>
                </a:solidFill>
                <a:latin typeface="Arial"/>
                <a:ea typeface="Arial Unicode MS"/>
              </a:rPr>
              <a:t>покажи</a:t>
            </a:r>
            <a:r>
              <a:rPr lang="ru-RU" sz="1867" dirty="0">
                <a:solidFill>
                  <a:srgbClr val="333333"/>
                </a:solidFill>
                <a:latin typeface="Arial"/>
                <a:ea typeface="Arial Unicode MS"/>
              </a:rPr>
              <a:t> </a:t>
            </a:r>
            <a:r>
              <a:rPr lang="ru-RU" sz="1867" b="1" dirty="0">
                <a:solidFill>
                  <a:srgbClr val="333333"/>
                </a:solidFill>
                <a:latin typeface="Arial"/>
                <a:ea typeface="Arial Unicode MS"/>
              </a:rPr>
              <a:t>мне</a:t>
            </a:r>
            <a:r>
              <a:rPr lang="ru-RU" sz="1867" dirty="0">
                <a:solidFill>
                  <a:srgbClr val="333333"/>
                </a:solidFill>
                <a:latin typeface="Arial"/>
                <a:ea typeface="Arial Unicode MS"/>
              </a:rPr>
              <a:t> — и я запомню</a:t>
            </a:r>
            <a:r>
              <a:rPr lang="ru-RU" sz="1867" b="1" dirty="0">
                <a:solidFill>
                  <a:srgbClr val="333333"/>
                </a:solidFill>
                <a:latin typeface="Arial"/>
                <a:ea typeface="Arial Unicode MS"/>
              </a:rPr>
              <a:t>,</a:t>
            </a:r>
          </a:p>
          <a:p>
            <a:pPr algn="ctr" defTabSz="1219170" latinLnBrk="1"/>
            <a:r>
              <a:rPr lang="ru-RU" sz="1867" dirty="0">
                <a:solidFill>
                  <a:srgbClr val="333333"/>
                </a:solidFill>
                <a:latin typeface="Arial"/>
                <a:ea typeface="Arial Unicode MS"/>
              </a:rPr>
              <a:t>дай мне сделать — и я пойму! </a:t>
            </a:r>
          </a:p>
          <a:p>
            <a:pPr algn="ctr" defTabSz="1219170" latinLnBrk="1"/>
            <a:r>
              <a:rPr lang="ru-RU" sz="1867" dirty="0">
                <a:solidFill>
                  <a:srgbClr val="333333"/>
                </a:solidFill>
                <a:latin typeface="Arial"/>
                <a:ea typeface="Arial Unicode MS"/>
              </a:rPr>
              <a:t>(Конфуций).</a:t>
            </a:r>
            <a:endParaRPr lang="en-US" sz="1867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4E957E-79FA-4230-B361-6CE03B099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02" y="236504"/>
            <a:ext cx="4744647" cy="369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2347421-27C2-43DB-B040-3DA6B1D60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190" y="4198956"/>
            <a:ext cx="3163844" cy="237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518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Авиакомпания Россия 2020 Safety video Online version (360p)">
            <a:hlinkClick r:id="" action="ppaction://media"/>
            <a:extLst>
              <a:ext uri="{FF2B5EF4-FFF2-40B4-BE49-F238E27FC236}">
                <a16:creationId xmlns:a16="http://schemas.microsoft.com/office/drawing/2014/main" id="{5E17A7B4-5534-460A-8CB9-8FF863811FC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/>
          <a:stretch/>
        </p:blipFill>
        <p:spPr>
          <a:xfrm>
            <a:off x="27" y="13"/>
            <a:ext cx="12191973" cy="68579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74884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8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5463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373</Words>
  <Application>Microsoft Office PowerPoint</Application>
  <PresentationFormat>Широкоэкранный</PresentationFormat>
  <Paragraphs>54</Paragraphs>
  <Slides>7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Wingdings</vt:lpstr>
      <vt:lpstr>Cover and End Slide Master</vt:lpstr>
      <vt:lpstr>Contents Slide Master</vt:lpstr>
      <vt:lpstr>Презентация PowerPoint</vt:lpstr>
      <vt:lpstr>Почему люди ведут себя небезопасно 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Анатольевна Кузнецова</dc:creator>
  <cp:lastModifiedBy>Екатерина Анатольевна Кузнецова</cp:lastModifiedBy>
  <cp:revision>2</cp:revision>
  <dcterms:created xsi:type="dcterms:W3CDTF">2021-12-14T22:58:41Z</dcterms:created>
  <dcterms:modified xsi:type="dcterms:W3CDTF">2021-12-14T23:16:24Z</dcterms:modified>
</cp:coreProperties>
</file>