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tags/tag16.xml" ContentType="application/vnd.openxmlformats-officedocument.presentationml.tags+xml"/>
  <Override PartName="/ppt/notesSlides/notesSlide19.xml" ContentType="application/vnd.openxmlformats-officedocument.presentationml.notesSlide+xml"/>
  <Override PartName="/ppt/tags/tag17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4" r:id="rId1"/>
  </p:sldMasterIdLst>
  <p:notesMasterIdLst>
    <p:notesMasterId r:id="rId28"/>
  </p:notesMasterIdLst>
  <p:handoutMasterIdLst>
    <p:handoutMasterId r:id="rId29"/>
  </p:handoutMasterIdLst>
  <p:sldIdLst>
    <p:sldId id="377" r:id="rId2"/>
    <p:sldId id="378" r:id="rId3"/>
    <p:sldId id="379" r:id="rId4"/>
    <p:sldId id="380" r:id="rId5"/>
    <p:sldId id="375" r:id="rId6"/>
    <p:sldId id="384" r:id="rId7"/>
    <p:sldId id="381" r:id="rId8"/>
    <p:sldId id="385" r:id="rId9"/>
    <p:sldId id="386" r:id="rId10"/>
    <p:sldId id="388" r:id="rId11"/>
    <p:sldId id="387" r:id="rId12"/>
    <p:sldId id="389" r:id="rId13"/>
    <p:sldId id="390" r:id="rId14"/>
    <p:sldId id="391" r:id="rId15"/>
    <p:sldId id="392" r:id="rId16"/>
    <p:sldId id="393" r:id="rId17"/>
    <p:sldId id="394" r:id="rId18"/>
    <p:sldId id="395" r:id="rId19"/>
    <p:sldId id="397" r:id="rId20"/>
    <p:sldId id="398" r:id="rId21"/>
    <p:sldId id="399" r:id="rId22"/>
    <p:sldId id="400" r:id="rId23"/>
    <p:sldId id="401" r:id="rId24"/>
    <p:sldId id="396" r:id="rId25"/>
    <p:sldId id="402" r:id="rId26"/>
    <p:sldId id="403" r:id="rId27"/>
  </p:sldIdLst>
  <p:sldSz cx="9906000" cy="6858000" type="A4"/>
  <p:notesSz cx="6797675" cy="987425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816">
          <p15:clr>
            <a:srgbClr val="A4A3A4"/>
          </p15:clr>
        </p15:guide>
        <p15:guide id="2" pos="147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808080"/>
    <a:srgbClr val="99CC00"/>
    <a:srgbClr val="E5F2F2"/>
    <a:srgbClr val="F58A1F"/>
    <a:srgbClr val="C00000"/>
    <a:srgbClr val="FFC000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14" autoAdjust="0"/>
    <p:restoredTop sz="96405" autoAdjust="0"/>
  </p:normalViewPr>
  <p:slideViewPr>
    <p:cSldViewPr snapToGrid="0">
      <p:cViewPr>
        <p:scale>
          <a:sx n="100" d="100"/>
          <a:sy n="100" d="100"/>
        </p:scale>
        <p:origin x="-66" y="-180"/>
      </p:cViewPr>
      <p:guideLst>
        <p:guide orient="horz" pos="3816"/>
        <p:guide pos="147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9" d="100"/>
          <a:sy n="79" d="100"/>
        </p:scale>
        <p:origin x="-3924" y="-84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17.emf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549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541" y="0"/>
            <a:ext cx="2944548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algn="r"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9040"/>
            <a:ext cx="2944549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541" y="9379040"/>
            <a:ext cx="2944548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algn="r" defTabSz="919860" eaLnBrk="1" hangingPunct="1">
              <a:defRPr sz="1200" b="0"/>
            </a:lvl1pPr>
          </a:lstStyle>
          <a:p>
            <a:pPr>
              <a:defRPr/>
            </a:pPr>
            <a:fld id="{BAA5A9B4-4E32-6A47-8ACE-9EB2FFE142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0897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549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541" y="0"/>
            <a:ext cx="2944548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>
            <a:lvl1pPr algn="r"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7075" y="741363"/>
            <a:ext cx="534670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4" y="4690308"/>
            <a:ext cx="5437188" cy="4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9040"/>
            <a:ext cx="2944549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defTabSz="920806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541" y="9379040"/>
            <a:ext cx="2944548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14" tIns="46008" rIns="92014" bIns="46008" numCol="1" anchor="b" anchorCtr="0" compatLnSpc="1">
            <a:prstTxWarp prst="textNoShape">
              <a:avLst/>
            </a:prstTxWarp>
          </a:bodyPr>
          <a:lstStyle>
            <a:lvl1pPr algn="r" defTabSz="919860" eaLnBrk="1" hangingPunct="1">
              <a:defRPr sz="1200" b="0"/>
            </a:lvl1pPr>
          </a:lstStyle>
          <a:p>
            <a:pPr>
              <a:defRPr/>
            </a:pPr>
            <a:fld id="{D525DAC7-42CB-CD4F-B305-CDEAF14C2D7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40131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59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03250" y="741363"/>
            <a:ext cx="5594350" cy="37020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AEA-8499-CF40-AC57-38CEE2CE0BBC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488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27075" y="741363"/>
            <a:ext cx="5346700" cy="37020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AEA-8499-CF40-AC57-38CEE2CE0BBC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164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2313" y="736600"/>
            <a:ext cx="5353050" cy="3706813"/>
          </a:xfrm>
          <a:ln/>
        </p:spPr>
      </p:sp>
      <p:sp>
        <p:nvSpPr>
          <p:cNvPr id="267267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ru-RU" altLang="ru-RU" dirty="0" smtClean="0"/>
              <a:t>Участники объединяются в группы по территориальному признаку (кто с кем сидит)</a:t>
            </a:r>
          </a:p>
          <a:p>
            <a:r>
              <a:rPr lang="ru-RU" altLang="ru-RU" dirty="0" smtClean="0"/>
              <a:t>Работа на цветных листах</a:t>
            </a:r>
          </a:p>
          <a:p>
            <a:endParaRPr lang="ru-RU" altLang="ru-RU" dirty="0" smtClean="0"/>
          </a:p>
        </p:txBody>
      </p:sp>
      <p:sp>
        <p:nvSpPr>
          <p:cNvPr id="365572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buClr>
                <a:srgbClr val="4F81BD"/>
              </a:buClr>
              <a:defRPr/>
            </a:pPr>
            <a:fld id="{5A702FAA-BC5F-4B16-BB18-4E578456E8AB}" type="slidenum">
              <a:rPr lang="ru-RU" altLang="ru-RU">
                <a:solidFill>
                  <a:srgbClr val="000000"/>
                </a:solidFill>
              </a:rPr>
              <a:pPr>
                <a:buClr>
                  <a:srgbClr val="4F81BD"/>
                </a:buClr>
                <a:defRPr/>
              </a:pPr>
              <a:t>3</a:t>
            </a:fld>
            <a:endParaRPr lang="ru-RU" alt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2313" y="738188"/>
            <a:ext cx="5354637" cy="3706812"/>
          </a:xfrm>
          <a:ln/>
        </p:spPr>
      </p:sp>
      <p:sp>
        <p:nvSpPr>
          <p:cNvPr id="26931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64548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buClr>
                <a:srgbClr val="4F81BD"/>
              </a:buClr>
              <a:defRPr/>
            </a:pPr>
            <a:fld id="{2CA7E1D9-F414-4BAD-8687-B71F2C1A4D64}" type="slidenum">
              <a:rPr lang="ru-RU" altLang="ru-RU" smtClean="0">
                <a:solidFill>
                  <a:srgbClr val="000000"/>
                </a:solidFill>
              </a:rPr>
              <a:pPr>
                <a:buClr>
                  <a:srgbClr val="4F81BD"/>
                </a:buClr>
                <a:defRPr/>
              </a:pPr>
              <a:t>4</a:t>
            </a:fld>
            <a:endParaRPr lang="ru-RU" altLang="ru-RU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2313" y="738188"/>
            <a:ext cx="5354637" cy="3706812"/>
          </a:xfrm>
          <a:ln/>
        </p:spPr>
      </p:sp>
      <p:sp>
        <p:nvSpPr>
          <p:cNvPr id="27341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smtClean="0"/>
          </a:p>
        </p:txBody>
      </p:sp>
      <p:sp>
        <p:nvSpPr>
          <p:cNvPr id="538628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86B155-C001-4834-B955-47E43FE6846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2313" y="736600"/>
            <a:ext cx="5353050" cy="3706813"/>
          </a:xfrm>
          <a:ln/>
        </p:spPr>
      </p:sp>
      <p:sp>
        <p:nvSpPr>
          <p:cNvPr id="270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66596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1462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1pPr>
            <a:lvl2pPr marL="744423" indent="-286316" defTabSz="91462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2pPr>
            <a:lvl3pPr marL="1145265" indent="-229053" defTabSz="91462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3pPr>
            <a:lvl4pPr marL="1603372" indent="-229053" defTabSz="91462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4pPr>
            <a:lvl5pPr marL="2061480" indent="-229053" defTabSz="91462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5pPr>
            <a:lvl6pPr marL="2519585" indent="-229053" defTabSz="91462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6pPr>
            <a:lvl7pPr marL="2977692" indent="-229053" defTabSz="91462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7pPr>
            <a:lvl8pPr marL="3435798" indent="-229053" defTabSz="91462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8pPr>
            <a:lvl9pPr marL="3893905" indent="-229053" defTabSz="91462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4F81BD"/>
              </a:buClr>
              <a:defRPr/>
            </a:pPr>
            <a:fld id="{1921DAEF-A190-4B1D-AD34-1FAE42096D04}" type="slidenum">
              <a:rPr lang="ru-RU" altLang="ru-RU" sz="120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>
                  <a:srgbClr val="4F81BD"/>
                </a:buClr>
                <a:defRPr/>
              </a:pPr>
              <a:t>7</a:t>
            </a:fld>
            <a:endParaRPr lang="ru-RU" altLang="ru-RU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3900" y="738188"/>
            <a:ext cx="5353050" cy="3705225"/>
          </a:xfrm>
          <a:ln/>
        </p:spPr>
      </p:sp>
      <p:sp>
        <p:nvSpPr>
          <p:cNvPr id="27443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smtClean="0"/>
          </a:p>
        </p:txBody>
      </p:sp>
      <p:sp>
        <p:nvSpPr>
          <p:cNvPr id="367620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buClr>
                <a:srgbClr val="4F81BD"/>
              </a:buClr>
              <a:defRPr/>
            </a:pPr>
            <a:fld id="{E003EA1B-3EBE-4E36-9D7C-4919023F1DBB}" type="slidenum">
              <a:rPr lang="ru-RU" altLang="ru-RU" smtClean="0">
                <a:solidFill>
                  <a:srgbClr val="000000"/>
                </a:solidFill>
              </a:rPr>
              <a:pPr>
                <a:buClr>
                  <a:srgbClr val="4F81BD"/>
                </a:buClr>
                <a:defRPr/>
              </a:pPr>
              <a:t>8</a:t>
            </a:fld>
            <a:endParaRPr lang="ru-RU" altLang="ru-RU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9912B387-7DF3-4EA3-BA66-E3CE21620FA7}" type="slidenum">
              <a:rPr lang="en-US" altLang="ru-RU" sz="1400">
                <a:solidFill>
                  <a:srgbClr val="000000"/>
                </a:solidFill>
                <a:latin typeface="Times New Roman" pitchFamily="18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9</a:t>
            </a:fld>
            <a:endParaRPr lang="en-US" altLang="ru-RU" sz="1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98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4162" cy="3713162"/>
          </a:xfrm>
          <a:ln/>
        </p:spPr>
      </p:sp>
      <p:sp>
        <p:nvSpPr>
          <p:cNvPr id="198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C4FC9C78-C4D6-41E7-BC7F-850A24D98F59}" type="slidenum">
              <a:rPr lang="en-US" altLang="ru-RU" sz="1400">
                <a:solidFill>
                  <a:srgbClr val="000000"/>
                </a:solidFill>
                <a:latin typeface="Times New Roman" pitchFamily="18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10</a:t>
            </a:fld>
            <a:endParaRPr lang="en-US" altLang="ru-RU" sz="1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4162" cy="3713162"/>
          </a:xfrm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2313" y="736600"/>
            <a:ext cx="5353050" cy="3706813"/>
          </a:xfrm>
          <a:ln/>
        </p:spPr>
      </p:sp>
      <p:sp>
        <p:nvSpPr>
          <p:cNvPr id="20173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smtClean="0"/>
          </a:p>
        </p:txBody>
      </p:sp>
      <p:sp>
        <p:nvSpPr>
          <p:cNvPr id="372740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buClr>
                <a:srgbClr val="4F81BD"/>
              </a:buClr>
              <a:defRPr/>
            </a:pPr>
            <a:fld id="{42F82904-6FF4-42A3-B35D-790F127C3C7F}" type="slidenum">
              <a:rPr lang="ru-RU" altLang="ru-RU">
                <a:solidFill>
                  <a:srgbClr val="000000"/>
                </a:solidFill>
              </a:rPr>
              <a:pPr>
                <a:buClr>
                  <a:srgbClr val="4F81BD"/>
                </a:buClr>
                <a:defRPr/>
              </a:pPr>
              <a:t>11</a:t>
            </a:fld>
            <a:endParaRPr lang="ru-RU" alt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27075" y="741363"/>
            <a:ext cx="5346700" cy="37020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3CAEA-8499-CF40-AC57-38CEE2CE0BBC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8527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3900" y="738188"/>
            <a:ext cx="5353050" cy="3705225"/>
          </a:xfrm>
          <a:ln/>
        </p:spPr>
      </p:sp>
      <p:sp>
        <p:nvSpPr>
          <p:cNvPr id="17613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smtClean="0"/>
          </a:p>
        </p:txBody>
      </p:sp>
      <p:sp>
        <p:nvSpPr>
          <p:cNvPr id="36864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buClr>
                <a:srgbClr val="4F81BD"/>
              </a:buClr>
              <a:defRPr/>
            </a:pPr>
            <a:fld id="{C93E8E2E-F475-4F21-8FD3-B5492380C337}" type="slidenum">
              <a:rPr lang="ru-RU" altLang="ru-RU">
                <a:solidFill>
                  <a:srgbClr val="000000"/>
                </a:solidFill>
              </a:rPr>
              <a:pPr>
                <a:buClr>
                  <a:srgbClr val="4F81BD"/>
                </a:buClr>
                <a:defRPr/>
              </a:pPr>
              <a:t>13</a:t>
            </a:fld>
            <a:endParaRPr lang="ru-RU" altLang="ru-RU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D658F34-CD58-4D35-AA85-EE0C6858D54E}" type="slidenum">
              <a:rPr lang="en-US" altLang="ru-RU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 altLang="ru-RU" dirty="0">
              <a:solidFill>
                <a:prstClr val="black"/>
              </a:solidFill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07975" y="511175"/>
            <a:ext cx="6184900" cy="4281488"/>
          </a:xfrm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7339" y="4947499"/>
            <a:ext cx="5162999" cy="4214365"/>
          </a:xfrm>
          <a:noFill/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22313" y="736600"/>
            <a:ext cx="5353050" cy="3706813"/>
          </a:xfrm>
          <a:ln/>
        </p:spPr>
      </p:sp>
      <p:sp>
        <p:nvSpPr>
          <p:cNvPr id="18739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 smtClean="0"/>
          </a:p>
        </p:txBody>
      </p:sp>
      <p:sp>
        <p:nvSpPr>
          <p:cNvPr id="372740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buClr>
                <a:srgbClr val="4F81BD"/>
              </a:buClr>
              <a:defRPr/>
            </a:pPr>
            <a:fld id="{FF54C95B-8F9C-4C89-AC2A-E25B051E97A5}" type="slidenum">
              <a:rPr lang="ru-RU" altLang="ru-RU" smtClean="0">
                <a:solidFill>
                  <a:srgbClr val="000000"/>
                </a:solidFill>
              </a:rPr>
              <a:pPr>
                <a:buClr>
                  <a:srgbClr val="4F81BD"/>
                </a:buClr>
                <a:defRPr/>
              </a:pPr>
              <a:t>15</a:t>
            </a:fld>
            <a:endParaRPr lang="ru-RU" altLang="ru-RU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EE251B3D-CF7A-4FE9-B88E-807F299289A5}" type="slidenum">
              <a:rPr lang="en-US" altLang="ru-RU" sz="1400">
                <a:solidFill>
                  <a:srgbClr val="000000"/>
                </a:solidFill>
                <a:latin typeface="Times New Roman" pitchFamily="18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16</a:t>
            </a:fld>
            <a:endParaRPr lang="en-US" altLang="ru-RU" sz="1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4162" cy="3713162"/>
          </a:xfrm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461AAE71-CF62-4478-B0B3-A1D44BA33BDC}" type="slidenum">
              <a:rPr lang="en-US" altLang="ru-RU" sz="1400">
                <a:solidFill>
                  <a:srgbClr val="000000"/>
                </a:solidFill>
                <a:latin typeface="Times New Roman" pitchFamily="18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17</a:t>
            </a:fld>
            <a:endParaRPr lang="en-US" altLang="ru-RU" sz="1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9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4162" cy="3713162"/>
          </a:xfrm>
          <a:ln/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6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>
              <a:spcBef>
                <a:spcPct val="30000"/>
              </a:spcBef>
              <a:defRPr sz="14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>
              <a:spcBef>
                <a:spcPct val="30000"/>
              </a:spcBef>
              <a:defRPr sz="14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>
              <a:spcBef>
                <a:spcPct val="30000"/>
              </a:spcBef>
              <a:defRPr sz="14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>
              <a:spcBef>
                <a:spcPct val="30000"/>
              </a:spcBef>
              <a:defRPr sz="14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>
              <a:spcBef>
                <a:spcPct val="30000"/>
              </a:spcBef>
              <a:defRPr sz="14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3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3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3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3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defRPr/>
            </a:pPr>
            <a:fld id="{E0EB0ECD-ABF7-4BBA-9AAA-324C2FC7281C}" type="slidenum">
              <a:rPr lang="en-US" altLang="ru-RU">
                <a:solidFill>
                  <a:srgbClr val="000000"/>
                </a:solidFill>
                <a:latin typeface="Times New Roman" pitchFamily="18" charset="0"/>
              </a:rPr>
              <a:pPr>
                <a:spcBef>
                  <a:spcPct val="0"/>
                </a:spcBef>
                <a:defRPr/>
              </a:pPr>
              <a:t>18</a:t>
            </a:fld>
            <a:endParaRPr lang="en-US" altLang="ru-RU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2575" cy="3713162"/>
          </a:xfrm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1788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8988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61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33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305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77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0D700A4-64FA-480E-A470-40914A354058}" type="slidenum">
              <a:rPr lang="ru-RU" altLang="ru-RU" sz="1400" smtClean="0">
                <a:latin typeface="Times New Roman" pitchFamily="18" charset="0"/>
              </a:rPr>
              <a:pPr eaLnBrk="1" hangingPunct="1">
                <a:spcBef>
                  <a:spcPct val="0"/>
                </a:spcBef>
              </a:pPr>
              <a:t>19</a:t>
            </a:fld>
            <a:endParaRPr lang="ru-RU" altLang="ru-RU" sz="1400" smtClean="0">
              <a:latin typeface="Times New Roman" pitchFamily="18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41363"/>
            <a:ext cx="5346700" cy="3702050"/>
          </a:xfrm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19075" indent="-219075"/>
            <a:r>
              <a:rPr lang="ru-RU" altLang="ru-RU" smtClean="0">
                <a:latin typeface="Arial" pitchFamily="34" charset="0"/>
              </a:rPr>
              <a:t>Определение из Поведенческого Аудита из корпоративного стандарта "Методические указания по проведению поведенческого аудита безопасного выполнения работ" СИБУР 47-М04-03:</a:t>
            </a:r>
          </a:p>
          <a:p>
            <a:pPr marL="219075" indent="-219075"/>
            <a:r>
              <a:rPr lang="ru-RU" altLang="ru-RU" smtClean="0">
                <a:latin typeface="Arial" pitchFamily="34" charset="0"/>
              </a:rPr>
              <a:t>"Интерактивный, систематический и документированный процесс, который основывается на наблюдении за действиями работника во время выполнения им производственного задания, его рабочим участком, местом и последующей беседе между работником и аудитором".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1788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8988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61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33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305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77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7AA9190-EB5D-40DB-9A95-0E3A176D5D6B}" type="slidenum">
              <a:rPr lang="ru-RU" altLang="ru-RU" sz="1400" smtClean="0">
                <a:latin typeface="Times New Roman" pitchFamily="18" charset="0"/>
              </a:rPr>
              <a:pPr eaLnBrk="1" hangingPunct="1">
                <a:spcBef>
                  <a:spcPct val="0"/>
                </a:spcBef>
              </a:pPr>
              <a:t>20</a:t>
            </a:fld>
            <a:endParaRPr lang="ru-RU" altLang="ru-RU" sz="1400" smtClean="0">
              <a:latin typeface="Times New Roman" pitchFamily="18" charset="0"/>
            </a:endParaRPr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41363"/>
            <a:ext cx="5346700" cy="3702050"/>
          </a:xfrm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19075" indent="-219075"/>
            <a:r>
              <a:rPr lang="ru-RU" altLang="ru-RU" smtClean="0">
                <a:latin typeface="Arial" pitchFamily="34" charset="0"/>
              </a:rPr>
              <a:t>Определение из Поведенческого Аудита из корпоративного стандарта "Методические указания по проведению поведенческого аудита безопасного выполнения работ" СИБУР 47-М04-03:</a:t>
            </a:r>
          </a:p>
          <a:p>
            <a:pPr marL="219075" indent="-219075"/>
            <a:r>
              <a:rPr lang="ru-RU" altLang="ru-RU" smtClean="0">
                <a:latin typeface="Arial" pitchFamily="34" charset="0"/>
              </a:rPr>
              <a:t>"Интерактивный, систематический и документированный процесс, который основывается на наблюдении за действиями работника во время выполнения им производственного задания, его рабочим участком, местом и последующей беседе между работником и аудитором".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1788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8988" indent="-228600" defTabSz="10207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61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33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305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7788" indent="-228600" defTabSz="10207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90CDB70-2109-4694-8641-8EF4CFAD42FC}" type="slidenum">
              <a:rPr lang="ru-RU" altLang="ru-RU" sz="1400" smtClean="0">
                <a:latin typeface="Times New Roman" pitchFamily="18" charset="0"/>
              </a:rPr>
              <a:pPr eaLnBrk="1" hangingPunct="1">
                <a:spcBef>
                  <a:spcPct val="0"/>
                </a:spcBef>
              </a:pPr>
              <a:t>21</a:t>
            </a:fld>
            <a:endParaRPr lang="ru-RU" altLang="ru-RU" sz="1400" smtClean="0">
              <a:latin typeface="Times New Roman" pitchFamily="18" charset="0"/>
            </a:endParaRPr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41363"/>
            <a:ext cx="5346700" cy="3702050"/>
          </a:xfrm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19075" indent="-219075"/>
            <a:r>
              <a:rPr lang="ru-RU" altLang="ru-RU" smtClean="0">
                <a:latin typeface="Arial" pitchFamily="34" charset="0"/>
              </a:rPr>
              <a:t>Определение из Поведенческого Аудита из корпоративного стандарта "Методические указания по проведению поведенческого аудита безопасного выполнения работ" СИБУР 47-М04-03:</a:t>
            </a:r>
          </a:p>
          <a:p>
            <a:pPr marL="219075" indent="-219075"/>
            <a:r>
              <a:rPr lang="ru-RU" altLang="ru-RU" smtClean="0">
                <a:latin typeface="Arial" pitchFamily="34" charset="0"/>
              </a:rPr>
              <a:t>"Интерактивный, систематический и документированный процесс, который основывается на наблюдении за действиями работника во время выполнения им производственного задания, его рабочим участком, местом и последующей беседе между работником и аудитором".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765ED538-C477-49A7-9230-61564DC84384}" type="slidenum">
              <a:rPr lang="en-US" altLang="ru-RU" sz="1400">
                <a:solidFill>
                  <a:srgbClr val="000000"/>
                </a:solidFill>
                <a:latin typeface="Times New Roman" pitchFamily="18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22</a:t>
            </a:fld>
            <a:endParaRPr lang="en-US" alt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67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2575" cy="3713162"/>
          </a:xfrm>
          <a:ln/>
        </p:spPr>
      </p:sp>
      <p:sp>
        <p:nvSpPr>
          <p:cNvPr id="267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2D209688-93DE-4F8A-8508-185018FF0030}" type="slidenum">
              <a:rPr lang="en-US" altLang="ru-RU" sz="1400">
                <a:solidFill>
                  <a:srgbClr val="000000"/>
                </a:solidFill>
                <a:latin typeface="Times New Roman" pitchFamily="18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24</a:t>
            </a:fld>
            <a:endParaRPr lang="en-US" alt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66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2575" cy="3713162"/>
          </a:xfrm>
          <a:ln/>
        </p:spPr>
      </p:sp>
      <p:sp>
        <p:nvSpPr>
          <p:cNvPr id="266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14201" indent="-275183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2pPr>
            <a:lvl3pPr marL="1100728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3pPr>
            <a:lvl4pPr marL="1539746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4pPr>
            <a:lvl5pPr marL="1980357" indent="-219509" defTabSz="1022787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5pPr>
            <a:lvl6pPr marL="2438463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896569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354676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12782" indent="-219509" defTabSz="1022787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fld id="{4695BF89-0ED6-47CE-903D-90CAFEE3D240}" type="slidenum">
              <a:rPr lang="en-US" altLang="ru-RU" sz="1400">
                <a:solidFill>
                  <a:srgbClr val="000000"/>
                </a:solidFill>
                <a:latin typeface="Times New Roman" pitchFamily="18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t>25</a:t>
            </a:fld>
            <a:endParaRPr lang="en-US" alt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68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25488" y="738188"/>
            <a:ext cx="5362575" cy="3713162"/>
          </a:xfrm>
          <a:ln/>
        </p:spPr>
      </p:sp>
      <p:sp>
        <p:nvSpPr>
          <p:cNvPr id="268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481" y="-128016"/>
            <a:ext cx="10062914" cy="7114032"/>
          </a:xfrm>
          <a:prstGeom prst="rect">
            <a:avLst/>
          </a:prstGeom>
        </p:spPr>
      </p:pic>
      <p:sp>
        <p:nvSpPr>
          <p:cNvPr id="19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557528" y="4029037"/>
            <a:ext cx="8356468" cy="73957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100200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charset="0"/>
              <a:buNone/>
              <a:tabLst/>
              <a:defRPr sz="1800" b="1" spc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 marL="377491" indent="0">
              <a:buNone/>
              <a:defRPr sz="1500">
                <a:latin typeface="Adobe Hebrew"/>
                <a:cs typeface="Adobe Hebrew"/>
              </a:defRPr>
            </a:lvl2pPr>
            <a:lvl3pPr marL="760202" indent="0">
              <a:buNone/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7527" y="5594992"/>
            <a:ext cx="6721885" cy="348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0" spc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557527" y="4836348"/>
            <a:ext cx="6721885" cy="67735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21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557527" y="6354138"/>
            <a:ext cx="6721885" cy="3137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 b="0" spc="0" baseline="0">
                <a:solidFill>
                  <a:srgbClr val="008080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48333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87063-7079-A84A-BE54-170D33447E5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52220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2"/>
            <a:ext cx="8420100" cy="1362075"/>
          </a:xfrm>
        </p:spPr>
        <p:txBody>
          <a:bodyPr anchor="t"/>
          <a:lstStyle>
            <a:lvl1pPr algn="l">
              <a:defRPr sz="18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119" indent="0">
              <a:buNone/>
              <a:defRPr sz="1800"/>
            </a:lvl2pPr>
            <a:lvl3pPr marL="914239" indent="0">
              <a:buNone/>
              <a:defRPr sz="1600"/>
            </a:lvl3pPr>
            <a:lvl4pPr marL="1371358" indent="0">
              <a:buNone/>
              <a:defRPr sz="1400"/>
            </a:lvl4pPr>
            <a:lvl5pPr marL="1828477" indent="0">
              <a:buNone/>
              <a:defRPr sz="1400"/>
            </a:lvl5pPr>
            <a:lvl6pPr marL="2285596" indent="0">
              <a:buNone/>
              <a:defRPr sz="1400"/>
            </a:lvl6pPr>
            <a:lvl7pPr marL="2742716" indent="0">
              <a:buNone/>
              <a:defRPr sz="1400"/>
            </a:lvl7pPr>
            <a:lvl8pPr marL="3199835" indent="0">
              <a:buNone/>
              <a:defRPr sz="1400"/>
            </a:lvl8pPr>
            <a:lvl9pPr marL="3656954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D90D8-A3AD-D64D-A93D-7972EFF31DE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22549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397002"/>
            <a:ext cx="4375150" cy="47339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 b="0"/>
            </a:lvl4pPr>
            <a:lvl5pPr>
              <a:defRPr sz="12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397002"/>
            <a:ext cx="4375150" cy="4733925"/>
          </a:xfrm>
        </p:spPr>
        <p:txBody>
          <a:bodyPr/>
          <a:lstStyle>
            <a:lvl1pPr marL="341313" indent="-341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5838" indent="-2921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5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90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7025" indent="-314325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lang="ru-RU" sz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F4E57-EBAA-5440-BE8D-A5FCB8E21BA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66186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725" y="0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D3447-CCEC-244F-A93E-51FDF952BA3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21515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8F668-C657-B34D-9FD9-A50672C6C47C}" type="slidenum">
              <a:rPr lang="ru-RU" altLang="en-US"/>
              <a:pPr>
                <a:defRPr/>
              </a:pPr>
              <a:t>‹#›</a:t>
            </a:fld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1642874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7EF19-63BE-7F4B-B437-207F184B798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952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1123950"/>
            <a:ext cx="5537729" cy="50022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500"/>
            </a:lvl3pPr>
            <a:lvl4pPr>
              <a:defRPr sz="12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2" y="1435101"/>
            <a:ext cx="3259006" cy="4691063"/>
          </a:xfrm>
        </p:spPr>
        <p:txBody>
          <a:bodyPr/>
          <a:lstStyle>
            <a:lvl1pPr marL="0" indent="0">
              <a:buNone/>
              <a:defRPr sz="12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66FD7-F6A5-9E4C-A356-7D64F09D2F2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9921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19" indent="0">
              <a:buNone/>
              <a:defRPr sz="2800"/>
            </a:lvl2pPr>
            <a:lvl3pPr marL="914239" indent="0">
              <a:buNone/>
              <a:defRPr sz="2400"/>
            </a:lvl3pPr>
            <a:lvl4pPr marL="1371358" indent="0">
              <a:buNone/>
              <a:defRPr sz="2000"/>
            </a:lvl4pPr>
            <a:lvl5pPr marL="1828477" indent="0">
              <a:buNone/>
              <a:defRPr sz="2000"/>
            </a:lvl5pPr>
            <a:lvl6pPr marL="2285596" indent="0">
              <a:buNone/>
              <a:defRPr sz="2000"/>
            </a:lvl6pPr>
            <a:lvl7pPr marL="2742716" indent="0">
              <a:buNone/>
              <a:defRPr sz="2000"/>
            </a:lvl7pPr>
            <a:lvl8pPr marL="3199835" indent="0">
              <a:buNone/>
              <a:defRPr sz="2000"/>
            </a:lvl8pPr>
            <a:lvl9pPr marL="3656954" indent="0">
              <a:buNone/>
              <a:defRPr sz="2000"/>
            </a:lvl9pPr>
          </a:lstStyle>
          <a:p>
            <a:pPr lvl="0"/>
            <a:r>
              <a:rPr lang="ru-RU" noProof="0" smtClean="0"/>
              <a:t>Чтобы добавить рисунок, перетащите его на заполнитель или щелкните значок</a:t>
            </a:r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9F611-11B2-A149-BB42-73F75CE63346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8248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A2607-A910-DE4C-84AF-D7042F0728CC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8341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185739"/>
            <a:ext cx="2228850" cy="59451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185739"/>
            <a:ext cx="6521450" cy="59451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2C224-4125-3D4A-B5F7-E3442D19B48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015826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481" y="-127991"/>
            <a:ext cx="10062914" cy="7114032"/>
          </a:xfrm>
          <a:prstGeom prst="rect">
            <a:avLst/>
          </a:prstGeom>
        </p:spPr>
      </p:pic>
      <p:sp>
        <p:nvSpPr>
          <p:cNvPr id="19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557577" y="4029061"/>
            <a:ext cx="8356468" cy="73957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100200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charset="0"/>
              <a:buNone/>
              <a:tabLst/>
              <a:defRPr sz="1800" b="1" spc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 marL="377491" indent="0">
              <a:buNone/>
              <a:defRPr sz="1500">
                <a:latin typeface="Adobe Hebrew"/>
                <a:cs typeface="Adobe Hebrew"/>
              </a:defRPr>
            </a:lvl2pPr>
            <a:lvl3pPr marL="760202" indent="0">
              <a:buNone/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7541" y="5595002"/>
            <a:ext cx="6721885" cy="348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0" spc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557541" y="4836358"/>
            <a:ext cx="6721885" cy="67735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600" b="0" baseline="0">
                <a:solidFill>
                  <a:srgbClr val="FFFFFF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21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557541" y="6354138"/>
            <a:ext cx="6721885" cy="3137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 b="0" spc="0" baseline="0">
                <a:solidFill>
                  <a:srgbClr val="008080"/>
                </a:solidFill>
                <a:latin typeface="+mn-lt"/>
                <a:cs typeface="Arial"/>
              </a:defRPr>
            </a:lvl1pPr>
            <a:lvl2pPr>
              <a:defRPr sz="1500">
                <a:latin typeface="Adobe Hebrew"/>
                <a:cs typeface="Adobe Hebrew"/>
              </a:defRPr>
            </a:lvl2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80984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3700"/>
            <a:ext cx="9906000" cy="604300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-76200"/>
            <a:ext cx="9174163" cy="70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dirty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397000"/>
            <a:ext cx="8915400" cy="47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12701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90513" y="6503988"/>
            <a:ext cx="53498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rgbClr val="008080"/>
                </a:solidFill>
              </a:defRPr>
            </a:lvl1pPr>
          </a:lstStyle>
          <a:p>
            <a:pPr>
              <a:defRPr/>
            </a:pPr>
            <a:fld id="{A73BE31E-C5C6-ED4F-A653-1E261160CB2D}" type="slidenum">
              <a:rPr lang="ru-RU" altLang="en-US" smtClean="0"/>
              <a:pPr>
                <a:defRPr/>
              </a:pPr>
              <a:t>‹#›</a:t>
            </a:fld>
            <a:endParaRPr lang="ru-RU" altLang="en-US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10077450" y="109538"/>
            <a:ext cx="663575" cy="582612"/>
          </a:xfrm>
          <a:prstGeom prst="rect">
            <a:avLst/>
          </a:prstGeom>
          <a:solidFill>
            <a:srgbClr val="0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10077450" y="1274763"/>
            <a:ext cx="663575" cy="5842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208</a:t>
            </a: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10077450" y="692150"/>
            <a:ext cx="663575" cy="582613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153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204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</p:txBody>
      </p:sp>
      <p:sp>
        <p:nvSpPr>
          <p:cNvPr id="19" name="Прямоугольник 18"/>
          <p:cNvSpPr/>
          <p:nvPr userDrawn="1"/>
        </p:nvSpPr>
        <p:spPr>
          <a:xfrm>
            <a:off x="10077450" y="4508500"/>
            <a:ext cx="663575" cy="582613"/>
          </a:xfrm>
          <a:prstGeom prst="rect">
            <a:avLst/>
          </a:prstGeom>
          <a:solidFill>
            <a:srgbClr val="E5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229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</p:txBody>
      </p:sp>
      <p:sp>
        <p:nvSpPr>
          <p:cNvPr id="20" name="Прямоугольник 19"/>
          <p:cNvSpPr/>
          <p:nvPr userDrawn="1"/>
        </p:nvSpPr>
        <p:spPr>
          <a:xfrm>
            <a:off x="10077450" y="2182813"/>
            <a:ext cx="663575" cy="584200"/>
          </a:xfrm>
          <a:prstGeom prst="rect">
            <a:avLst/>
          </a:prstGeom>
          <a:solidFill>
            <a:srgbClr val="F2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242</a:t>
            </a: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10077450" y="2760663"/>
            <a:ext cx="663575" cy="582612"/>
          </a:xfrm>
          <a:prstGeom prst="rect">
            <a:avLst/>
          </a:prstGeom>
          <a:solidFill>
            <a:srgbClr val="B2D2D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178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210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216</a:t>
            </a:r>
          </a:p>
        </p:txBody>
      </p:sp>
      <p:sp>
        <p:nvSpPr>
          <p:cNvPr id="22" name="Прямоугольник 21"/>
          <p:cNvSpPr/>
          <p:nvPr userDrawn="1"/>
        </p:nvSpPr>
        <p:spPr>
          <a:xfrm>
            <a:off x="10077450" y="3343275"/>
            <a:ext cx="663575" cy="5826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255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192</a:t>
            </a:r>
          </a:p>
          <a:p>
            <a:pPr algn="ctr" eaLnBrk="1" hangingPunct="1">
              <a:defRPr/>
            </a:pPr>
            <a:r>
              <a:rPr lang="ru-RU" sz="1100" dirty="0">
                <a:solidFill>
                  <a:schemeClr val="tx1"/>
                </a:solidFill>
                <a:latin typeface="+mj-lt"/>
              </a:rPr>
              <a:t>0</a:t>
            </a:r>
          </a:p>
        </p:txBody>
      </p:sp>
      <p:sp>
        <p:nvSpPr>
          <p:cNvPr id="23" name="Прямоугольник 22"/>
          <p:cNvSpPr/>
          <p:nvPr userDrawn="1"/>
        </p:nvSpPr>
        <p:spPr>
          <a:xfrm>
            <a:off x="10077450" y="3925888"/>
            <a:ext cx="663575" cy="582612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192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0</a:t>
            </a:r>
          </a:p>
        </p:txBody>
      </p:sp>
      <p:sp>
        <p:nvSpPr>
          <p:cNvPr id="24" name="Прямоугольник 23"/>
          <p:cNvSpPr/>
          <p:nvPr userDrawn="1"/>
        </p:nvSpPr>
        <p:spPr>
          <a:xfrm>
            <a:off x="10077450" y="5091113"/>
            <a:ext cx="663575" cy="584200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128</a:t>
            </a:r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10077450" y="5675313"/>
            <a:ext cx="663575" cy="584200"/>
          </a:xfrm>
          <a:prstGeom prst="rect">
            <a:avLst/>
          </a:prstGeom>
          <a:solidFill>
            <a:srgbClr val="F58A1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245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138</a:t>
            </a:r>
          </a:p>
          <a:p>
            <a:pPr algn="ctr" eaLnBrk="1" hangingPunct="1">
              <a:defRPr/>
            </a:pPr>
            <a:r>
              <a:rPr lang="ru-RU" sz="1100" dirty="0">
                <a:latin typeface="+mj-lt"/>
              </a:rPr>
              <a:t>31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1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>
          <a:solidFill>
            <a:schemeClr val="accent1"/>
          </a:solidFill>
          <a:latin typeface="Arial" charset="0"/>
        </a:defRPr>
      </a:lvl5pPr>
      <a:lvl6pPr marL="457119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6pPr>
      <a:lvl7pPr marL="914239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7pPr>
      <a:lvl8pPr marL="1371358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8pPr>
      <a:lvl9pPr marL="1828477" algn="l" rtl="0" eaLnBrk="1" fontAlgn="base" hangingPunct="1">
        <a:spcBef>
          <a:spcPct val="0"/>
        </a:spcBef>
        <a:spcAft>
          <a:spcPct val="0"/>
        </a:spcAft>
        <a:defRPr>
          <a:solidFill>
            <a:schemeClr val="tx1"/>
          </a:solidFill>
          <a:latin typeface="Arial" charset="0"/>
        </a:defRPr>
      </a:lvl9pPr>
    </p:titleStyle>
    <p:bodyStyle>
      <a:lvl1pPr marL="341313" indent="-341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0563" indent="-346075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charset="2"/>
        <a:buChar char="§"/>
        <a:defRPr sz="1600">
          <a:solidFill>
            <a:schemeClr val="tx1"/>
          </a:solidFill>
          <a:latin typeface="+mn-lt"/>
        </a:defRPr>
      </a:lvl2pPr>
      <a:lvl3pPr marL="985838" indent="-2921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charset="2"/>
        <a:buChar char="§"/>
        <a:defRPr sz="1500">
          <a:solidFill>
            <a:schemeClr val="tx1"/>
          </a:solidFill>
          <a:latin typeface="+mn-lt"/>
        </a:defRPr>
      </a:lvl3pPr>
      <a:lvl4pPr marL="1279525" indent="-2905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charset="2"/>
        <a:buChar char="§"/>
        <a:defRPr sz="1200">
          <a:solidFill>
            <a:schemeClr val="tx1"/>
          </a:solidFill>
          <a:latin typeface="+mn-lt"/>
        </a:defRPr>
      </a:lvl4pPr>
      <a:lvl5pPr marL="1597025" indent="-314325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charset="2"/>
        <a:buChar char="§"/>
        <a:defRPr sz="1200">
          <a:solidFill>
            <a:schemeClr val="tx1"/>
          </a:solidFill>
          <a:latin typeface="+mn-lt"/>
        </a:defRPr>
      </a:lvl5pPr>
      <a:lvl6pPr marL="2055450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6pPr>
      <a:lvl7pPr marL="2512570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7pPr>
      <a:lvl8pPr marL="2969689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8pPr>
      <a:lvl9pPr marL="3426808" indent="-315857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12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5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tags" Target="../tags/tag2.xml"/><Relationship Id="rId7" Type="http://schemas.openxmlformats.org/officeDocument/2006/relationships/slideLayout" Target="../slideLayouts/slideLayout6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9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image" Target="../media/image8.emf"/><Relationship Id="rId3" Type="http://schemas.openxmlformats.org/officeDocument/2006/relationships/tags" Target="../tags/tag7.xml"/><Relationship Id="rId7" Type="http://schemas.openxmlformats.org/officeDocument/2006/relationships/tags" Target="../tags/tag11.xml"/><Relationship Id="rId12" Type="http://schemas.openxmlformats.org/officeDocument/2006/relationships/oleObject" Target="../embeddings/oleObject2.bin"/><Relationship Id="rId2" Type="http://schemas.openxmlformats.org/officeDocument/2006/relationships/tags" Target="../tags/tag6.xml"/><Relationship Id="rId1" Type="http://schemas.openxmlformats.org/officeDocument/2006/relationships/vmlDrawing" Target="../drawings/vmlDrawing2.vml"/><Relationship Id="rId6" Type="http://schemas.openxmlformats.org/officeDocument/2006/relationships/tags" Target="../tags/tag10.xml"/><Relationship Id="rId11" Type="http://schemas.openxmlformats.org/officeDocument/2006/relationships/notesSlide" Target="../notesSlides/notesSlide6.xml"/><Relationship Id="rId5" Type="http://schemas.openxmlformats.org/officeDocument/2006/relationships/tags" Target="../tags/tag9.xml"/><Relationship Id="rId15" Type="http://schemas.openxmlformats.org/officeDocument/2006/relationships/image" Target="../media/image10.png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4.bin"/><Relationship Id="rId4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5.bin"/><Relationship Id="rId4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oleObject" Target="../embeddings/_____Microsoft_Excel_97-20033.xls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_____Microsoft_Excel_97-20031.xls"/><Relationship Id="rId12" Type="http://schemas.openxmlformats.org/officeDocument/2006/relationships/oleObject" Target="../embeddings/oleObject9.bin"/><Relationship Id="rId17" Type="http://schemas.openxmlformats.org/officeDocument/2006/relationships/image" Target="../media/image24.png"/><Relationship Id="rId2" Type="http://schemas.openxmlformats.org/officeDocument/2006/relationships/tags" Target="../tags/tag18.xml"/><Relationship Id="rId16" Type="http://schemas.openxmlformats.org/officeDocument/2006/relationships/oleObject" Target="../embeddings/_____Microsoft_Excel_97-20034.xls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22.png"/><Relationship Id="rId5" Type="http://schemas.openxmlformats.org/officeDocument/2006/relationships/image" Target="../media/image17.emf"/><Relationship Id="rId15" Type="http://schemas.openxmlformats.org/officeDocument/2006/relationships/oleObject" Target="../embeddings/oleObject10.bin"/><Relationship Id="rId10" Type="http://schemas.openxmlformats.org/officeDocument/2006/relationships/oleObject" Target="../embeddings/_____Microsoft_Excel_97-20032.xls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8.bin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4"/>
          </p:nvPr>
        </p:nvSpPr>
        <p:spPr>
          <a:xfrm>
            <a:off x="3512839" y="2128943"/>
            <a:ext cx="6393161" cy="569139"/>
          </a:xfrm>
        </p:spPr>
        <p:txBody>
          <a:bodyPr>
            <a:noAutofit/>
          </a:bodyPr>
          <a:lstStyle/>
          <a:p>
            <a:pPr defTabSz="1001713"/>
            <a:r>
              <a:rPr lang="ru-RU" altLang="ru-RU" sz="3200" dirty="0" smtClean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7"/>
          </p:nvPr>
        </p:nvSpPr>
        <p:spPr>
          <a:xfrm>
            <a:off x="3080792" y="6029112"/>
            <a:ext cx="2808312" cy="267161"/>
          </a:xfrm>
        </p:spPr>
        <p:txBody>
          <a:bodyPr/>
          <a:lstStyle/>
          <a:p>
            <a:pPr algn="ctr"/>
            <a:r>
              <a:rPr lang="ru-RU" altLang="ru-RU" dirty="0">
                <a:ea typeface="Arial" charset="0"/>
                <a:cs typeface="Arial" charset="0"/>
              </a:rPr>
              <a:t>ООО </a:t>
            </a:r>
            <a:r>
              <a:rPr lang="fr-FR" altLang="ru-RU" dirty="0">
                <a:ea typeface="Arial" charset="0"/>
                <a:cs typeface="Arial" charset="0"/>
              </a:rPr>
              <a:t>«</a:t>
            </a:r>
            <a:r>
              <a:rPr lang="ru-RU" altLang="ru-RU" dirty="0">
                <a:ea typeface="Arial" charset="0"/>
                <a:cs typeface="Arial" charset="0"/>
              </a:rPr>
              <a:t>СИБУР</a:t>
            </a:r>
            <a:r>
              <a:rPr lang="ru-RU" altLang="ru-RU" dirty="0" smtClean="0">
                <a:ea typeface="Arial" charset="0"/>
                <a:cs typeface="Arial" charset="0"/>
              </a:rPr>
              <a:t>»</a:t>
            </a:r>
          </a:p>
        </p:txBody>
      </p:sp>
      <p:sp>
        <p:nvSpPr>
          <p:cNvPr id="4" name="Текст 1"/>
          <p:cNvSpPr>
            <a:spLocks noGrp="1"/>
          </p:cNvSpPr>
          <p:nvPr>
            <p:ph type="body" sz="quarter" idx="14"/>
          </p:nvPr>
        </p:nvSpPr>
        <p:spPr>
          <a:xfrm>
            <a:off x="3518933" y="4729056"/>
            <a:ext cx="6393161" cy="938929"/>
          </a:xfrm>
        </p:spPr>
        <p:txBody>
          <a:bodyPr>
            <a:noAutofit/>
          </a:bodyPr>
          <a:lstStyle/>
          <a:p>
            <a:pPr defTabSz="1001713"/>
            <a:r>
              <a:rPr lang="ru-RU" altLang="ru-RU" sz="2000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Докладчик</a:t>
            </a:r>
            <a:r>
              <a:rPr lang="ru-RU" altLang="ru-RU" sz="2000" dirty="0" smtClean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: С.А. Крайнов</a:t>
            </a:r>
          </a:p>
          <a:p>
            <a:pPr defTabSz="1001713"/>
            <a:r>
              <a:rPr lang="ru-RU" altLang="ru-RU" sz="2000" dirty="0" smtClean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Директор по ОТ, ПБ и Э </a:t>
            </a:r>
          </a:p>
        </p:txBody>
      </p:sp>
    </p:spTree>
    <p:extLst>
      <p:ext uri="{BB962C8B-B14F-4D97-AF65-F5344CB8AC3E}">
        <p14:creationId xmlns:p14="http://schemas.microsoft.com/office/powerpoint/2010/main" val="91354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Объект 2"/>
          <p:cNvSpPr>
            <a:spLocks noGrp="1"/>
          </p:cNvSpPr>
          <p:nvPr>
            <p:ph idx="4294967295"/>
          </p:nvPr>
        </p:nvSpPr>
        <p:spPr>
          <a:xfrm>
            <a:off x="583831" y="1234746"/>
            <a:ext cx="8704515" cy="4728464"/>
          </a:xfrm>
        </p:spPr>
        <p:txBody>
          <a:bodyPr/>
          <a:lstStyle/>
          <a:p>
            <a:pPr marL="0" indent="0" algn="just" defTabSz="494553">
              <a:buNone/>
            </a:pPr>
            <a:r>
              <a:rPr lang="ru-RU" altLang="ru-RU" sz="2000" b="1" kern="1200" dirty="0">
                <a:solidFill>
                  <a:srgbClr val="008080"/>
                </a:solidFill>
              </a:rPr>
              <a:t>Цель:</a:t>
            </a:r>
          </a:p>
          <a:p>
            <a:pPr defTabSz="934745">
              <a:buFont typeface="Arial" panose="020B0604020202020204" pitchFamily="34" charset="0"/>
              <a:buChar char="•"/>
            </a:pPr>
            <a:r>
              <a:rPr lang="ru-RU" altLang="ru-RU" dirty="0" smtClean="0"/>
              <a:t>Снижение случаев травматизма.</a:t>
            </a:r>
          </a:p>
          <a:p>
            <a:pPr defTabSz="934745">
              <a:buFont typeface="Arial" panose="020B0604020202020204" pitchFamily="34" charset="0"/>
              <a:buChar char="•"/>
            </a:pPr>
            <a:r>
              <a:rPr lang="ru-RU" altLang="ru-RU" dirty="0"/>
              <a:t>Повышение уровня безопасности</a:t>
            </a:r>
            <a:r>
              <a:rPr lang="ru-RU" altLang="ru-RU" dirty="0" smtClean="0"/>
              <a:t>.</a:t>
            </a:r>
          </a:p>
          <a:p>
            <a:pPr marL="0" indent="0" algn="just" defTabSz="494553">
              <a:buNone/>
            </a:pPr>
            <a:r>
              <a:rPr lang="ru-RU" altLang="ru-RU" sz="2000" b="1" kern="1200" dirty="0" smtClean="0">
                <a:solidFill>
                  <a:srgbClr val="008080"/>
                </a:solidFill>
              </a:rPr>
              <a:t>Процесс</a:t>
            </a:r>
            <a:r>
              <a:rPr lang="ru-RU" altLang="ru-RU" sz="2000" b="1" kern="1200" dirty="0">
                <a:solidFill>
                  <a:srgbClr val="008080"/>
                </a:solidFill>
              </a:rPr>
              <a:t>:</a:t>
            </a:r>
          </a:p>
          <a:p>
            <a:pPr defTabSz="934745">
              <a:buFont typeface="Arial" panose="020B0604020202020204" pitchFamily="34" charset="0"/>
              <a:buChar char="•"/>
            </a:pPr>
            <a:r>
              <a:rPr lang="ru-RU" altLang="ru-RU" dirty="0" smtClean="0"/>
              <a:t>Обучение работников методике </a:t>
            </a:r>
            <a:r>
              <a:rPr lang="ru-RU" altLang="ru-RU" dirty="0"/>
              <a:t>проведения поведенческого аудита безопасности в соответствии с корпоративной </a:t>
            </a:r>
            <a:r>
              <a:rPr lang="ru-RU" altLang="ru-RU" dirty="0" smtClean="0"/>
              <a:t>методикой.</a:t>
            </a:r>
          </a:p>
          <a:p>
            <a:pPr defTabSz="934745">
              <a:buFont typeface="Arial" panose="020B0604020202020204" pitchFamily="34" charset="0"/>
              <a:buChar char="•"/>
            </a:pPr>
            <a:r>
              <a:rPr lang="ru-RU" altLang="ru-RU" dirty="0" smtClean="0"/>
              <a:t>Выполнение графика </a:t>
            </a:r>
            <a:r>
              <a:rPr lang="ru-RU" altLang="ru-RU" dirty="0"/>
              <a:t>проведения </a:t>
            </a:r>
            <a:r>
              <a:rPr lang="ru-RU" altLang="ru-RU" dirty="0" smtClean="0"/>
              <a:t>поведенческих аудитов безопасности.</a:t>
            </a:r>
          </a:p>
          <a:p>
            <a:pPr lvl="0" defTabSz="934745">
              <a:buFont typeface="Arial" panose="020B0604020202020204" pitchFamily="34" charset="0"/>
              <a:buChar char="•"/>
            </a:pPr>
            <a:r>
              <a:rPr lang="ru-RU" dirty="0"/>
              <a:t>Разработка и реализация корректирующих мероприятий, направленных на </a:t>
            </a:r>
            <a:r>
              <a:rPr lang="ru-RU" dirty="0" smtClean="0"/>
              <a:t>устранение опасных действий и опасных условий.</a:t>
            </a:r>
          </a:p>
          <a:p>
            <a:pPr lvl="0" defTabSz="934745">
              <a:buFont typeface="Arial" panose="020B0604020202020204" pitchFamily="34" charset="0"/>
              <a:buChar char="•"/>
            </a:pPr>
            <a:r>
              <a:rPr lang="ru-RU" altLang="ru-RU" dirty="0" smtClean="0"/>
              <a:t>Анализ результатов аудитов.</a:t>
            </a:r>
          </a:p>
          <a:p>
            <a:pPr marL="0" indent="0" algn="just" defTabSz="494553">
              <a:buNone/>
            </a:pPr>
            <a:r>
              <a:rPr lang="ru-RU" altLang="ru-RU" sz="2000" b="1" kern="1200" dirty="0">
                <a:solidFill>
                  <a:srgbClr val="008080"/>
                </a:solidFill>
              </a:rPr>
              <a:t>Результат:</a:t>
            </a:r>
          </a:p>
          <a:p>
            <a:pPr lvl="0" defTabSz="934745">
              <a:buFont typeface="Arial" panose="020B0604020202020204" pitchFamily="34" charset="0"/>
              <a:buChar char="•"/>
            </a:pPr>
            <a:r>
              <a:rPr lang="ru-RU" dirty="0" smtClean="0"/>
              <a:t>Предотвращение травматизма и материального ущерба.</a:t>
            </a:r>
          </a:p>
          <a:p>
            <a:pPr lvl="0" defTabSz="934745">
              <a:buFont typeface="Arial" panose="020B0604020202020204" pitchFamily="34" charset="0"/>
              <a:buChar char="•"/>
            </a:pPr>
            <a:r>
              <a:rPr lang="ru-RU" dirty="0" smtClean="0"/>
              <a:t>Выявление и устранение опасных ситуаций.</a:t>
            </a:r>
            <a:endParaRPr lang="ru-RU" dirty="0"/>
          </a:p>
          <a:p>
            <a:pPr defTabSz="934745">
              <a:buFont typeface="Arial" panose="020B0604020202020204" pitchFamily="34" charset="0"/>
              <a:buChar char="•"/>
            </a:pPr>
            <a:r>
              <a:rPr lang="ru-RU" altLang="ru-RU" dirty="0" smtClean="0"/>
              <a:t>Мотивация персонала, поощрение безопасных действий.</a:t>
            </a:r>
            <a:endParaRPr lang="ru-RU" altLang="ru-RU" dirty="0"/>
          </a:p>
          <a:p>
            <a:pPr marL="0" indent="0" defTabSz="934745">
              <a:buNone/>
            </a:pPr>
            <a:endParaRPr lang="ru-RU" altLang="ru-RU" sz="2000" dirty="0" smtClean="0"/>
          </a:p>
        </p:txBody>
      </p:sp>
      <p:sp>
        <p:nvSpPr>
          <p:cNvPr id="24269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82408" y="326871"/>
            <a:ext cx="7572149" cy="730003"/>
          </a:xfr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r>
              <a:rPr lang="ru-RU" altLang="ru-RU" sz="2400" b="1" dirty="0"/>
              <a:t>Поведенческий аудит безопасности - эффективный инструмент снижения травматизма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8CC0AED-B8B4-46C8-84F2-93E3BEE041B9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81702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Прямоугольник 67"/>
          <p:cNvSpPr/>
          <p:nvPr/>
        </p:nvSpPr>
        <p:spPr>
          <a:xfrm>
            <a:off x="502963" y="4279042"/>
            <a:ext cx="3630631" cy="1966761"/>
          </a:xfrm>
          <a:prstGeom prst="rect">
            <a:avLst/>
          </a:prstGeom>
          <a:solidFill>
            <a:schemeClr val="bg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409" tIns="33703" rIns="67409" bIns="33703" anchor="ctr"/>
          <a:lstStyle/>
          <a:p>
            <a:pPr algn="ctr" defTabSz="494553">
              <a:defRPr/>
            </a:pPr>
            <a:endParaRPr lang="ru-RU" sz="2000" dirty="0">
              <a:solidFill>
                <a:srgbClr val="FFFFFF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572068" y="276451"/>
            <a:ext cx="7148614" cy="539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7025" tIns="48513" rIns="97025" bIns="4851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5pPr>
            <a:lvl6pPr marL="521528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6pPr>
            <a:lvl7pPr marL="1043056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7pPr>
            <a:lvl8pPr marL="1564584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8pPr>
            <a:lvl9pPr marL="2086112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Arial" charset="0"/>
              </a:defRPr>
            </a:lvl9pPr>
          </a:lstStyle>
          <a:p>
            <a:pPr defTabSz="494553">
              <a:defRPr/>
            </a:pPr>
            <a:r>
              <a:rPr lang="ru-RU" altLang="ru-RU" sz="2400" b="1" dirty="0">
                <a:solidFill>
                  <a:srgbClr val="008080"/>
                </a:solidFill>
                <a:cs typeface="Arial" charset="0"/>
              </a:rPr>
              <a:t>Последствия несчастных случаев</a:t>
            </a:r>
            <a:endParaRPr lang="en-GB" altLang="ru-RU" sz="2400" b="1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2960" y="999257"/>
            <a:ext cx="2827465" cy="391155"/>
          </a:xfrm>
          <a:prstGeom prst="rect">
            <a:avLst/>
          </a:prstGeom>
        </p:spPr>
        <p:txBody>
          <a:bodyPr wrap="none" lIns="85610" tIns="42810" rIns="85610" bIns="42810">
            <a:spAutoFit/>
          </a:bodyPr>
          <a:lstStyle/>
          <a:p>
            <a:pPr marL="363831" indent="-363831" defTabSz="850539">
              <a:lnSpc>
                <a:spcPct val="90000"/>
              </a:lnSpc>
              <a:buClr>
                <a:srgbClr val="080808"/>
              </a:buClr>
              <a:defRPr/>
            </a:pPr>
            <a:r>
              <a:rPr lang="ru-RU" sz="2200" b="1" kern="0" dirty="0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Моральный ущерб</a:t>
            </a:r>
            <a:endParaRPr lang="en-GB" sz="2200" b="1" kern="0" dirty="0">
              <a:solidFill>
                <a:srgbClr val="00808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grpSp>
        <p:nvGrpSpPr>
          <p:cNvPr id="249861" name="Группа 8"/>
          <p:cNvGrpSpPr>
            <a:grpSpLocks/>
          </p:cNvGrpSpPr>
          <p:nvPr/>
        </p:nvGrpSpPr>
        <p:grpSpPr bwMode="auto">
          <a:xfrm>
            <a:off x="5253007" y="2170882"/>
            <a:ext cx="4400053" cy="4291582"/>
            <a:chOff x="5670550" y="2476500"/>
            <a:chExt cx="4749800" cy="4731667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5670550" y="2476500"/>
              <a:ext cx="4718050" cy="4489391"/>
            </a:xfrm>
            <a:prstGeom prst="rect">
              <a:avLst/>
            </a:prstGeom>
            <a:solidFill>
              <a:schemeClr val="bg2">
                <a:lumMod val="60000"/>
                <a:lumOff val="4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1678" tIns="35837" rIns="71678" bIns="35837" anchor="ctr"/>
            <a:lstStyle/>
            <a:p>
              <a:pPr algn="ctr" defTabSz="494553">
                <a:defRPr/>
              </a:pPr>
              <a:endParaRPr lang="ru-RU" sz="2400" dirty="0">
                <a:solidFill>
                  <a:srgbClr val="FFFFFF"/>
                </a:solidFill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815013" y="2579688"/>
              <a:ext cx="4605337" cy="4628479"/>
            </a:xfrm>
            <a:prstGeom prst="rect">
              <a:avLst/>
            </a:prstGeom>
          </p:spPr>
          <p:txBody>
            <a:bodyPr lIns="91032" tIns="45521" rIns="91032" bIns="45521">
              <a:spAutoFit/>
            </a:bodyPr>
            <a:lstStyle/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Перерыв в производстве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Повреждение оборудования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Ущерб продукции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Потери времени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Утрата квалификации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Переподготовка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Расходы на проведение расследования и медицинское обслуживание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Затраты на страхование</a:t>
              </a:r>
            </a:p>
            <a:p>
              <a:pPr marL="174308" lvl="1" indent="-174308" defTabSz="850539">
                <a:lnSpc>
                  <a:spcPct val="90000"/>
                </a:lnSpc>
                <a:buClr>
                  <a:srgbClr val="080808"/>
                </a:buClr>
                <a:buSzPct val="90000"/>
                <a:buFont typeface="Arial" panose="020B0604020202020204" pitchFamily="34" charset="0"/>
                <a:buChar char="•"/>
                <a:defRPr/>
              </a:pPr>
              <a:endParaRPr lang="ru-RU" sz="2000" b="1" kern="0" dirty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78448" y="3790141"/>
            <a:ext cx="2558160" cy="391155"/>
          </a:xfrm>
          <a:prstGeom prst="rect">
            <a:avLst/>
          </a:prstGeom>
        </p:spPr>
        <p:txBody>
          <a:bodyPr wrap="none" lIns="85610" tIns="42810" rIns="85610" bIns="42810">
            <a:spAutoFit/>
          </a:bodyPr>
          <a:lstStyle/>
          <a:p>
            <a:pPr marL="363831" indent="-363831" defTabSz="850539">
              <a:lnSpc>
                <a:spcPct val="90000"/>
              </a:lnSpc>
              <a:buClr>
                <a:srgbClr val="080808"/>
              </a:buClr>
              <a:defRPr/>
            </a:pPr>
            <a:r>
              <a:rPr lang="ru-RU" sz="2200" b="1" kern="0" dirty="0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Риски Компании </a:t>
            </a:r>
            <a:endParaRPr lang="en-GB" sz="2200" b="1" kern="0" dirty="0">
              <a:solidFill>
                <a:srgbClr val="00808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2963" y="4347177"/>
            <a:ext cx="3580631" cy="1963893"/>
          </a:xfrm>
          <a:prstGeom prst="rect">
            <a:avLst/>
          </a:prstGeom>
        </p:spPr>
        <p:txBody>
          <a:bodyPr wrap="square" lIns="85610" tIns="42810" rIns="85610" bIns="42810">
            <a:spAutoFit/>
          </a:bodyPr>
          <a:lstStyle/>
          <a:p>
            <a:pPr marL="186730" lvl="1" indent="-186730" defTabSz="850539">
              <a:lnSpc>
                <a:spcPct val="110000"/>
              </a:lnSpc>
              <a:spcBef>
                <a:spcPct val="20000"/>
              </a:spcBef>
              <a:buClr>
                <a:srgbClr val="008C95"/>
              </a:buClr>
              <a:buSzPct val="90000"/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000000"/>
                </a:solidFill>
                <a:cs typeface="Arial" pitchFamily="34" charset="0"/>
              </a:rPr>
              <a:t>Ухудшение репутации</a:t>
            </a:r>
            <a:endParaRPr lang="en-GB" sz="2000" dirty="0">
              <a:solidFill>
                <a:srgbClr val="000000"/>
              </a:solidFill>
              <a:cs typeface="Arial" pitchFamily="34" charset="0"/>
            </a:endParaRPr>
          </a:p>
          <a:p>
            <a:pPr marL="186730" lvl="1" indent="-186730" defTabSz="850539">
              <a:lnSpc>
                <a:spcPct val="110000"/>
              </a:lnSpc>
              <a:spcBef>
                <a:spcPct val="20000"/>
              </a:spcBef>
              <a:buClr>
                <a:srgbClr val="008C95"/>
              </a:buClr>
              <a:buSzPct val="90000"/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000000"/>
                </a:solidFill>
                <a:cs typeface="Arial" pitchFamily="34" charset="0"/>
              </a:rPr>
              <a:t>Штрафы</a:t>
            </a:r>
            <a:endParaRPr lang="en-GB" sz="2000" dirty="0">
              <a:solidFill>
                <a:srgbClr val="000000"/>
              </a:solidFill>
              <a:cs typeface="Arial" pitchFamily="34" charset="0"/>
            </a:endParaRPr>
          </a:p>
          <a:p>
            <a:pPr marL="186730" lvl="1" indent="-186730" defTabSz="850539">
              <a:lnSpc>
                <a:spcPct val="110000"/>
              </a:lnSpc>
              <a:spcBef>
                <a:spcPct val="20000"/>
              </a:spcBef>
              <a:buClr>
                <a:srgbClr val="008C95"/>
              </a:buClr>
              <a:buSzPct val="90000"/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000000"/>
                </a:solidFill>
                <a:cs typeface="Arial" pitchFamily="34" charset="0"/>
              </a:rPr>
              <a:t>Компенсации</a:t>
            </a:r>
          </a:p>
          <a:p>
            <a:pPr marL="186730" lvl="1" indent="-186730" defTabSz="850539">
              <a:lnSpc>
                <a:spcPct val="110000"/>
              </a:lnSpc>
              <a:spcBef>
                <a:spcPct val="20000"/>
              </a:spcBef>
              <a:buClr>
                <a:srgbClr val="008C95"/>
              </a:buClr>
              <a:buSzPct val="90000"/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000000"/>
                </a:solidFill>
                <a:cs typeface="Arial" pitchFamily="34" charset="0"/>
              </a:rPr>
              <a:t>Уголовная ответственность </a:t>
            </a:r>
            <a:endParaRPr lang="en-GB" sz="2000" dirty="0">
              <a:solidFill>
                <a:srgbClr val="000000"/>
              </a:solidFill>
              <a:cs typeface="Arial" pitchFamily="34" charset="0"/>
            </a:endParaRPr>
          </a:p>
        </p:txBody>
      </p:sp>
      <p:grpSp>
        <p:nvGrpSpPr>
          <p:cNvPr id="249864" name="Группа 7"/>
          <p:cNvGrpSpPr>
            <a:grpSpLocks/>
          </p:cNvGrpSpPr>
          <p:nvPr/>
        </p:nvGrpSpPr>
        <p:grpSpPr bwMode="auto">
          <a:xfrm>
            <a:off x="5235810" y="395535"/>
            <a:ext cx="4491898" cy="1659984"/>
            <a:chOff x="5771428" y="661217"/>
            <a:chExt cx="4848947" cy="1830209"/>
          </a:xfrm>
        </p:grpSpPr>
        <p:pic>
          <p:nvPicPr>
            <p:cNvPr id="249871" name="Picture 71" descr="http://auto-grad.biz/wp-content/uploads/2013/09/dobanzi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29" r="9196"/>
            <a:stretch>
              <a:fillRect/>
            </a:stretch>
          </p:blipFill>
          <p:spPr bwMode="auto">
            <a:xfrm>
              <a:off x="8105775" y="661217"/>
              <a:ext cx="2514600" cy="1590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5771428" y="2016796"/>
              <a:ext cx="3879062" cy="474630"/>
            </a:xfrm>
            <a:prstGeom prst="rect">
              <a:avLst/>
            </a:prstGeom>
          </p:spPr>
          <p:txBody>
            <a:bodyPr wrap="none" lIns="91032" tIns="45521" rIns="91032" bIns="45521">
              <a:spAutoFit/>
            </a:bodyPr>
            <a:lstStyle/>
            <a:p>
              <a:pPr defTabSz="494553">
                <a:defRPr/>
              </a:pPr>
              <a:r>
                <a:rPr lang="ru-RU" sz="2200" b="1" kern="0" dirty="0">
                  <a:solidFill>
                    <a:srgbClr val="00808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cs typeface="Arial" pitchFamily="34" charset="0"/>
                </a:rPr>
                <a:t>Экономические затраты</a:t>
              </a:r>
              <a:endParaRPr lang="ru-RU" sz="1900" dirty="0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grpSp>
        <p:nvGrpSpPr>
          <p:cNvPr id="249865" name="Группа 1"/>
          <p:cNvGrpSpPr>
            <a:grpSpLocks/>
          </p:cNvGrpSpPr>
          <p:nvPr/>
        </p:nvGrpSpPr>
        <p:grpSpPr bwMode="auto">
          <a:xfrm>
            <a:off x="502947" y="1112995"/>
            <a:ext cx="4512121" cy="2505201"/>
            <a:chOff x="542925" y="1101727"/>
            <a:chExt cx="4870777" cy="2762100"/>
          </a:xfrm>
        </p:grpSpPr>
        <p:sp>
          <p:nvSpPr>
            <p:cNvPr id="12" name="Прямоугольник 11"/>
            <p:cNvSpPr/>
            <p:nvPr/>
          </p:nvSpPr>
          <p:spPr bwMode="auto">
            <a:xfrm>
              <a:off x="542925" y="1512887"/>
              <a:ext cx="3919236" cy="2350938"/>
            </a:xfrm>
            <a:prstGeom prst="rect">
              <a:avLst/>
            </a:prstGeom>
            <a:solidFill>
              <a:schemeClr val="bg2">
                <a:lumMod val="60000"/>
                <a:lumOff val="40000"/>
                <a:alpha val="5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1848" tIns="35923" rIns="71848" bIns="35923" anchor="ctr"/>
            <a:lstStyle/>
            <a:p>
              <a:pPr algn="ctr" defTabSz="494553">
                <a:defRPr/>
              </a:pPr>
              <a:endParaRPr lang="ru-RU" sz="2000" dirty="0">
                <a:solidFill>
                  <a:srgbClr val="000000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 bwMode="auto">
            <a:xfrm>
              <a:off x="596900" y="1692276"/>
              <a:ext cx="3879057" cy="2171551"/>
            </a:xfrm>
            <a:prstGeom prst="rect">
              <a:avLst/>
            </a:prstGeom>
            <a:noFill/>
          </p:spPr>
          <p:txBody>
            <a:bodyPr wrap="square" lIns="91248" tIns="45625" rIns="91248" bIns="45625">
              <a:spAutoFit/>
            </a:bodyPr>
            <a:lstStyle/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Боль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Страдание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Потеря трудоспособности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  <a:p>
              <a:pPr marL="186730" lvl="1" indent="-186730" defTabSz="850539">
                <a:lnSpc>
                  <a:spcPct val="110000"/>
                </a:lnSpc>
                <a:spcBef>
                  <a:spcPct val="20000"/>
                </a:spcBef>
                <a:buClr>
                  <a:srgbClr val="008C95"/>
                </a:buClr>
                <a:buSzPct val="90000"/>
                <a:buFont typeface="Wingdings" pitchFamily="2" charset="2"/>
                <a:buChar char="§"/>
                <a:defRPr/>
              </a:pPr>
              <a:r>
                <a:rPr lang="ru-RU" sz="2000" dirty="0">
                  <a:solidFill>
                    <a:srgbClr val="000000"/>
                  </a:solidFill>
                  <a:cs typeface="Arial" pitchFamily="34" charset="0"/>
                </a:rPr>
                <a:t>Семейные проблемы</a:t>
              </a:r>
              <a:endParaRPr lang="en-GB" sz="2000" dirty="0">
                <a:solidFill>
                  <a:srgbClr val="000000"/>
                </a:solidFill>
                <a:cs typeface="Arial" pitchFamily="34" charset="0"/>
              </a:endParaRPr>
            </a:p>
          </p:txBody>
        </p:sp>
        <p:pic>
          <p:nvPicPr>
            <p:cNvPr id="249870" name="Picture 73" descr="http://www.lider.vn.ua/images/1_%D1%87%D0%B5%D0%BB%D0%BE%D0%B2%D0%B5%D0%BA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0977" y="1101727"/>
              <a:ext cx="1482725" cy="1287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9866" name="Picture 75" descr="http://images.mreadz.net/133/132934/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096" y="4222683"/>
            <a:ext cx="1291193" cy="1226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Номер слайда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560E15E-C32F-43E5-8A17-BB6448ADFAD0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  <p:sp>
        <p:nvSpPr>
          <p:cNvPr id="21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3251764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7" name="Picture 3" descr="Icebe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157" y="803437"/>
            <a:ext cx="7120008" cy="5419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ine 6"/>
          <p:cNvSpPr>
            <a:spLocks noChangeShapeType="1"/>
          </p:cNvSpPr>
          <p:nvPr/>
        </p:nvSpPr>
        <p:spPr bwMode="auto">
          <a:xfrm flipH="1">
            <a:off x="1010319" y="3232461"/>
            <a:ext cx="8278039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3978" tIns="41993" rIns="83978" bIns="41993"/>
          <a:lstStyle/>
          <a:p>
            <a:pPr defTabSz="839788">
              <a:defRPr/>
            </a:pPr>
            <a:endParaRPr lang="ru-RU" b="1" kern="0" dirty="0">
              <a:solidFill>
                <a:srgbClr val="00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F29C46-20D7-4939-BB0B-9CF472C2002A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  <p:sp>
        <p:nvSpPr>
          <p:cNvPr id="7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9741214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93400752"/>
              </p:ext>
            </p:extLst>
          </p:nvPr>
        </p:nvGraphicFramePr>
        <p:xfrm>
          <a:off x="0" y="0"/>
          <a:ext cx="171979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think-cell Slide" r:id="rId8" imgW="429" imgH="429" progId="TCLayout.ActiveDocument.1">
                  <p:embed/>
                </p:oleObj>
              </mc:Choice>
              <mc:Fallback>
                <p:oleObj name="think-cell Slide" r:id="rId8" imgW="429" imgH="42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71979" cy="158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" name="Rectangle 27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>
          <a:xfrm>
            <a:off x="596627" y="188640"/>
            <a:ext cx="8886265" cy="627062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r>
              <a:rPr lang="ru-RU" dirty="0">
                <a:cs typeface="Arial" charset="0"/>
              </a:rPr>
              <a:t>Уровень развития Культуры безопасности </a:t>
            </a:r>
            <a:br>
              <a:rPr lang="ru-RU" dirty="0">
                <a:cs typeface="Arial" charset="0"/>
              </a:rPr>
            </a:br>
            <a:endParaRPr lang="ru-RU" dirty="0">
              <a:cs typeface="Arial" charset="0"/>
            </a:endParaRPr>
          </a:p>
        </p:txBody>
      </p:sp>
      <p:grpSp>
        <p:nvGrpSpPr>
          <p:cNvPr id="98" name="Группа 97"/>
          <p:cNvGrpSpPr/>
          <p:nvPr/>
        </p:nvGrpSpPr>
        <p:grpSpPr>
          <a:xfrm>
            <a:off x="443021" y="5966107"/>
            <a:ext cx="7383847" cy="363130"/>
            <a:chOff x="373404" y="2877503"/>
            <a:chExt cx="5557926" cy="278769"/>
          </a:xfrm>
        </p:grpSpPr>
        <p:sp>
          <p:nvSpPr>
            <p:cNvPr id="134" name="AutoShape 27"/>
            <p:cNvSpPr>
              <a:spLocks noChangeArrowheads="1"/>
            </p:cNvSpPr>
            <p:nvPr/>
          </p:nvSpPr>
          <p:spPr bwMode="auto">
            <a:xfrm rot="16200000">
              <a:off x="3012982" y="237925"/>
              <a:ext cx="278769" cy="5557926"/>
            </a:xfrm>
            <a:prstGeom prst="upDownArrow">
              <a:avLst>
                <a:gd name="adj1" fmla="val 54000"/>
                <a:gd name="adj2" fmla="val 120567"/>
              </a:avLst>
            </a:prstGeom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wrap="none" lIns="91372" tIns="45686" rIns="91372" bIns="45686" anchor="ctr"/>
            <a:lstStyle/>
            <a:p>
              <a:pPr algn="ctr" defTabSz="912813">
                <a:defRPr/>
              </a:pPr>
              <a:endParaRPr lang="ru-RU" sz="2400">
                <a:solidFill>
                  <a:srgbClr val="FFFF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135" name="Text Box 28"/>
            <p:cNvSpPr txBox="1">
              <a:spLocks noChangeArrowheads="1"/>
            </p:cNvSpPr>
            <p:nvPr/>
          </p:nvSpPr>
          <p:spPr bwMode="auto">
            <a:xfrm>
              <a:off x="1183461" y="2969186"/>
              <a:ext cx="808563" cy="1432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91372" tIns="45686" rIns="91372" bIns="45686" anchor="ctr">
              <a:spAutoFit/>
            </a:bodyPr>
            <a:lstStyle>
              <a:lvl1pPr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 marL="758825" indent="-292100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 marL="1166813" indent="-233363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 marL="1627188" indent="-227013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 marL="2098675" indent="-233363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558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30130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702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9274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ru-RU" sz="1000" i="0" dirty="0" smtClean="0">
                  <a:solidFill>
                    <a:srgbClr val="FFFFFF"/>
                  </a:solidFill>
                </a:rPr>
                <a:t>Реагирование</a:t>
              </a:r>
              <a:endParaRPr lang="en-US" sz="1000" i="0" dirty="0" smtClean="0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  <p:sp>
          <p:nvSpPr>
            <p:cNvPr id="136" name="Text Box 29"/>
            <p:cNvSpPr txBox="1">
              <a:spLocks noChangeArrowheads="1"/>
            </p:cNvSpPr>
            <p:nvPr/>
          </p:nvSpPr>
          <p:spPr bwMode="auto">
            <a:xfrm>
              <a:off x="4126948" y="2969187"/>
              <a:ext cx="785636" cy="1432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91372" tIns="45686" rIns="91372" bIns="45686" anchor="ctr">
              <a:spAutoFit/>
            </a:bodyPr>
            <a:lstStyle>
              <a:lvl1pPr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1pPr>
              <a:lvl2pPr marL="758825" indent="-292100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2pPr>
              <a:lvl3pPr marL="1166813" indent="-233363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3pPr>
              <a:lvl4pPr marL="1627188" indent="-227013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4pPr>
              <a:lvl5pPr marL="2098675" indent="-233363" defTabSz="912813" eaLnBrk="0" hangingPunct="0"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5pPr>
              <a:lvl6pPr marL="25558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6pPr>
              <a:lvl7pPr marL="30130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7pPr>
              <a:lvl8pPr marL="34702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8pPr>
              <a:lvl9pPr marL="3927475" indent="-233363" algn="ctr" defTabSz="912813" eaLnBrk="0" fontAlgn="base" hangingPunct="0">
                <a:spcBef>
                  <a:spcPct val="5000"/>
                </a:spcBef>
                <a:spcAft>
                  <a:spcPct val="0"/>
                </a:spcAft>
                <a:buClr>
                  <a:schemeClr val="hlink"/>
                </a:buClr>
                <a:buSzPct val="55000"/>
                <a:buFont typeface="Wingdings" pitchFamily="2" charset="2"/>
                <a:defRPr sz="1200" b="1" i="1">
                  <a:solidFill>
                    <a:srgbClr val="000000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defRPr/>
              </a:pPr>
              <a:r>
                <a:rPr lang="ru-RU" sz="1000" i="0" dirty="0" smtClean="0">
                  <a:solidFill>
                    <a:srgbClr val="FFFFFF"/>
                  </a:solidFill>
                </a:rPr>
                <a:t>Предвидение</a:t>
              </a:r>
              <a:endParaRPr lang="en-US" sz="1000" i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sp>
        <p:nvSpPr>
          <p:cNvPr id="101" name="Text Box 20"/>
          <p:cNvSpPr txBox="1">
            <a:spLocks noChangeArrowheads="1"/>
          </p:cNvSpPr>
          <p:nvPr/>
        </p:nvSpPr>
        <p:spPr bwMode="auto">
          <a:xfrm rot="2376819">
            <a:off x="808795" y="3359339"/>
            <a:ext cx="2011410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</p:spPr>
        <p:txBody>
          <a:bodyPr wrap="square" lIns="89938" tIns="44968" rIns="89938" bIns="44968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000" dirty="0" smtClean="0">
                <a:solidFill>
                  <a:srgbClr val="000000"/>
                </a:solidFill>
              </a:rPr>
              <a:t>Природные инстинкты</a:t>
            </a:r>
            <a:r>
              <a:rPr lang="en-US" sz="1000" dirty="0" smtClean="0">
                <a:solidFill>
                  <a:srgbClr val="000000"/>
                </a:solidFill>
              </a:rPr>
              <a:t>    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12" name="Text Box 22"/>
          <p:cNvSpPr txBox="1">
            <a:spLocks noChangeArrowheads="1"/>
          </p:cNvSpPr>
          <p:nvPr/>
        </p:nvSpPr>
        <p:spPr bwMode="auto">
          <a:xfrm rot="16200985">
            <a:off x="-1477324" y="4195810"/>
            <a:ext cx="3635063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</p:spPr>
        <p:txBody>
          <a:bodyPr wrap="square" lIns="89938" tIns="44968" rIns="89938" bIns="44968">
            <a:spAutoFit/>
          </a:bodyPr>
          <a:lstStyle/>
          <a:p>
            <a:pPr algn="ctr" defTabSz="900113">
              <a:lnSpc>
                <a:spcPct val="90000"/>
              </a:lnSpc>
            </a:pPr>
            <a:r>
              <a:rPr lang="ru-RU" sz="1000" dirty="0" smtClean="0">
                <a:solidFill>
                  <a:srgbClr val="000000"/>
                </a:solidFill>
              </a:rPr>
              <a:t>Количество происшествий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16" name="Freeform 2"/>
          <p:cNvSpPr>
            <a:spLocks/>
          </p:cNvSpPr>
          <p:nvPr/>
        </p:nvSpPr>
        <p:spPr bwMode="auto">
          <a:xfrm>
            <a:off x="544250" y="2973661"/>
            <a:ext cx="6826792" cy="2815827"/>
          </a:xfrm>
          <a:custGeom>
            <a:avLst/>
            <a:gdLst>
              <a:gd name="T0" fmla="*/ 2147483647 w 5425"/>
              <a:gd name="T1" fmla="*/ 2147483647 h 1887"/>
              <a:gd name="T2" fmla="*/ 0 w 5425"/>
              <a:gd name="T3" fmla="*/ 0 h 1887"/>
              <a:gd name="T4" fmla="*/ 2147483647 w 5425"/>
              <a:gd name="T5" fmla="*/ 2147483647 h 1887"/>
              <a:gd name="T6" fmla="*/ 2147483647 w 5425"/>
              <a:gd name="T7" fmla="*/ 2147483647 h 1887"/>
              <a:gd name="T8" fmla="*/ 2147483647 w 5425"/>
              <a:gd name="T9" fmla="*/ 2147483647 h 1887"/>
              <a:gd name="T10" fmla="*/ 2147483647 w 5425"/>
              <a:gd name="T11" fmla="*/ 2147483647 h 1887"/>
              <a:gd name="T12" fmla="*/ 2147483647 w 5425"/>
              <a:gd name="T13" fmla="*/ 2147483647 h 1887"/>
              <a:gd name="T14" fmla="*/ 2147483647 w 5425"/>
              <a:gd name="T15" fmla="*/ 2147483647 h 1887"/>
              <a:gd name="T16" fmla="*/ 2147483647 w 5425"/>
              <a:gd name="T17" fmla="*/ 2147483647 h 1887"/>
              <a:gd name="T18" fmla="*/ 2147483647 w 5425"/>
              <a:gd name="T19" fmla="*/ 2147483647 h 1887"/>
              <a:gd name="T20" fmla="*/ 2147483647 w 5425"/>
              <a:gd name="T21" fmla="*/ 2147483647 h 188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425"/>
              <a:gd name="T34" fmla="*/ 0 h 1887"/>
              <a:gd name="T35" fmla="*/ 5425 w 5425"/>
              <a:gd name="T36" fmla="*/ 1887 h 188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425" h="1887">
                <a:moveTo>
                  <a:pt x="1" y="1887"/>
                </a:moveTo>
                <a:lnTo>
                  <a:pt x="0" y="0"/>
                </a:lnTo>
                <a:lnTo>
                  <a:pt x="1222" y="773"/>
                </a:lnTo>
                <a:lnTo>
                  <a:pt x="2585" y="1307"/>
                </a:lnTo>
                <a:lnTo>
                  <a:pt x="3990" y="1644"/>
                </a:lnTo>
                <a:lnTo>
                  <a:pt x="5425" y="1887"/>
                </a:lnTo>
                <a:lnTo>
                  <a:pt x="4073" y="1887"/>
                </a:lnTo>
                <a:lnTo>
                  <a:pt x="2713" y="1887"/>
                </a:lnTo>
                <a:lnTo>
                  <a:pt x="1361" y="1887"/>
                </a:lnTo>
                <a:lnTo>
                  <a:pt x="1" y="1887"/>
                </a:lnTo>
                <a:close/>
              </a:path>
            </a:pathLst>
          </a:custGeom>
          <a:solidFill>
            <a:srgbClr val="007B7B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AC6B4"/>
            </a:extrusionClr>
          </a:sp3d>
        </p:spPr>
        <p:txBody>
          <a:bodyPr>
            <a:flatTx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17" name="Line 6"/>
          <p:cNvSpPr>
            <a:spLocks noChangeShapeType="1"/>
          </p:cNvSpPr>
          <p:nvPr/>
        </p:nvSpPr>
        <p:spPr bwMode="auto">
          <a:xfrm flipH="1">
            <a:off x="5458545" y="5361426"/>
            <a:ext cx="0" cy="428063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18" name="Line 7"/>
          <p:cNvSpPr>
            <a:spLocks noChangeShapeType="1"/>
          </p:cNvSpPr>
          <p:nvPr/>
        </p:nvSpPr>
        <p:spPr bwMode="auto">
          <a:xfrm flipV="1">
            <a:off x="5439835" y="5223477"/>
            <a:ext cx="105705" cy="147902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19" name="Text Box 9"/>
          <p:cNvSpPr txBox="1">
            <a:spLocks noChangeArrowheads="1"/>
          </p:cNvSpPr>
          <p:nvPr/>
        </p:nvSpPr>
        <p:spPr bwMode="auto">
          <a:xfrm>
            <a:off x="3943866" y="5800213"/>
            <a:ext cx="1068094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  <a:effectLst/>
        </p:spPr>
        <p:txBody>
          <a:bodyPr wrap="none" lIns="89938" tIns="44968" rIns="89938" bIns="44968">
            <a:spAutoFit/>
          </a:bodyPr>
          <a:lstStyle/>
          <a:p>
            <a:pPr defTabSz="900113">
              <a:lnSpc>
                <a:spcPct val="90000"/>
              </a:lnSpc>
              <a:defRPr/>
            </a:pPr>
            <a:r>
              <a:rPr lang="ru-RU" sz="1000" dirty="0">
                <a:solidFill>
                  <a:srgbClr val="000000"/>
                </a:solidFill>
              </a:rPr>
              <a:t>Независимый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20" name="Line 10"/>
          <p:cNvSpPr>
            <a:spLocks noChangeShapeType="1"/>
          </p:cNvSpPr>
          <p:nvPr/>
        </p:nvSpPr>
        <p:spPr bwMode="auto">
          <a:xfrm flipV="1">
            <a:off x="4005169" y="4798136"/>
            <a:ext cx="105705" cy="146481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1" name="Line 11"/>
          <p:cNvSpPr>
            <a:spLocks noChangeShapeType="1"/>
          </p:cNvSpPr>
          <p:nvPr/>
        </p:nvSpPr>
        <p:spPr bwMode="auto">
          <a:xfrm flipV="1">
            <a:off x="2425750" y="4088614"/>
            <a:ext cx="117031" cy="142213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2" name="Line 12"/>
          <p:cNvSpPr>
            <a:spLocks noChangeShapeType="1"/>
          </p:cNvSpPr>
          <p:nvPr/>
        </p:nvSpPr>
        <p:spPr bwMode="auto">
          <a:xfrm flipH="1">
            <a:off x="4019998" y="4944617"/>
            <a:ext cx="2877" cy="861937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3" name="Line 13"/>
          <p:cNvSpPr>
            <a:spLocks noChangeShapeType="1"/>
          </p:cNvSpPr>
          <p:nvPr/>
        </p:nvSpPr>
        <p:spPr bwMode="auto">
          <a:xfrm flipH="1">
            <a:off x="2461627" y="4264010"/>
            <a:ext cx="0" cy="1525478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4" name="Line 15"/>
          <p:cNvSpPr>
            <a:spLocks noChangeShapeType="1"/>
          </p:cNvSpPr>
          <p:nvPr/>
        </p:nvSpPr>
        <p:spPr bwMode="auto">
          <a:xfrm>
            <a:off x="4022875" y="4907646"/>
            <a:ext cx="1416960" cy="45378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5" name="Line 16"/>
          <p:cNvSpPr>
            <a:spLocks noChangeShapeType="1"/>
          </p:cNvSpPr>
          <p:nvPr/>
        </p:nvSpPr>
        <p:spPr bwMode="auto">
          <a:xfrm>
            <a:off x="5458548" y="5371380"/>
            <a:ext cx="1946827" cy="365981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6" name="Line 17"/>
          <p:cNvSpPr>
            <a:spLocks noChangeShapeType="1"/>
          </p:cNvSpPr>
          <p:nvPr/>
        </p:nvSpPr>
        <p:spPr bwMode="auto">
          <a:xfrm>
            <a:off x="2484263" y="4245843"/>
            <a:ext cx="1573758" cy="69877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7" name="Line 18"/>
          <p:cNvSpPr>
            <a:spLocks noChangeShapeType="1"/>
          </p:cNvSpPr>
          <p:nvPr/>
        </p:nvSpPr>
        <p:spPr bwMode="auto">
          <a:xfrm>
            <a:off x="540476" y="2921040"/>
            <a:ext cx="1885273" cy="1309786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28" name="Text Box 21"/>
          <p:cNvSpPr txBox="1">
            <a:spLocks noChangeArrowheads="1"/>
          </p:cNvSpPr>
          <p:nvPr/>
        </p:nvSpPr>
        <p:spPr bwMode="auto">
          <a:xfrm rot="1789265">
            <a:off x="2718223" y="4126435"/>
            <a:ext cx="944515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</p:spPr>
        <p:txBody>
          <a:bodyPr wrap="square" lIns="89938" tIns="44968" rIns="89938" bIns="44968">
            <a:spAutoFit/>
          </a:bodyPr>
          <a:lstStyle/>
          <a:p>
            <a:pPr defTabSz="900113">
              <a:lnSpc>
                <a:spcPct val="90000"/>
              </a:lnSpc>
            </a:pPr>
            <a:r>
              <a:rPr lang="ru-RU" sz="1000" dirty="0">
                <a:solidFill>
                  <a:srgbClr val="000000"/>
                </a:solidFill>
              </a:rPr>
              <a:t>Надзор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29" name="Text Box 23"/>
          <p:cNvSpPr txBox="1">
            <a:spLocks noChangeArrowheads="1"/>
          </p:cNvSpPr>
          <p:nvPr/>
        </p:nvSpPr>
        <p:spPr bwMode="auto">
          <a:xfrm>
            <a:off x="5591339" y="5800213"/>
            <a:ext cx="1383885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  <a:effectLst/>
        </p:spPr>
        <p:txBody>
          <a:bodyPr wrap="none" lIns="89938" tIns="44968" rIns="89938" bIns="44968">
            <a:spAutoFit/>
          </a:bodyPr>
          <a:lstStyle/>
          <a:p>
            <a:pPr defTabSz="900113">
              <a:lnSpc>
                <a:spcPct val="90000"/>
              </a:lnSpc>
              <a:defRPr/>
            </a:pPr>
            <a:r>
              <a:rPr lang="ru-RU" sz="1000" dirty="0">
                <a:solidFill>
                  <a:srgbClr val="000000"/>
                </a:solidFill>
              </a:rPr>
              <a:t>Взаимозависимый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30" name="Text Box 31"/>
          <p:cNvSpPr txBox="1">
            <a:spLocks noChangeArrowheads="1"/>
          </p:cNvSpPr>
          <p:nvPr/>
        </p:nvSpPr>
        <p:spPr bwMode="auto">
          <a:xfrm rot="1016456">
            <a:off x="3992722" y="4707129"/>
            <a:ext cx="1593879" cy="21546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</p:spPr>
        <p:txBody>
          <a:bodyPr wrap="none" lIns="89938" tIns="44968" rIns="89938" bIns="44968">
            <a:spAutoFit/>
          </a:bodyPr>
          <a:lstStyle/>
          <a:p>
            <a:pPr defTabSz="900113">
              <a:lnSpc>
                <a:spcPct val="90000"/>
              </a:lnSpc>
            </a:pPr>
            <a:r>
              <a:rPr lang="ru-RU" sz="900" dirty="0">
                <a:solidFill>
                  <a:srgbClr val="007B7B"/>
                </a:solidFill>
              </a:rPr>
              <a:t>Личная приверженность</a:t>
            </a:r>
            <a:endParaRPr lang="en-US" sz="900" dirty="0">
              <a:solidFill>
                <a:srgbClr val="007B7B"/>
              </a:solidFill>
            </a:endParaRPr>
          </a:p>
        </p:txBody>
      </p:sp>
      <p:sp>
        <p:nvSpPr>
          <p:cNvPr id="131" name="Text Box 36"/>
          <p:cNvSpPr txBox="1">
            <a:spLocks noChangeArrowheads="1"/>
          </p:cNvSpPr>
          <p:nvPr/>
        </p:nvSpPr>
        <p:spPr bwMode="gray">
          <a:xfrm>
            <a:off x="2114130" y="2816856"/>
            <a:ext cx="789014" cy="24613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lIns="91362" tIns="45679" rIns="91362" bIns="45679">
            <a:spAutoFit/>
          </a:bodyPr>
          <a:lstStyle/>
          <a:p>
            <a:pPr defTabSz="912813">
              <a:spcBef>
                <a:spcPct val="50000"/>
              </a:spcBef>
            </a:pPr>
            <a:endParaRPr lang="ru-RU" sz="1000" dirty="0">
              <a:solidFill>
                <a:srgbClr val="007B7B"/>
              </a:solidFill>
            </a:endParaRPr>
          </a:p>
        </p:txBody>
      </p:sp>
      <p:sp>
        <p:nvSpPr>
          <p:cNvPr id="132" name="Text Box 8"/>
          <p:cNvSpPr txBox="1">
            <a:spLocks noChangeArrowheads="1"/>
          </p:cNvSpPr>
          <p:nvPr/>
        </p:nvSpPr>
        <p:spPr bwMode="auto">
          <a:xfrm>
            <a:off x="2393791" y="5800215"/>
            <a:ext cx="920616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  <a:effectLst/>
        </p:spPr>
        <p:txBody>
          <a:bodyPr wrap="none" lIns="89938" tIns="44968" rIns="89938" bIns="44968">
            <a:spAutoFit/>
          </a:bodyPr>
          <a:lstStyle/>
          <a:p>
            <a:pPr algn="ctr" defTabSz="900113">
              <a:lnSpc>
                <a:spcPct val="90000"/>
              </a:lnSpc>
              <a:defRPr/>
            </a:pPr>
            <a:r>
              <a:rPr lang="ru-RU" sz="1000" dirty="0" smtClean="0">
                <a:solidFill>
                  <a:srgbClr val="000000"/>
                </a:solidFill>
              </a:rPr>
              <a:t>Зависимый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33" name="Text Box 14"/>
          <p:cNvSpPr txBox="1">
            <a:spLocks noChangeArrowheads="1"/>
          </p:cNvSpPr>
          <p:nvPr/>
        </p:nvSpPr>
        <p:spPr bwMode="auto">
          <a:xfrm>
            <a:off x="557393" y="5800213"/>
            <a:ext cx="1063284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  <a:effectLst/>
        </p:spPr>
        <p:txBody>
          <a:bodyPr wrap="none" lIns="89938" tIns="44968" rIns="89938" bIns="44968">
            <a:spAutoFit/>
          </a:bodyPr>
          <a:lstStyle/>
          <a:p>
            <a:pPr defTabSz="900113">
              <a:lnSpc>
                <a:spcPct val="90000"/>
              </a:lnSpc>
              <a:defRPr/>
            </a:pPr>
            <a:r>
              <a:rPr lang="ru-RU" sz="1000" dirty="0">
                <a:solidFill>
                  <a:srgbClr val="000000"/>
                </a:solidFill>
              </a:rPr>
              <a:t>Реагирующий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14" name="Text Box 31"/>
          <p:cNvSpPr txBox="1">
            <a:spLocks noChangeArrowheads="1"/>
          </p:cNvSpPr>
          <p:nvPr/>
        </p:nvSpPr>
        <p:spPr bwMode="auto">
          <a:xfrm rot="807822">
            <a:off x="5618490" y="5108819"/>
            <a:ext cx="1715667" cy="22931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med" len="lg"/>
          </a:ln>
        </p:spPr>
        <p:txBody>
          <a:bodyPr wrap="square" lIns="89938" tIns="44968" rIns="89938" bIns="44968">
            <a:spAutoFit/>
          </a:bodyPr>
          <a:lstStyle/>
          <a:p>
            <a:pPr defTabSz="900113">
              <a:lnSpc>
                <a:spcPct val="90000"/>
              </a:lnSpc>
            </a:pPr>
            <a:r>
              <a:rPr lang="ru-RU" sz="1000" dirty="0" smtClean="0">
                <a:solidFill>
                  <a:srgbClr val="000000"/>
                </a:solidFill>
              </a:rPr>
              <a:t>Командная работа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108" name="Text Box 37"/>
          <p:cNvSpPr txBox="1">
            <a:spLocks noChangeArrowheads="1"/>
          </p:cNvSpPr>
          <p:nvPr/>
        </p:nvSpPr>
        <p:spPr bwMode="gray">
          <a:xfrm>
            <a:off x="2298828" y="2998626"/>
            <a:ext cx="786535" cy="24613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91362" tIns="45679" rIns="91362" bIns="45679">
            <a:spAutoFit/>
          </a:bodyPr>
          <a:lstStyle/>
          <a:p>
            <a:pPr algn="ctr" defTabSz="912813">
              <a:spcBef>
                <a:spcPct val="50000"/>
              </a:spcBef>
              <a:buClr>
                <a:srgbClr val="777777"/>
              </a:buClr>
              <a:buSzPct val="55000"/>
            </a:pPr>
            <a:r>
              <a:rPr lang="ru-RU" sz="1000" dirty="0" smtClean="0">
                <a:solidFill>
                  <a:srgbClr val="000000"/>
                </a:solidFill>
              </a:rPr>
              <a:t>2008г.</a:t>
            </a:r>
          </a:p>
        </p:txBody>
      </p:sp>
      <p:sp>
        <p:nvSpPr>
          <p:cNvPr id="109" name="Text Box 37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4493901" y="3973500"/>
            <a:ext cx="684462" cy="24613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91362" tIns="45679" rIns="91362" bIns="45679">
            <a:spAutoFit/>
          </a:bodyPr>
          <a:lstStyle/>
          <a:p>
            <a:pPr defTabSz="912813">
              <a:spcBef>
                <a:spcPct val="50000"/>
              </a:spcBef>
            </a:pPr>
            <a:r>
              <a:rPr lang="en-US" sz="1000" dirty="0" smtClean="0">
                <a:solidFill>
                  <a:srgbClr val="FF0000"/>
                </a:solidFill>
              </a:rPr>
              <a:t>2017</a:t>
            </a:r>
            <a:r>
              <a:rPr lang="ru-RU" sz="1000" dirty="0" smtClean="0">
                <a:solidFill>
                  <a:srgbClr val="FF0000"/>
                </a:solidFill>
              </a:rPr>
              <a:t>г.</a:t>
            </a:r>
            <a:endParaRPr lang="ru-RU" sz="1000" dirty="0">
              <a:solidFill>
                <a:srgbClr val="FF0000"/>
              </a:solidFill>
            </a:endParaRPr>
          </a:p>
        </p:txBody>
      </p:sp>
      <p:sp>
        <p:nvSpPr>
          <p:cNvPr id="111" name="Text Box 37"/>
          <p:cNvSpPr txBox="1">
            <a:spLocks noChangeArrowheads="1"/>
          </p:cNvSpPr>
          <p:nvPr/>
        </p:nvSpPr>
        <p:spPr bwMode="gray">
          <a:xfrm>
            <a:off x="2998215" y="3285023"/>
            <a:ext cx="786535" cy="24613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91362" tIns="45679" rIns="91362" bIns="45679">
            <a:spAutoFit/>
          </a:bodyPr>
          <a:lstStyle/>
          <a:p>
            <a:pPr algn="ctr" defTabSz="912813">
              <a:spcBef>
                <a:spcPct val="50000"/>
              </a:spcBef>
              <a:buClr>
                <a:srgbClr val="777777"/>
              </a:buClr>
              <a:buSzPct val="55000"/>
            </a:pPr>
            <a:r>
              <a:rPr lang="ru-RU" sz="1000" dirty="0" smtClean="0">
                <a:solidFill>
                  <a:srgbClr val="000000"/>
                </a:solidFill>
              </a:rPr>
              <a:t>2011г.</a:t>
            </a:r>
          </a:p>
        </p:txBody>
      </p:sp>
      <p:sp>
        <p:nvSpPr>
          <p:cNvPr id="138" name="Text Box 37"/>
          <p:cNvSpPr txBox="1">
            <a:spLocks noChangeArrowheads="1"/>
          </p:cNvSpPr>
          <p:nvPr/>
        </p:nvSpPr>
        <p:spPr bwMode="gray">
          <a:xfrm>
            <a:off x="3658117" y="3630043"/>
            <a:ext cx="748245" cy="24613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lIns="91362" tIns="45679" rIns="91362" bIns="45679">
            <a:spAutoFit/>
          </a:bodyPr>
          <a:lstStyle/>
          <a:p>
            <a:pPr algn="ctr" defTabSz="912813">
              <a:spcBef>
                <a:spcPct val="50000"/>
              </a:spcBef>
              <a:buClr>
                <a:srgbClr val="777777"/>
              </a:buClr>
              <a:buSzPct val="55000"/>
            </a:pPr>
            <a:r>
              <a:rPr lang="ru-RU" sz="1000" dirty="0" smtClean="0">
                <a:solidFill>
                  <a:srgbClr val="000000"/>
                </a:solidFill>
              </a:rPr>
              <a:t>201</a:t>
            </a:r>
            <a:r>
              <a:rPr lang="en-US" sz="1000" dirty="0" smtClean="0">
                <a:solidFill>
                  <a:srgbClr val="000000"/>
                </a:solidFill>
              </a:rPr>
              <a:t>4</a:t>
            </a:r>
            <a:r>
              <a:rPr lang="ru-RU" sz="1000" dirty="0" smtClean="0">
                <a:solidFill>
                  <a:srgbClr val="000000"/>
                </a:solidFill>
              </a:rPr>
              <a:t>г.</a:t>
            </a:r>
          </a:p>
        </p:txBody>
      </p:sp>
      <p:sp>
        <p:nvSpPr>
          <p:cNvPr id="48" name="Rectangle 3"/>
          <p:cNvSpPr txBox="1">
            <a:spLocks noChangeArrowheads="1"/>
          </p:cNvSpPr>
          <p:nvPr/>
        </p:nvSpPr>
        <p:spPr bwMode="auto">
          <a:xfrm>
            <a:off x="4295038" y="1038489"/>
            <a:ext cx="5150430" cy="220393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035" tIns="40018" rIns="80035" bIns="40018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ru-RU" altLang="ru-RU" sz="1000" b="1" kern="0" dirty="0"/>
              <a:t>Мероприятия по результатам </a:t>
            </a:r>
            <a:r>
              <a:rPr lang="ru-RU" altLang="ru-RU" sz="1000" b="1" kern="0" dirty="0" smtClean="0"/>
              <a:t>диагностики</a:t>
            </a:r>
            <a:endParaRPr lang="ru-RU" altLang="ru-RU" sz="1000" b="1" kern="0" dirty="0"/>
          </a:p>
          <a:p>
            <a:pPr>
              <a:lnSpc>
                <a:spcPct val="110000"/>
              </a:lnSpc>
            </a:pPr>
            <a:endParaRPr lang="ru-RU" altLang="ru-RU" sz="1000" dirty="0" smtClean="0"/>
          </a:p>
          <a:p>
            <a:pPr marL="171450" indent="-1714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altLang="ru-RU" sz="1000" dirty="0" smtClean="0"/>
              <a:t>Утверждена Политика</a:t>
            </a:r>
            <a:r>
              <a:rPr lang="en-US" altLang="ru-RU" sz="1000" dirty="0" smtClean="0"/>
              <a:t> </a:t>
            </a:r>
            <a:r>
              <a:rPr lang="ru-RU" altLang="ru-RU" sz="1000" dirty="0" smtClean="0"/>
              <a:t>ПАО «СИБУР Холдинг» в области ОТ и ПБ</a:t>
            </a:r>
          </a:p>
          <a:p>
            <a:pPr marL="171450" indent="-1714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altLang="ru-RU" sz="1000" dirty="0"/>
              <a:t>Вовлечение работников всех уровней в процессы управления безопасностью      (обсуждение Политики и Принципов ОТ и ПБ, участие в разработке программ ОТ и ПБ)</a:t>
            </a:r>
          </a:p>
          <a:p>
            <a:pPr marL="171450" indent="-1714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altLang="ru-RU" sz="1000" dirty="0" smtClean="0"/>
              <a:t>Принята и утверждена </a:t>
            </a:r>
            <a:r>
              <a:rPr lang="ru-RU" altLang="ru-RU" sz="1000" dirty="0"/>
              <a:t>Корпоративная программа по развитию культуры безопасности и системы управления ОТ и </a:t>
            </a:r>
            <a:r>
              <a:rPr lang="ru-RU" altLang="ru-RU" sz="1000" dirty="0" smtClean="0"/>
              <a:t>ПБ</a:t>
            </a:r>
          </a:p>
          <a:p>
            <a:pPr marL="171450" indent="-1714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altLang="ru-RU" sz="1000" dirty="0" smtClean="0"/>
              <a:t>Сформирована </a:t>
            </a:r>
            <a:r>
              <a:rPr lang="ru-RU" altLang="ru-RU" sz="1000" dirty="0"/>
              <a:t>Проектная Команда ООО «СИБУР» по реализации Корпоративной программы по развитию культуры безопасности и системы управления ОТ и ПБ.</a:t>
            </a:r>
            <a:endParaRPr lang="ru-RU" altLang="ru-RU" sz="1000" dirty="0" smtClean="0"/>
          </a:p>
          <a:p>
            <a:pPr marL="171450" indent="-1714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altLang="ru-RU" sz="1000" dirty="0" smtClean="0"/>
              <a:t>Развитие прогрессивной системы мотивации</a:t>
            </a:r>
          </a:p>
          <a:p>
            <a:pPr marL="171450" indent="-17145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ru-RU" altLang="ru-RU" sz="1000" b="1" kern="0" dirty="0">
              <a:solidFill>
                <a:srgbClr val="008C7F"/>
              </a:solidFill>
            </a:endParaRPr>
          </a:p>
        </p:txBody>
      </p:sp>
      <p:sp>
        <p:nvSpPr>
          <p:cNvPr id="51" name="TextBox 50"/>
          <p:cNvSpPr txBox="1"/>
          <p:nvPr>
            <p:custDataLst>
              <p:tags r:id="rId5"/>
            </p:custDataLst>
          </p:nvPr>
        </p:nvSpPr>
        <p:spPr>
          <a:xfrm>
            <a:off x="4295038" y="1038489"/>
            <a:ext cx="5150430" cy="22775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ru-RU" sz="1000" b="1" dirty="0"/>
              <a:t>ТОП-5 по результатам </a:t>
            </a:r>
            <a:r>
              <a:rPr lang="ru-RU" sz="1000" b="1" dirty="0" smtClean="0"/>
              <a:t>оценки</a:t>
            </a:r>
            <a:endParaRPr lang="ru-RU" sz="1000" dirty="0" smtClean="0">
              <a:solidFill>
                <a:srgbClr val="000000"/>
              </a:solidFill>
            </a:endParaRPr>
          </a:p>
          <a:p>
            <a:pPr marL="171450" indent="-17145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ru-RU" sz="1000" dirty="0">
              <a:solidFill>
                <a:srgbClr val="000000"/>
              </a:solidFill>
            </a:endParaRPr>
          </a:p>
          <a:p>
            <a:pPr marL="171450" indent="-17145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rgbClr val="000000"/>
                </a:solidFill>
              </a:rPr>
              <a:t>Повышение ответственности линейных руководителей при проведении работ повышенной опасности</a:t>
            </a:r>
          </a:p>
          <a:p>
            <a:pPr marL="171450" indent="-17145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rgbClr val="000000"/>
                </a:solidFill>
              </a:rPr>
              <a:t>Изменение подхода к процедуре поведенческого аудита безопасности, с целью повышения приверженности и минимизации опасных </a:t>
            </a:r>
            <a:r>
              <a:rPr lang="ru-RU" sz="1000" dirty="0" smtClean="0">
                <a:solidFill>
                  <a:srgbClr val="000000"/>
                </a:solidFill>
              </a:rPr>
              <a:t>ситуаций</a:t>
            </a:r>
          </a:p>
          <a:p>
            <a:pPr marL="171450" indent="-17145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rgbClr val="000000"/>
                </a:solidFill>
              </a:rPr>
              <a:t>Изменение фокуса деятельности специалистов Управления ОТ и ПБ   на оказание методологической поддержки линейным руководителям  с целью повышения эффективности системы управления ОТ и ПБ</a:t>
            </a:r>
            <a:endParaRPr lang="en-US" sz="1000" dirty="0">
              <a:solidFill>
                <a:srgbClr val="000000"/>
              </a:solidFill>
            </a:endParaRPr>
          </a:p>
          <a:p>
            <a:pPr marL="171450" indent="-17145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rgbClr val="000000"/>
                </a:solidFill>
              </a:rPr>
              <a:t>Создание упрощенной процедуры регистрации и расследования микротравм</a:t>
            </a:r>
            <a:endParaRPr lang="en-US" sz="1000" dirty="0">
              <a:solidFill>
                <a:srgbClr val="000000"/>
              </a:solidFill>
            </a:endParaRPr>
          </a:p>
          <a:p>
            <a:pPr marL="171450" indent="-17145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rgbClr val="000000"/>
                </a:solidFill>
              </a:rPr>
              <a:t>Организация системы учета автотранспорта и водителей на территории предприятия. Внедрение системы управления скоростным режимом на </a:t>
            </a:r>
            <a:r>
              <a:rPr lang="ru-RU" sz="1000" dirty="0" smtClean="0">
                <a:solidFill>
                  <a:srgbClr val="000000"/>
                </a:solidFill>
              </a:rPr>
              <a:t>предприятии</a:t>
            </a:r>
            <a:endParaRPr lang="en-US" sz="1000" dirty="0">
              <a:solidFill>
                <a:srgbClr val="000000"/>
              </a:solidFill>
            </a:endParaRPr>
          </a:p>
        </p:txBody>
      </p:sp>
      <p:sp>
        <p:nvSpPr>
          <p:cNvPr id="55" name="Rectangle 3"/>
          <p:cNvSpPr txBox="1">
            <a:spLocks noChangeArrowheads="1"/>
          </p:cNvSpPr>
          <p:nvPr/>
        </p:nvSpPr>
        <p:spPr bwMode="auto">
          <a:xfrm>
            <a:off x="4295038" y="970080"/>
            <a:ext cx="5150430" cy="244079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vert="horz" wrap="square" lIns="80035" tIns="40018" rIns="80035" bIns="40018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000" b="1" kern="0">
                <a:latin typeface="+mj-lt"/>
                <a:ea typeface="+mj-ea"/>
                <a:cs typeface="+mj-cs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9pPr>
          </a:lstStyle>
          <a:p>
            <a:r>
              <a:rPr lang="ru-RU" altLang="ru-RU" dirty="0"/>
              <a:t>Программа реализации стратегии развития ОТ и ПБ</a:t>
            </a:r>
          </a:p>
          <a:p>
            <a:endParaRPr lang="ru-RU" altLang="ru-RU" dirty="0"/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ru-RU" altLang="ru-RU" b="0" dirty="0"/>
              <a:t>Подготовка личных контрактов для линейных руководителей предприятия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ru-RU" altLang="ru-RU" b="0" dirty="0"/>
              <a:t>Внедрение кодекса приверженности вопросам безопасности на всех уровнях предприятия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ru-RU" altLang="ru-RU" b="0" dirty="0" smtClean="0"/>
              <a:t>Реализация стажировок </a:t>
            </a:r>
            <a:r>
              <a:rPr lang="ru-RU" altLang="ru-RU" b="0" dirty="0"/>
              <a:t>линейных руководителей в службе </a:t>
            </a:r>
            <a:r>
              <a:rPr lang="ru-RU" altLang="ru-RU" b="0" dirty="0" smtClean="0"/>
              <a:t>ОТ, ПБ и Э</a:t>
            </a:r>
            <a:endParaRPr lang="ru-RU" altLang="ru-RU" b="0" dirty="0"/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ru-RU" altLang="ru-RU" b="0" dirty="0"/>
              <a:t>Разработать </a:t>
            </a:r>
            <a:r>
              <a:rPr lang="en-US" altLang="ru-RU" b="0" dirty="0"/>
              <a:t>PR</a:t>
            </a:r>
            <a:r>
              <a:rPr lang="ru-RU" altLang="ru-RU" b="0" dirty="0"/>
              <a:t>-программу по информированности и вовлеченности работников в процесс мотивации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ru-RU" altLang="ru-RU" b="0" dirty="0"/>
              <a:t>Организация и проведение собраний на регулярной основе ТОП-менеджеров предприятия с представителями подрядных </a:t>
            </a:r>
            <a:r>
              <a:rPr lang="ru-RU" altLang="ru-RU" b="0" dirty="0" smtClean="0"/>
              <a:t>организаций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ru-RU" altLang="ru-RU" b="0" dirty="0" smtClean="0"/>
              <a:t>Устойчивое функционирование СТП по Идентификации опасностей и оценки риска возможных аварий и оценки здоровья и безопасности труда.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ru-RU" altLang="ru-RU" b="0" dirty="0" smtClean="0"/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ru-RU" altLang="ru-RU" b="0" dirty="0"/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ru-RU" altLang="ru-RU" b="0" dirty="0" smtClean="0"/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ru-RU" altLang="ru-RU" b="0" dirty="0"/>
          </a:p>
        </p:txBody>
      </p:sp>
      <p:sp>
        <p:nvSpPr>
          <p:cNvPr id="41" name="Номер слайда 2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5</a:t>
            </a:fld>
            <a:endParaRPr lang="ru-RU" altLang="en-US" dirty="0"/>
          </a:p>
        </p:txBody>
      </p:sp>
      <p:sp>
        <p:nvSpPr>
          <p:cNvPr id="43" name="Freeform 30"/>
          <p:cNvSpPr>
            <a:spLocks/>
          </p:cNvSpPr>
          <p:nvPr/>
        </p:nvSpPr>
        <p:spPr bwMode="auto">
          <a:xfrm>
            <a:off x="1792156" y="3257253"/>
            <a:ext cx="1672698" cy="2525713"/>
          </a:xfrm>
          <a:custGeom>
            <a:avLst/>
            <a:gdLst>
              <a:gd name="T0" fmla="*/ 0 w 2184"/>
              <a:gd name="T1" fmla="*/ 2147483647 h 580"/>
              <a:gd name="T2" fmla="*/ 2147483647 w 2184"/>
              <a:gd name="T3" fmla="*/ 2147483647 h 580"/>
              <a:gd name="T4" fmla="*/ 2147483647 w 2184"/>
              <a:gd name="T5" fmla="*/ 2147483647 h 580"/>
              <a:gd name="T6" fmla="*/ 2147483647 w 2184"/>
              <a:gd name="T7" fmla="*/ 2147483647 h 580"/>
              <a:gd name="T8" fmla="*/ 2147483647 w 2184"/>
              <a:gd name="T9" fmla="*/ 2147483647 h 580"/>
              <a:gd name="T10" fmla="*/ 2147483647 w 2184"/>
              <a:gd name="T11" fmla="*/ 2147483647 h 580"/>
              <a:gd name="T12" fmla="*/ 2147483647 w 2184"/>
              <a:gd name="T13" fmla="*/ 2147483647 h 580"/>
              <a:gd name="T14" fmla="*/ 2147483647 w 2184"/>
              <a:gd name="T15" fmla="*/ 2147483647 h 580"/>
              <a:gd name="T16" fmla="*/ 2147483647 w 2184"/>
              <a:gd name="T17" fmla="*/ 2147483647 h 5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4"/>
              <a:gd name="T28" fmla="*/ 0 h 580"/>
              <a:gd name="T29" fmla="*/ 2184 w 2184"/>
              <a:gd name="T30" fmla="*/ 580 h 5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4" h="580">
                <a:moveTo>
                  <a:pt x="0" y="580"/>
                </a:moveTo>
                <a:cubicBezTo>
                  <a:pt x="155" y="576"/>
                  <a:pt x="310" y="572"/>
                  <a:pt x="444" y="532"/>
                </a:cubicBezTo>
                <a:cubicBezTo>
                  <a:pt x="578" y="492"/>
                  <a:pt x="706" y="418"/>
                  <a:pt x="804" y="340"/>
                </a:cubicBezTo>
                <a:cubicBezTo>
                  <a:pt x="902" y="262"/>
                  <a:pt x="972" y="120"/>
                  <a:pt x="1032" y="64"/>
                </a:cubicBezTo>
                <a:cubicBezTo>
                  <a:pt x="1092" y="8"/>
                  <a:pt x="1114" y="0"/>
                  <a:pt x="1164" y="4"/>
                </a:cubicBezTo>
                <a:cubicBezTo>
                  <a:pt x="1214" y="8"/>
                  <a:pt x="1270" y="34"/>
                  <a:pt x="1332" y="88"/>
                </a:cubicBezTo>
                <a:cubicBezTo>
                  <a:pt x="1394" y="142"/>
                  <a:pt x="1456" y="258"/>
                  <a:pt x="1536" y="328"/>
                </a:cubicBezTo>
                <a:cubicBezTo>
                  <a:pt x="1616" y="398"/>
                  <a:pt x="1704" y="466"/>
                  <a:pt x="1812" y="508"/>
                </a:cubicBezTo>
                <a:cubicBezTo>
                  <a:pt x="1920" y="550"/>
                  <a:pt x="2128" y="568"/>
                  <a:pt x="2184" y="580"/>
                </a:cubicBezTo>
              </a:path>
            </a:pathLst>
          </a:custGeom>
          <a:solidFill>
            <a:schemeClr val="bg1">
              <a:alpha val="50195"/>
            </a:schemeClr>
          </a:solidFill>
          <a:ln w="19050">
            <a:solidFill>
              <a:srgbClr val="007B7B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4" name="Freeform 35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3776312" y="4219561"/>
            <a:ext cx="1638331" cy="1585745"/>
          </a:xfrm>
          <a:custGeom>
            <a:avLst/>
            <a:gdLst>
              <a:gd name="T0" fmla="*/ 0 w 2184"/>
              <a:gd name="T1" fmla="*/ 2147483647 h 580"/>
              <a:gd name="T2" fmla="*/ 2147483647 w 2184"/>
              <a:gd name="T3" fmla="*/ 2147483647 h 580"/>
              <a:gd name="T4" fmla="*/ 2147483647 w 2184"/>
              <a:gd name="T5" fmla="*/ 2147483647 h 580"/>
              <a:gd name="T6" fmla="*/ 2147483647 w 2184"/>
              <a:gd name="T7" fmla="*/ 2147483647 h 580"/>
              <a:gd name="T8" fmla="*/ 2147483647 w 2184"/>
              <a:gd name="T9" fmla="*/ 2147483647 h 580"/>
              <a:gd name="T10" fmla="*/ 2147483647 w 2184"/>
              <a:gd name="T11" fmla="*/ 2147483647 h 580"/>
              <a:gd name="T12" fmla="*/ 2147483647 w 2184"/>
              <a:gd name="T13" fmla="*/ 2147483647 h 580"/>
              <a:gd name="T14" fmla="*/ 2147483647 w 2184"/>
              <a:gd name="T15" fmla="*/ 2147483647 h 580"/>
              <a:gd name="T16" fmla="*/ 2147483647 w 2184"/>
              <a:gd name="T17" fmla="*/ 2147483647 h 5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4"/>
              <a:gd name="T28" fmla="*/ 0 h 580"/>
              <a:gd name="T29" fmla="*/ 2184 w 2184"/>
              <a:gd name="T30" fmla="*/ 580 h 580"/>
              <a:gd name="connsiteX0" fmla="*/ 0 w 10000"/>
              <a:gd name="connsiteY0" fmla="*/ 9980 h 9980"/>
              <a:gd name="connsiteX1" fmla="*/ 2033 w 10000"/>
              <a:gd name="connsiteY1" fmla="*/ 9152 h 9980"/>
              <a:gd name="connsiteX2" fmla="*/ 3681 w 10000"/>
              <a:gd name="connsiteY2" fmla="*/ 5842 h 9980"/>
              <a:gd name="connsiteX3" fmla="*/ 4463 w 10000"/>
              <a:gd name="connsiteY3" fmla="*/ 3021 h 9980"/>
              <a:gd name="connsiteX4" fmla="*/ 5330 w 10000"/>
              <a:gd name="connsiteY4" fmla="*/ 49 h 9980"/>
              <a:gd name="connsiteX5" fmla="*/ 6099 w 10000"/>
              <a:gd name="connsiteY5" fmla="*/ 1497 h 9980"/>
              <a:gd name="connsiteX6" fmla="*/ 7033 w 10000"/>
              <a:gd name="connsiteY6" fmla="*/ 5635 h 9980"/>
              <a:gd name="connsiteX7" fmla="*/ 8297 w 10000"/>
              <a:gd name="connsiteY7" fmla="*/ 8739 h 9980"/>
              <a:gd name="connsiteX8" fmla="*/ 10000 w 10000"/>
              <a:gd name="connsiteY8" fmla="*/ 9980 h 9980"/>
              <a:gd name="connsiteX0" fmla="*/ 0 w 10000"/>
              <a:gd name="connsiteY0" fmla="*/ 9953 h 9953"/>
              <a:gd name="connsiteX1" fmla="*/ 2033 w 10000"/>
              <a:gd name="connsiteY1" fmla="*/ 9123 h 9953"/>
              <a:gd name="connsiteX2" fmla="*/ 3681 w 10000"/>
              <a:gd name="connsiteY2" fmla="*/ 5807 h 9953"/>
              <a:gd name="connsiteX3" fmla="*/ 4463 w 10000"/>
              <a:gd name="connsiteY3" fmla="*/ 2980 h 9953"/>
              <a:gd name="connsiteX4" fmla="*/ 5330 w 10000"/>
              <a:gd name="connsiteY4" fmla="*/ 2 h 9953"/>
              <a:gd name="connsiteX5" fmla="*/ 6448 w 10000"/>
              <a:gd name="connsiteY5" fmla="*/ 3323 h 9953"/>
              <a:gd name="connsiteX6" fmla="*/ 7033 w 10000"/>
              <a:gd name="connsiteY6" fmla="*/ 5599 h 9953"/>
              <a:gd name="connsiteX7" fmla="*/ 8297 w 10000"/>
              <a:gd name="connsiteY7" fmla="*/ 8710 h 9953"/>
              <a:gd name="connsiteX8" fmla="*/ 10000 w 10000"/>
              <a:gd name="connsiteY8" fmla="*/ 9953 h 9953"/>
              <a:gd name="connsiteX0" fmla="*/ 0 w 10000"/>
              <a:gd name="connsiteY0" fmla="*/ 8052 h 8052"/>
              <a:gd name="connsiteX1" fmla="*/ 2033 w 10000"/>
              <a:gd name="connsiteY1" fmla="*/ 7218 h 8052"/>
              <a:gd name="connsiteX2" fmla="*/ 3681 w 10000"/>
              <a:gd name="connsiteY2" fmla="*/ 3886 h 8052"/>
              <a:gd name="connsiteX3" fmla="*/ 4463 w 10000"/>
              <a:gd name="connsiteY3" fmla="*/ 1046 h 8052"/>
              <a:gd name="connsiteX4" fmla="*/ 5417 w 10000"/>
              <a:gd name="connsiteY4" fmla="*/ 5 h 8052"/>
              <a:gd name="connsiteX5" fmla="*/ 6448 w 10000"/>
              <a:gd name="connsiteY5" fmla="*/ 1391 h 8052"/>
              <a:gd name="connsiteX6" fmla="*/ 7033 w 10000"/>
              <a:gd name="connsiteY6" fmla="*/ 3677 h 8052"/>
              <a:gd name="connsiteX7" fmla="*/ 8297 w 10000"/>
              <a:gd name="connsiteY7" fmla="*/ 6803 h 8052"/>
              <a:gd name="connsiteX8" fmla="*/ 10000 w 10000"/>
              <a:gd name="connsiteY8" fmla="*/ 8052 h 8052"/>
              <a:gd name="connsiteX0" fmla="*/ 0 w 10000"/>
              <a:gd name="connsiteY0" fmla="*/ 9995 h 9995"/>
              <a:gd name="connsiteX1" fmla="*/ 2033 w 10000"/>
              <a:gd name="connsiteY1" fmla="*/ 8959 h 9995"/>
              <a:gd name="connsiteX2" fmla="*/ 3681 w 10000"/>
              <a:gd name="connsiteY2" fmla="*/ 4821 h 9995"/>
              <a:gd name="connsiteX3" fmla="*/ 4637 w 10000"/>
              <a:gd name="connsiteY3" fmla="*/ 1922 h 9995"/>
              <a:gd name="connsiteX4" fmla="*/ 5417 w 10000"/>
              <a:gd name="connsiteY4" fmla="*/ 1 h 9995"/>
              <a:gd name="connsiteX5" fmla="*/ 6448 w 10000"/>
              <a:gd name="connsiteY5" fmla="*/ 1723 h 9995"/>
              <a:gd name="connsiteX6" fmla="*/ 7033 w 10000"/>
              <a:gd name="connsiteY6" fmla="*/ 4562 h 9995"/>
              <a:gd name="connsiteX7" fmla="*/ 8297 w 10000"/>
              <a:gd name="connsiteY7" fmla="*/ 8444 h 9995"/>
              <a:gd name="connsiteX8" fmla="*/ 10000 w 10000"/>
              <a:gd name="connsiteY8" fmla="*/ 9995 h 9995"/>
              <a:gd name="connsiteX0" fmla="*/ 0 w 10000"/>
              <a:gd name="connsiteY0" fmla="*/ 10000 h 10000"/>
              <a:gd name="connsiteX1" fmla="*/ 2033 w 10000"/>
              <a:gd name="connsiteY1" fmla="*/ 8963 h 10000"/>
              <a:gd name="connsiteX2" fmla="*/ 3681 w 10000"/>
              <a:gd name="connsiteY2" fmla="*/ 4823 h 10000"/>
              <a:gd name="connsiteX3" fmla="*/ 4637 w 10000"/>
              <a:gd name="connsiteY3" fmla="*/ 1923 h 10000"/>
              <a:gd name="connsiteX4" fmla="*/ 5417 w 10000"/>
              <a:gd name="connsiteY4" fmla="*/ 1 h 10000"/>
              <a:gd name="connsiteX5" fmla="*/ 6186 w 10000"/>
              <a:gd name="connsiteY5" fmla="*/ 2083 h 10000"/>
              <a:gd name="connsiteX6" fmla="*/ 7033 w 10000"/>
              <a:gd name="connsiteY6" fmla="*/ 4564 h 10000"/>
              <a:gd name="connsiteX7" fmla="*/ 8297 w 10000"/>
              <a:gd name="connsiteY7" fmla="*/ 8448 h 10000"/>
              <a:gd name="connsiteX8" fmla="*/ 10000 w 10000"/>
              <a:gd name="connsiteY8" fmla="*/ 10000 h 10000"/>
              <a:gd name="connsiteX0" fmla="*/ 0 w 10000"/>
              <a:gd name="connsiteY0" fmla="*/ 9193 h 9193"/>
              <a:gd name="connsiteX1" fmla="*/ 2033 w 10000"/>
              <a:gd name="connsiteY1" fmla="*/ 8156 h 9193"/>
              <a:gd name="connsiteX2" fmla="*/ 3681 w 10000"/>
              <a:gd name="connsiteY2" fmla="*/ 4016 h 9193"/>
              <a:gd name="connsiteX3" fmla="*/ 4637 w 10000"/>
              <a:gd name="connsiteY3" fmla="*/ 1116 h 9193"/>
              <a:gd name="connsiteX4" fmla="*/ 5504 w 10000"/>
              <a:gd name="connsiteY4" fmla="*/ 2 h 9193"/>
              <a:gd name="connsiteX5" fmla="*/ 6186 w 10000"/>
              <a:gd name="connsiteY5" fmla="*/ 1276 h 9193"/>
              <a:gd name="connsiteX6" fmla="*/ 7033 w 10000"/>
              <a:gd name="connsiteY6" fmla="*/ 3757 h 9193"/>
              <a:gd name="connsiteX7" fmla="*/ 8297 w 10000"/>
              <a:gd name="connsiteY7" fmla="*/ 7641 h 9193"/>
              <a:gd name="connsiteX8" fmla="*/ 10000 w 10000"/>
              <a:gd name="connsiteY8" fmla="*/ 9193 h 9193"/>
              <a:gd name="connsiteX0" fmla="*/ 0 w 10000"/>
              <a:gd name="connsiteY0" fmla="*/ 10000 h 10000"/>
              <a:gd name="connsiteX1" fmla="*/ 2033 w 10000"/>
              <a:gd name="connsiteY1" fmla="*/ 8872 h 10000"/>
              <a:gd name="connsiteX2" fmla="*/ 4030 w 10000"/>
              <a:gd name="connsiteY2" fmla="*/ 4564 h 10000"/>
              <a:gd name="connsiteX3" fmla="*/ 4637 w 10000"/>
              <a:gd name="connsiteY3" fmla="*/ 1214 h 10000"/>
              <a:gd name="connsiteX4" fmla="*/ 5504 w 10000"/>
              <a:gd name="connsiteY4" fmla="*/ 2 h 10000"/>
              <a:gd name="connsiteX5" fmla="*/ 6186 w 10000"/>
              <a:gd name="connsiteY5" fmla="*/ 1388 h 10000"/>
              <a:gd name="connsiteX6" fmla="*/ 7033 w 10000"/>
              <a:gd name="connsiteY6" fmla="*/ 4087 h 10000"/>
              <a:gd name="connsiteX7" fmla="*/ 8297 w 10000"/>
              <a:gd name="connsiteY7" fmla="*/ 8312 h 10000"/>
              <a:gd name="connsiteX8" fmla="*/ 10000 w 10000"/>
              <a:gd name="connsiteY8" fmla="*/ 10000 h 10000"/>
              <a:gd name="connsiteX0" fmla="*/ 0 w 10000"/>
              <a:gd name="connsiteY0" fmla="*/ 9999 h 9999"/>
              <a:gd name="connsiteX1" fmla="*/ 2033 w 10000"/>
              <a:gd name="connsiteY1" fmla="*/ 8871 h 9999"/>
              <a:gd name="connsiteX2" fmla="*/ 4030 w 10000"/>
              <a:gd name="connsiteY2" fmla="*/ 4563 h 9999"/>
              <a:gd name="connsiteX3" fmla="*/ 4857 w 10000"/>
              <a:gd name="connsiteY3" fmla="*/ 1984 h 9999"/>
              <a:gd name="connsiteX4" fmla="*/ 4637 w 10000"/>
              <a:gd name="connsiteY4" fmla="*/ 1213 h 9999"/>
              <a:gd name="connsiteX5" fmla="*/ 5504 w 10000"/>
              <a:gd name="connsiteY5" fmla="*/ 1 h 9999"/>
              <a:gd name="connsiteX6" fmla="*/ 6186 w 10000"/>
              <a:gd name="connsiteY6" fmla="*/ 1387 h 9999"/>
              <a:gd name="connsiteX7" fmla="*/ 7033 w 10000"/>
              <a:gd name="connsiteY7" fmla="*/ 4086 h 9999"/>
              <a:gd name="connsiteX8" fmla="*/ 8297 w 10000"/>
              <a:gd name="connsiteY8" fmla="*/ 8311 h 9999"/>
              <a:gd name="connsiteX9" fmla="*/ 10000 w 10000"/>
              <a:gd name="connsiteY9" fmla="*/ 9999 h 9999"/>
              <a:gd name="connsiteX0" fmla="*/ 0 w 10000"/>
              <a:gd name="connsiteY0" fmla="*/ 10004 h 10004"/>
              <a:gd name="connsiteX1" fmla="*/ 2033 w 10000"/>
              <a:gd name="connsiteY1" fmla="*/ 8876 h 10004"/>
              <a:gd name="connsiteX2" fmla="*/ 4030 w 10000"/>
              <a:gd name="connsiteY2" fmla="*/ 4567 h 10004"/>
              <a:gd name="connsiteX3" fmla="*/ 4857 w 10000"/>
              <a:gd name="connsiteY3" fmla="*/ 1988 h 10004"/>
              <a:gd name="connsiteX4" fmla="*/ 4637 w 10000"/>
              <a:gd name="connsiteY4" fmla="*/ 1217 h 10004"/>
              <a:gd name="connsiteX5" fmla="*/ 5031 w 10000"/>
              <a:gd name="connsiteY5" fmla="*/ 914 h 10004"/>
              <a:gd name="connsiteX6" fmla="*/ 5504 w 10000"/>
              <a:gd name="connsiteY6" fmla="*/ 5 h 10004"/>
              <a:gd name="connsiteX7" fmla="*/ 6186 w 10000"/>
              <a:gd name="connsiteY7" fmla="*/ 1391 h 10004"/>
              <a:gd name="connsiteX8" fmla="*/ 7033 w 10000"/>
              <a:gd name="connsiteY8" fmla="*/ 4090 h 10004"/>
              <a:gd name="connsiteX9" fmla="*/ 8297 w 10000"/>
              <a:gd name="connsiteY9" fmla="*/ 8316 h 10004"/>
              <a:gd name="connsiteX10" fmla="*/ 10000 w 10000"/>
              <a:gd name="connsiteY10" fmla="*/ 10004 h 10004"/>
              <a:gd name="connsiteX0" fmla="*/ 0 w 10000"/>
              <a:gd name="connsiteY0" fmla="*/ 10004 h 10004"/>
              <a:gd name="connsiteX1" fmla="*/ 2033 w 10000"/>
              <a:gd name="connsiteY1" fmla="*/ 8876 h 10004"/>
              <a:gd name="connsiteX2" fmla="*/ 4030 w 10000"/>
              <a:gd name="connsiteY2" fmla="*/ 4567 h 10004"/>
              <a:gd name="connsiteX3" fmla="*/ 4857 w 10000"/>
              <a:gd name="connsiteY3" fmla="*/ 1988 h 10004"/>
              <a:gd name="connsiteX4" fmla="*/ 4928 w 10000"/>
              <a:gd name="connsiteY4" fmla="*/ 1347 h 10004"/>
              <a:gd name="connsiteX5" fmla="*/ 5031 w 10000"/>
              <a:gd name="connsiteY5" fmla="*/ 914 h 10004"/>
              <a:gd name="connsiteX6" fmla="*/ 5504 w 10000"/>
              <a:gd name="connsiteY6" fmla="*/ 5 h 10004"/>
              <a:gd name="connsiteX7" fmla="*/ 6186 w 10000"/>
              <a:gd name="connsiteY7" fmla="*/ 1391 h 10004"/>
              <a:gd name="connsiteX8" fmla="*/ 7033 w 10000"/>
              <a:gd name="connsiteY8" fmla="*/ 4090 h 10004"/>
              <a:gd name="connsiteX9" fmla="*/ 8297 w 10000"/>
              <a:gd name="connsiteY9" fmla="*/ 8316 h 10004"/>
              <a:gd name="connsiteX10" fmla="*/ 10000 w 10000"/>
              <a:gd name="connsiteY10" fmla="*/ 10004 h 10004"/>
              <a:gd name="connsiteX0" fmla="*/ 0 w 10000"/>
              <a:gd name="connsiteY0" fmla="*/ 10005 h 10005"/>
              <a:gd name="connsiteX1" fmla="*/ 2033 w 10000"/>
              <a:gd name="connsiteY1" fmla="*/ 8877 h 10005"/>
              <a:gd name="connsiteX2" fmla="*/ 4030 w 10000"/>
              <a:gd name="connsiteY2" fmla="*/ 4568 h 10005"/>
              <a:gd name="connsiteX3" fmla="*/ 4857 w 10000"/>
              <a:gd name="connsiteY3" fmla="*/ 1989 h 10005"/>
              <a:gd name="connsiteX4" fmla="*/ 4928 w 10000"/>
              <a:gd name="connsiteY4" fmla="*/ 1348 h 10005"/>
              <a:gd name="connsiteX5" fmla="*/ 5060 w 10000"/>
              <a:gd name="connsiteY5" fmla="*/ 882 h 10005"/>
              <a:gd name="connsiteX6" fmla="*/ 5504 w 10000"/>
              <a:gd name="connsiteY6" fmla="*/ 6 h 10005"/>
              <a:gd name="connsiteX7" fmla="*/ 6186 w 10000"/>
              <a:gd name="connsiteY7" fmla="*/ 1392 h 10005"/>
              <a:gd name="connsiteX8" fmla="*/ 7033 w 10000"/>
              <a:gd name="connsiteY8" fmla="*/ 4091 h 10005"/>
              <a:gd name="connsiteX9" fmla="*/ 8297 w 10000"/>
              <a:gd name="connsiteY9" fmla="*/ 8317 h 10005"/>
              <a:gd name="connsiteX10" fmla="*/ 10000 w 10000"/>
              <a:gd name="connsiteY10" fmla="*/ 10005 h 10005"/>
              <a:gd name="connsiteX0" fmla="*/ 0 w 10000"/>
              <a:gd name="connsiteY0" fmla="*/ 10005 h 10005"/>
              <a:gd name="connsiteX1" fmla="*/ 2033 w 10000"/>
              <a:gd name="connsiteY1" fmla="*/ 8877 h 10005"/>
              <a:gd name="connsiteX2" fmla="*/ 4030 w 10000"/>
              <a:gd name="connsiteY2" fmla="*/ 4568 h 10005"/>
              <a:gd name="connsiteX3" fmla="*/ 4857 w 10000"/>
              <a:gd name="connsiteY3" fmla="*/ 1989 h 10005"/>
              <a:gd name="connsiteX4" fmla="*/ 4928 w 10000"/>
              <a:gd name="connsiteY4" fmla="*/ 1348 h 10005"/>
              <a:gd name="connsiteX5" fmla="*/ 5060 w 10000"/>
              <a:gd name="connsiteY5" fmla="*/ 882 h 10005"/>
              <a:gd name="connsiteX6" fmla="*/ 5504 w 10000"/>
              <a:gd name="connsiteY6" fmla="*/ 6 h 10005"/>
              <a:gd name="connsiteX7" fmla="*/ 6186 w 10000"/>
              <a:gd name="connsiteY7" fmla="*/ 1392 h 10005"/>
              <a:gd name="connsiteX8" fmla="*/ 7033 w 10000"/>
              <a:gd name="connsiteY8" fmla="*/ 4091 h 10005"/>
              <a:gd name="connsiteX9" fmla="*/ 8297 w 10000"/>
              <a:gd name="connsiteY9" fmla="*/ 8317 h 10005"/>
              <a:gd name="connsiteX10" fmla="*/ 10000 w 10000"/>
              <a:gd name="connsiteY10" fmla="*/ 10005 h 10005"/>
              <a:gd name="connsiteX0" fmla="*/ 0 w 10000"/>
              <a:gd name="connsiteY0" fmla="*/ 10005 h 10005"/>
              <a:gd name="connsiteX1" fmla="*/ 2033 w 10000"/>
              <a:gd name="connsiteY1" fmla="*/ 8877 h 10005"/>
              <a:gd name="connsiteX2" fmla="*/ 4030 w 10000"/>
              <a:gd name="connsiteY2" fmla="*/ 4568 h 10005"/>
              <a:gd name="connsiteX3" fmla="*/ 4770 w 10000"/>
              <a:gd name="connsiteY3" fmla="*/ 1924 h 10005"/>
              <a:gd name="connsiteX4" fmla="*/ 4928 w 10000"/>
              <a:gd name="connsiteY4" fmla="*/ 1348 h 10005"/>
              <a:gd name="connsiteX5" fmla="*/ 5060 w 10000"/>
              <a:gd name="connsiteY5" fmla="*/ 882 h 10005"/>
              <a:gd name="connsiteX6" fmla="*/ 5504 w 10000"/>
              <a:gd name="connsiteY6" fmla="*/ 6 h 10005"/>
              <a:gd name="connsiteX7" fmla="*/ 6186 w 10000"/>
              <a:gd name="connsiteY7" fmla="*/ 1392 h 10005"/>
              <a:gd name="connsiteX8" fmla="*/ 7033 w 10000"/>
              <a:gd name="connsiteY8" fmla="*/ 4091 h 10005"/>
              <a:gd name="connsiteX9" fmla="*/ 8297 w 10000"/>
              <a:gd name="connsiteY9" fmla="*/ 8317 h 10005"/>
              <a:gd name="connsiteX10" fmla="*/ 10000 w 10000"/>
              <a:gd name="connsiteY10" fmla="*/ 10005 h 10005"/>
              <a:gd name="connsiteX0" fmla="*/ 0 w 10000"/>
              <a:gd name="connsiteY0" fmla="*/ 10005 h 10005"/>
              <a:gd name="connsiteX1" fmla="*/ 2033 w 10000"/>
              <a:gd name="connsiteY1" fmla="*/ 8877 h 10005"/>
              <a:gd name="connsiteX2" fmla="*/ 3943 w 10000"/>
              <a:gd name="connsiteY2" fmla="*/ 4535 h 10005"/>
              <a:gd name="connsiteX3" fmla="*/ 4770 w 10000"/>
              <a:gd name="connsiteY3" fmla="*/ 1924 h 10005"/>
              <a:gd name="connsiteX4" fmla="*/ 4928 w 10000"/>
              <a:gd name="connsiteY4" fmla="*/ 1348 h 10005"/>
              <a:gd name="connsiteX5" fmla="*/ 5060 w 10000"/>
              <a:gd name="connsiteY5" fmla="*/ 882 h 10005"/>
              <a:gd name="connsiteX6" fmla="*/ 5504 w 10000"/>
              <a:gd name="connsiteY6" fmla="*/ 6 h 10005"/>
              <a:gd name="connsiteX7" fmla="*/ 6186 w 10000"/>
              <a:gd name="connsiteY7" fmla="*/ 1392 h 10005"/>
              <a:gd name="connsiteX8" fmla="*/ 7033 w 10000"/>
              <a:gd name="connsiteY8" fmla="*/ 4091 h 10005"/>
              <a:gd name="connsiteX9" fmla="*/ 8297 w 10000"/>
              <a:gd name="connsiteY9" fmla="*/ 8317 h 10005"/>
              <a:gd name="connsiteX10" fmla="*/ 10000 w 10000"/>
              <a:gd name="connsiteY10" fmla="*/ 10005 h 10005"/>
              <a:gd name="connsiteX0" fmla="*/ 0 w 10000"/>
              <a:gd name="connsiteY0" fmla="*/ 9436 h 9436"/>
              <a:gd name="connsiteX1" fmla="*/ 2033 w 10000"/>
              <a:gd name="connsiteY1" fmla="*/ 8308 h 9436"/>
              <a:gd name="connsiteX2" fmla="*/ 3943 w 10000"/>
              <a:gd name="connsiteY2" fmla="*/ 3966 h 9436"/>
              <a:gd name="connsiteX3" fmla="*/ 4770 w 10000"/>
              <a:gd name="connsiteY3" fmla="*/ 1355 h 9436"/>
              <a:gd name="connsiteX4" fmla="*/ 4928 w 10000"/>
              <a:gd name="connsiteY4" fmla="*/ 779 h 9436"/>
              <a:gd name="connsiteX5" fmla="*/ 5060 w 10000"/>
              <a:gd name="connsiteY5" fmla="*/ 313 h 9436"/>
              <a:gd name="connsiteX6" fmla="*/ 5882 w 10000"/>
              <a:gd name="connsiteY6" fmla="*/ 23 h 9436"/>
              <a:gd name="connsiteX7" fmla="*/ 6186 w 10000"/>
              <a:gd name="connsiteY7" fmla="*/ 823 h 9436"/>
              <a:gd name="connsiteX8" fmla="*/ 7033 w 10000"/>
              <a:gd name="connsiteY8" fmla="*/ 3522 h 9436"/>
              <a:gd name="connsiteX9" fmla="*/ 8297 w 10000"/>
              <a:gd name="connsiteY9" fmla="*/ 7748 h 9436"/>
              <a:gd name="connsiteX10" fmla="*/ 10000 w 10000"/>
              <a:gd name="connsiteY10" fmla="*/ 9436 h 9436"/>
              <a:gd name="connsiteX0" fmla="*/ 0 w 10000"/>
              <a:gd name="connsiteY0" fmla="*/ 10097 h 10097"/>
              <a:gd name="connsiteX1" fmla="*/ 2033 w 10000"/>
              <a:gd name="connsiteY1" fmla="*/ 8902 h 10097"/>
              <a:gd name="connsiteX2" fmla="*/ 3943 w 10000"/>
              <a:gd name="connsiteY2" fmla="*/ 4300 h 10097"/>
              <a:gd name="connsiteX3" fmla="*/ 4770 w 10000"/>
              <a:gd name="connsiteY3" fmla="*/ 1533 h 10097"/>
              <a:gd name="connsiteX4" fmla="*/ 4928 w 10000"/>
              <a:gd name="connsiteY4" fmla="*/ 923 h 10097"/>
              <a:gd name="connsiteX5" fmla="*/ 5060 w 10000"/>
              <a:gd name="connsiteY5" fmla="*/ 429 h 10097"/>
              <a:gd name="connsiteX6" fmla="*/ 5882 w 10000"/>
              <a:gd name="connsiteY6" fmla="*/ 121 h 10097"/>
              <a:gd name="connsiteX7" fmla="*/ 6622 w 10000"/>
              <a:gd name="connsiteY7" fmla="*/ 2418 h 10097"/>
              <a:gd name="connsiteX8" fmla="*/ 7033 w 10000"/>
              <a:gd name="connsiteY8" fmla="*/ 3830 h 10097"/>
              <a:gd name="connsiteX9" fmla="*/ 8297 w 10000"/>
              <a:gd name="connsiteY9" fmla="*/ 8308 h 10097"/>
              <a:gd name="connsiteX10" fmla="*/ 10000 w 10000"/>
              <a:gd name="connsiteY10" fmla="*/ 10097 h 10097"/>
              <a:gd name="connsiteX0" fmla="*/ 0 w 10000"/>
              <a:gd name="connsiteY0" fmla="*/ 10324 h 10324"/>
              <a:gd name="connsiteX1" fmla="*/ 2033 w 10000"/>
              <a:gd name="connsiteY1" fmla="*/ 9129 h 10324"/>
              <a:gd name="connsiteX2" fmla="*/ 3943 w 10000"/>
              <a:gd name="connsiteY2" fmla="*/ 4527 h 10324"/>
              <a:gd name="connsiteX3" fmla="*/ 4770 w 10000"/>
              <a:gd name="connsiteY3" fmla="*/ 1760 h 10324"/>
              <a:gd name="connsiteX4" fmla="*/ 4928 w 10000"/>
              <a:gd name="connsiteY4" fmla="*/ 1150 h 10324"/>
              <a:gd name="connsiteX5" fmla="*/ 5380 w 10000"/>
              <a:gd name="connsiteY5" fmla="*/ 139 h 10324"/>
              <a:gd name="connsiteX6" fmla="*/ 5882 w 10000"/>
              <a:gd name="connsiteY6" fmla="*/ 348 h 10324"/>
              <a:gd name="connsiteX7" fmla="*/ 6622 w 10000"/>
              <a:gd name="connsiteY7" fmla="*/ 2645 h 10324"/>
              <a:gd name="connsiteX8" fmla="*/ 7033 w 10000"/>
              <a:gd name="connsiteY8" fmla="*/ 4057 h 10324"/>
              <a:gd name="connsiteX9" fmla="*/ 8297 w 10000"/>
              <a:gd name="connsiteY9" fmla="*/ 8535 h 10324"/>
              <a:gd name="connsiteX10" fmla="*/ 10000 w 10000"/>
              <a:gd name="connsiteY10" fmla="*/ 10324 h 10324"/>
              <a:gd name="connsiteX0" fmla="*/ 0 w 10000"/>
              <a:gd name="connsiteY0" fmla="*/ 10324 h 10324"/>
              <a:gd name="connsiteX1" fmla="*/ 2033 w 10000"/>
              <a:gd name="connsiteY1" fmla="*/ 9129 h 10324"/>
              <a:gd name="connsiteX2" fmla="*/ 3943 w 10000"/>
              <a:gd name="connsiteY2" fmla="*/ 4527 h 10324"/>
              <a:gd name="connsiteX3" fmla="*/ 4770 w 10000"/>
              <a:gd name="connsiteY3" fmla="*/ 1760 h 10324"/>
              <a:gd name="connsiteX4" fmla="*/ 5015 w 10000"/>
              <a:gd name="connsiteY4" fmla="*/ 1150 h 10324"/>
              <a:gd name="connsiteX5" fmla="*/ 5380 w 10000"/>
              <a:gd name="connsiteY5" fmla="*/ 139 h 10324"/>
              <a:gd name="connsiteX6" fmla="*/ 5882 w 10000"/>
              <a:gd name="connsiteY6" fmla="*/ 348 h 10324"/>
              <a:gd name="connsiteX7" fmla="*/ 6622 w 10000"/>
              <a:gd name="connsiteY7" fmla="*/ 2645 h 10324"/>
              <a:gd name="connsiteX8" fmla="*/ 7033 w 10000"/>
              <a:gd name="connsiteY8" fmla="*/ 4057 h 10324"/>
              <a:gd name="connsiteX9" fmla="*/ 8297 w 10000"/>
              <a:gd name="connsiteY9" fmla="*/ 8535 h 10324"/>
              <a:gd name="connsiteX10" fmla="*/ 10000 w 10000"/>
              <a:gd name="connsiteY10" fmla="*/ 10324 h 10324"/>
              <a:gd name="connsiteX0" fmla="*/ 0 w 10000"/>
              <a:gd name="connsiteY0" fmla="*/ 10324 h 10324"/>
              <a:gd name="connsiteX1" fmla="*/ 2033 w 10000"/>
              <a:gd name="connsiteY1" fmla="*/ 9129 h 10324"/>
              <a:gd name="connsiteX2" fmla="*/ 3943 w 10000"/>
              <a:gd name="connsiteY2" fmla="*/ 4527 h 10324"/>
              <a:gd name="connsiteX3" fmla="*/ 4915 w 10000"/>
              <a:gd name="connsiteY3" fmla="*/ 1829 h 10324"/>
              <a:gd name="connsiteX4" fmla="*/ 5015 w 10000"/>
              <a:gd name="connsiteY4" fmla="*/ 1150 h 10324"/>
              <a:gd name="connsiteX5" fmla="*/ 5380 w 10000"/>
              <a:gd name="connsiteY5" fmla="*/ 139 h 10324"/>
              <a:gd name="connsiteX6" fmla="*/ 5882 w 10000"/>
              <a:gd name="connsiteY6" fmla="*/ 348 h 10324"/>
              <a:gd name="connsiteX7" fmla="*/ 6622 w 10000"/>
              <a:gd name="connsiteY7" fmla="*/ 2645 h 10324"/>
              <a:gd name="connsiteX8" fmla="*/ 7033 w 10000"/>
              <a:gd name="connsiteY8" fmla="*/ 4057 h 10324"/>
              <a:gd name="connsiteX9" fmla="*/ 8297 w 10000"/>
              <a:gd name="connsiteY9" fmla="*/ 8535 h 10324"/>
              <a:gd name="connsiteX10" fmla="*/ 10000 w 10000"/>
              <a:gd name="connsiteY10" fmla="*/ 10324 h 10324"/>
              <a:gd name="connsiteX0" fmla="*/ 0 w 10000"/>
              <a:gd name="connsiteY0" fmla="*/ 10324 h 10324"/>
              <a:gd name="connsiteX1" fmla="*/ 2033 w 10000"/>
              <a:gd name="connsiteY1" fmla="*/ 9129 h 10324"/>
              <a:gd name="connsiteX2" fmla="*/ 3943 w 10000"/>
              <a:gd name="connsiteY2" fmla="*/ 4527 h 10324"/>
              <a:gd name="connsiteX3" fmla="*/ 4915 w 10000"/>
              <a:gd name="connsiteY3" fmla="*/ 1829 h 10324"/>
              <a:gd name="connsiteX4" fmla="*/ 5073 w 10000"/>
              <a:gd name="connsiteY4" fmla="*/ 1253 h 10324"/>
              <a:gd name="connsiteX5" fmla="*/ 5380 w 10000"/>
              <a:gd name="connsiteY5" fmla="*/ 139 h 10324"/>
              <a:gd name="connsiteX6" fmla="*/ 5882 w 10000"/>
              <a:gd name="connsiteY6" fmla="*/ 348 h 10324"/>
              <a:gd name="connsiteX7" fmla="*/ 6622 w 10000"/>
              <a:gd name="connsiteY7" fmla="*/ 2645 h 10324"/>
              <a:gd name="connsiteX8" fmla="*/ 7033 w 10000"/>
              <a:gd name="connsiteY8" fmla="*/ 4057 h 10324"/>
              <a:gd name="connsiteX9" fmla="*/ 8297 w 10000"/>
              <a:gd name="connsiteY9" fmla="*/ 8535 h 10324"/>
              <a:gd name="connsiteX10" fmla="*/ 10000 w 10000"/>
              <a:gd name="connsiteY10" fmla="*/ 10324 h 10324"/>
              <a:gd name="connsiteX0" fmla="*/ 0 w 10000"/>
              <a:gd name="connsiteY0" fmla="*/ 10260 h 10260"/>
              <a:gd name="connsiteX1" fmla="*/ 2033 w 10000"/>
              <a:gd name="connsiteY1" fmla="*/ 9065 h 10260"/>
              <a:gd name="connsiteX2" fmla="*/ 3943 w 10000"/>
              <a:gd name="connsiteY2" fmla="*/ 4463 h 10260"/>
              <a:gd name="connsiteX3" fmla="*/ 4915 w 10000"/>
              <a:gd name="connsiteY3" fmla="*/ 1765 h 10260"/>
              <a:gd name="connsiteX4" fmla="*/ 5073 w 10000"/>
              <a:gd name="connsiteY4" fmla="*/ 1189 h 10260"/>
              <a:gd name="connsiteX5" fmla="*/ 5496 w 10000"/>
              <a:gd name="connsiteY5" fmla="*/ 178 h 10260"/>
              <a:gd name="connsiteX6" fmla="*/ 5882 w 10000"/>
              <a:gd name="connsiteY6" fmla="*/ 284 h 10260"/>
              <a:gd name="connsiteX7" fmla="*/ 6622 w 10000"/>
              <a:gd name="connsiteY7" fmla="*/ 2581 h 10260"/>
              <a:gd name="connsiteX8" fmla="*/ 7033 w 10000"/>
              <a:gd name="connsiteY8" fmla="*/ 3993 h 10260"/>
              <a:gd name="connsiteX9" fmla="*/ 8297 w 10000"/>
              <a:gd name="connsiteY9" fmla="*/ 8471 h 10260"/>
              <a:gd name="connsiteX10" fmla="*/ 10000 w 10000"/>
              <a:gd name="connsiteY10" fmla="*/ 10260 h 10260"/>
              <a:gd name="connsiteX0" fmla="*/ 0 w 10000"/>
              <a:gd name="connsiteY0" fmla="*/ 10260 h 10260"/>
              <a:gd name="connsiteX1" fmla="*/ 2033 w 10000"/>
              <a:gd name="connsiteY1" fmla="*/ 9065 h 10260"/>
              <a:gd name="connsiteX2" fmla="*/ 3943 w 10000"/>
              <a:gd name="connsiteY2" fmla="*/ 4463 h 10260"/>
              <a:gd name="connsiteX3" fmla="*/ 4799 w 10000"/>
              <a:gd name="connsiteY3" fmla="*/ 1834 h 10260"/>
              <a:gd name="connsiteX4" fmla="*/ 4915 w 10000"/>
              <a:gd name="connsiteY4" fmla="*/ 1765 h 10260"/>
              <a:gd name="connsiteX5" fmla="*/ 5073 w 10000"/>
              <a:gd name="connsiteY5" fmla="*/ 1189 h 10260"/>
              <a:gd name="connsiteX6" fmla="*/ 5496 w 10000"/>
              <a:gd name="connsiteY6" fmla="*/ 178 h 10260"/>
              <a:gd name="connsiteX7" fmla="*/ 5882 w 10000"/>
              <a:gd name="connsiteY7" fmla="*/ 284 h 10260"/>
              <a:gd name="connsiteX8" fmla="*/ 6622 w 10000"/>
              <a:gd name="connsiteY8" fmla="*/ 2581 h 10260"/>
              <a:gd name="connsiteX9" fmla="*/ 7033 w 10000"/>
              <a:gd name="connsiteY9" fmla="*/ 3993 h 10260"/>
              <a:gd name="connsiteX10" fmla="*/ 8297 w 10000"/>
              <a:gd name="connsiteY10" fmla="*/ 8471 h 10260"/>
              <a:gd name="connsiteX11" fmla="*/ 10000 w 10000"/>
              <a:gd name="connsiteY11" fmla="*/ 10260 h 10260"/>
              <a:gd name="connsiteX0" fmla="*/ 0 w 10000"/>
              <a:gd name="connsiteY0" fmla="*/ 10112 h 10112"/>
              <a:gd name="connsiteX1" fmla="*/ 2033 w 10000"/>
              <a:gd name="connsiteY1" fmla="*/ 8917 h 10112"/>
              <a:gd name="connsiteX2" fmla="*/ 3943 w 10000"/>
              <a:gd name="connsiteY2" fmla="*/ 4315 h 10112"/>
              <a:gd name="connsiteX3" fmla="*/ 4799 w 10000"/>
              <a:gd name="connsiteY3" fmla="*/ 1686 h 10112"/>
              <a:gd name="connsiteX4" fmla="*/ 4915 w 10000"/>
              <a:gd name="connsiteY4" fmla="*/ 1617 h 10112"/>
              <a:gd name="connsiteX5" fmla="*/ 5073 w 10000"/>
              <a:gd name="connsiteY5" fmla="*/ 1041 h 10112"/>
              <a:gd name="connsiteX6" fmla="*/ 5496 w 10000"/>
              <a:gd name="connsiteY6" fmla="*/ 30 h 10112"/>
              <a:gd name="connsiteX7" fmla="*/ 6347 w 10000"/>
              <a:gd name="connsiteY7" fmla="*/ 1240 h 10112"/>
              <a:gd name="connsiteX8" fmla="*/ 6622 w 10000"/>
              <a:gd name="connsiteY8" fmla="*/ 2433 h 10112"/>
              <a:gd name="connsiteX9" fmla="*/ 7033 w 10000"/>
              <a:gd name="connsiteY9" fmla="*/ 3845 h 10112"/>
              <a:gd name="connsiteX10" fmla="*/ 8297 w 10000"/>
              <a:gd name="connsiteY10" fmla="*/ 8323 h 10112"/>
              <a:gd name="connsiteX11" fmla="*/ 10000 w 10000"/>
              <a:gd name="connsiteY11" fmla="*/ 10112 h 10112"/>
              <a:gd name="connsiteX0" fmla="*/ 0 w 10000"/>
              <a:gd name="connsiteY0" fmla="*/ 10382 h 10382"/>
              <a:gd name="connsiteX1" fmla="*/ 2033 w 10000"/>
              <a:gd name="connsiteY1" fmla="*/ 9187 h 10382"/>
              <a:gd name="connsiteX2" fmla="*/ 3943 w 10000"/>
              <a:gd name="connsiteY2" fmla="*/ 4585 h 10382"/>
              <a:gd name="connsiteX3" fmla="*/ 4799 w 10000"/>
              <a:gd name="connsiteY3" fmla="*/ 1956 h 10382"/>
              <a:gd name="connsiteX4" fmla="*/ 4915 w 10000"/>
              <a:gd name="connsiteY4" fmla="*/ 1887 h 10382"/>
              <a:gd name="connsiteX5" fmla="*/ 5073 w 10000"/>
              <a:gd name="connsiteY5" fmla="*/ 1311 h 10382"/>
              <a:gd name="connsiteX6" fmla="*/ 6077 w 10000"/>
              <a:gd name="connsiteY6" fmla="*/ 24 h 10382"/>
              <a:gd name="connsiteX7" fmla="*/ 6347 w 10000"/>
              <a:gd name="connsiteY7" fmla="*/ 1510 h 10382"/>
              <a:gd name="connsiteX8" fmla="*/ 6622 w 10000"/>
              <a:gd name="connsiteY8" fmla="*/ 2703 h 10382"/>
              <a:gd name="connsiteX9" fmla="*/ 7033 w 10000"/>
              <a:gd name="connsiteY9" fmla="*/ 4115 h 10382"/>
              <a:gd name="connsiteX10" fmla="*/ 8297 w 10000"/>
              <a:gd name="connsiteY10" fmla="*/ 8593 h 10382"/>
              <a:gd name="connsiteX11" fmla="*/ 10000 w 10000"/>
              <a:gd name="connsiteY11" fmla="*/ 10382 h 10382"/>
              <a:gd name="connsiteX0" fmla="*/ 0 w 10000"/>
              <a:gd name="connsiteY0" fmla="*/ 10657 h 10657"/>
              <a:gd name="connsiteX1" fmla="*/ 2033 w 10000"/>
              <a:gd name="connsiteY1" fmla="*/ 9462 h 10657"/>
              <a:gd name="connsiteX2" fmla="*/ 3943 w 10000"/>
              <a:gd name="connsiteY2" fmla="*/ 4860 h 10657"/>
              <a:gd name="connsiteX3" fmla="*/ 4799 w 10000"/>
              <a:gd name="connsiteY3" fmla="*/ 2231 h 10657"/>
              <a:gd name="connsiteX4" fmla="*/ 4915 w 10000"/>
              <a:gd name="connsiteY4" fmla="*/ 2162 h 10657"/>
              <a:gd name="connsiteX5" fmla="*/ 5383 w 10000"/>
              <a:gd name="connsiteY5" fmla="*/ 68 h 10657"/>
              <a:gd name="connsiteX6" fmla="*/ 6077 w 10000"/>
              <a:gd name="connsiteY6" fmla="*/ 299 h 10657"/>
              <a:gd name="connsiteX7" fmla="*/ 6347 w 10000"/>
              <a:gd name="connsiteY7" fmla="*/ 1785 h 10657"/>
              <a:gd name="connsiteX8" fmla="*/ 6622 w 10000"/>
              <a:gd name="connsiteY8" fmla="*/ 2978 h 10657"/>
              <a:gd name="connsiteX9" fmla="*/ 7033 w 10000"/>
              <a:gd name="connsiteY9" fmla="*/ 4390 h 10657"/>
              <a:gd name="connsiteX10" fmla="*/ 8297 w 10000"/>
              <a:gd name="connsiteY10" fmla="*/ 8868 h 10657"/>
              <a:gd name="connsiteX11" fmla="*/ 10000 w 10000"/>
              <a:gd name="connsiteY11" fmla="*/ 10657 h 10657"/>
              <a:gd name="connsiteX0" fmla="*/ 0 w 10000"/>
              <a:gd name="connsiteY0" fmla="*/ 10599 h 10599"/>
              <a:gd name="connsiteX1" fmla="*/ 2033 w 10000"/>
              <a:gd name="connsiteY1" fmla="*/ 9404 h 10599"/>
              <a:gd name="connsiteX2" fmla="*/ 3943 w 10000"/>
              <a:gd name="connsiteY2" fmla="*/ 4802 h 10599"/>
              <a:gd name="connsiteX3" fmla="*/ 4799 w 10000"/>
              <a:gd name="connsiteY3" fmla="*/ 2173 h 10599"/>
              <a:gd name="connsiteX4" fmla="*/ 4993 w 10000"/>
              <a:gd name="connsiteY4" fmla="*/ 816 h 10599"/>
              <a:gd name="connsiteX5" fmla="*/ 5383 w 10000"/>
              <a:gd name="connsiteY5" fmla="*/ 10 h 10599"/>
              <a:gd name="connsiteX6" fmla="*/ 6077 w 10000"/>
              <a:gd name="connsiteY6" fmla="*/ 241 h 10599"/>
              <a:gd name="connsiteX7" fmla="*/ 6347 w 10000"/>
              <a:gd name="connsiteY7" fmla="*/ 1727 h 10599"/>
              <a:gd name="connsiteX8" fmla="*/ 6622 w 10000"/>
              <a:gd name="connsiteY8" fmla="*/ 2920 h 10599"/>
              <a:gd name="connsiteX9" fmla="*/ 7033 w 10000"/>
              <a:gd name="connsiteY9" fmla="*/ 4332 h 10599"/>
              <a:gd name="connsiteX10" fmla="*/ 8297 w 10000"/>
              <a:gd name="connsiteY10" fmla="*/ 8810 h 10599"/>
              <a:gd name="connsiteX11" fmla="*/ 10000 w 10000"/>
              <a:gd name="connsiteY11" fmla="*/ 10599 h 10599"/>
              <a:gd name="connsiteX0" fmla="*/ 0 w 10000"/>
              <a:gd name="connsiteY0" fmla="*/ 10599 h 10599"/>
              <a:gd name="connsiteX1" fmla="*/ 2033 w 10000"/>
              <a:gd name="connsiteY1" fmla="*/ 9404 h 10599"/>
              <a:gd name="connsiteX2" fmla="*/ 3943 w 10000"/>
              <a:gd name="connsiteY2" fmla="*/ 4802 h 10599"/>
              <a:gd name="connsiteX3" fmla="*/ 4799 w 10000"/>
              <a:gd name="connsiteY3" fmla="*/ 2173 h 10599"/>
              <a:gd name="connsiteX4" fmla="*/ 4993 w 10000"/>
              <a:gd name="connsiteY4" fmla="*/ 816 h 10599"/>
              <a:gd name="connsiteX5" fmla="*/ 5383 w 10000"/>
              <a:gd name="connsiteY5" fmla="*/ 10 h 10599"/>
              <a:gd name="connsiteX6" fmla="*/ 6077 w 10000"/>
              <a:gd name="connsiteY6" fmla="*/ 241 h 10599"/>
              <a:gd name="connsiteX7" fmla="*/ 6347 w 10000"/>
              <a:gd name="connsiteY7" fmla="*/ 1727 h 10599"/>
              <a:gd name="connsiteX8" fmla="*/ 6622 w 10000"/>
              <a:gd name="connsiteY8" fmla="*/ 2920 h 10599"/>
              <a:gd name="connsiteX9" fmla="*/ 7149 w 10000"/>
              <a:gd name="connsiteY9" fmla="*/ 4838 h 10599"/>
              <a:gd name="connsiteX10" fmla="*/ 8297 w 10000"/>
              <a:gd name="connsiteY10" fmla="*/ 8810 h 10599"/>
              <a:gd name="connsiteX11" fmla="*/ 10000 w 10000"/>
              <a:gd name="connsiteY11" fmla="*/ 10599 h 10599"/>
              <a:gd name="connsiteX0" fmla="*/ 0 w 10000"/>
              <a:gd name="connsiteY0" fmla="*/ 10599 h 10599"/>
              <a:gd name="connsiteX1" fmla="*/ 2033 w 10000"/>
              <a:gd name="connsiteY1" fmla="*/ 9404 h 10599"/>
              <a:gd name="connsiteX2" fmla="*/ 3943 w 10000"/>
              <a:gd name="connsiteY2" fmla="*/ 4802 h 10599"/>
              <a:gd name="connsiteX3" fmla="*/ 4605 w 10000"/>
              <a:gd name="connsiteY3" fmla="*/ 2817 h 10599"/>
              <a:gd name="connsiteX4" fmla="*/ 4993 w 10000"/>
              <a:gd name="connsiteY4" fmla="*/ 816 h 10599"/>
              <a:gd name="connsiteX5" fmla="*/ 5383 w 10000"/>
              <a:gd name="connsiteY5" fmla="*/ 10 h 10599"/>
              <a:gd name="connsiteX6" fmla="*/ 6077 w 10000"/>
              <a:gd name="connsiteY6" fmla="*/ 241 h 10599"/>
              <a:gd name="connsiteX7" fmla="*/ 6347 w 10000"/>
              <a:gd name="connsiteY7" fmla="*/ 1727 h 10599"/>
              <a:gd name="connsiteX8" fmla="*/ 6622 w 10000"/>
              <a:gd name="connsiteY8" fmla="*/ 2920 h 10599"/>
              <a:gd name="connsiteX9" fmla="*/ 7149 w 10000"/>
              <a:gd name="connsiteY9" fmla="*/ 4838 h 10599"/>
              <a:gd name="connsiteX10" fmla="*/ 8297 w 10000"/>
              <a:gd name="connsiteY10" fmla="*/ 8810 h 10599"/>
              <a:gd name="connsiteX11" fmla="*/ 10000 w 10000"/>
              <a:gd name="connsiteY11" fmla="*/ 10599 h 10599"/>
              <a:gd name="connsiteX0" fmla="*/ 0 w 10000"/>
              <a:gd name="connsiteY0" fmla="*/ 10635 h 10635"/>
              <a:gd name="connsiteX1" fmla="*/ 2033 w 10000"/>
              <a:gd name="connsiteY1" fmla="*/ 9440 h 10635"/>
              <a:gd name="connsiteX2" fmla="*/ 3943 w 10000"/>
              <a:gd name="connsiteY2" fmla="*/ 4838 h 10635"/>
              <a:gd name="connsiteX3" fmla="*/ 4605 w 10000"/>
              <a:gd name="connsiteY3" fmla="*/ 2853 h 10635"/>
              <a:gd name="connsiteX4" fmla="*/ 4954 w 10000"/>
              <a:gd name="connsiteY4" fmla="*/ 1726 h 10635"/>
              <a:gd name="connsiteX5" fmla="*/ 5383 w 10000"/>
              <a:gd name="connsiteY5" fmla="*/ 46 h 10635"/>
              <a:gd name="connsiteX6" fmla="*/ 6077 w 10000"/>
              <a:gd name="connsiteY6" fmla="*/ 277 h 10635"/>
              <a:gd name="connsiteX7" fmla="*/ 6347 w 10000"/>
              <a:gd name="connsiteY7" fmla="*/ 1763 h 10635"/>
              <a:gd name="connsiteX8" fmla="*/ 6622 w 10000"/>
              <a:gd name="connsiteY8" fmla="*/ 2956 h 10635"/>
              <a:gd name="connsiteX9" fmla="*/ 7149 w 10000"/>
              <a:gd name="connsiteY9" fmla="*/ 4874 h 10635"/>
              <a:gd name="connsiteX10" fmla="*/ 8297 w 10000"/>
              <a:gd name="connsiteY10" fmla="*/ 8846 h 10635"/>
              <a:gd name="connsiteX11" fmla="*/ 10000 w 10000"/>
              <a:gd name="connsiteY11" fmla="*/ 10635 h 10635"/>
              <a:gd name="connsiteX0" fmla="*/ 0 w 10000"/>
              <a:gd name="connsiteY0" fmla="*/ 10383 h 10383"/>
              <a:gd name="connsiteX1" fmla="*/ 2033 w 10000"/>
              <a:gd name="connsiteY1" fmla="*/ 9188 h 10383"/>
              <a:gd name="connsiteX2" fmla="*/ 3943 w 10000"/>
              <a:gd name="connsiteY2" fmla="*/ 4586 h 10383"/>
              <a:gd name="connsiteX3" fmla="*/ 4605 w 10000"/>
              <a:gd name="connsiteY3" fmla="*/ 2601 h 10383"/>
              <a:gd name="connsiteX4" fmla="*/ 4954 w 10000"/>
              <a:gd name="connsiteY4" fmla="*/ 1474 h 10383"/>
              <a:gd name="connsiteX5" fmla="*/ 5422 w 10000"/>
              <a:gd name="connsiteY5" fmla="*/ 116 h 10383"/>
              <a:gd name="connsiteX6" fmla="*/ 6077 w 10000"/>
              <a:gd name="connsiteY6" fmla="*/ 25 h 10383"/>
              <a:gd name="connsiteX7" fmla="*/ 6347 w 10000"/>
              <a:gd name="connsiteY7" fmla="*/ 1511 h 10383"/>
              <a:gd name="connsiteX8" fmla="*/ 6622 w 10000"/>
              <a:gd name="connsiteY8" fmla="*/ 2704 h 10383"/>
              <a:gd name="connsiteX9" fmla="*/ 7149 w 10000"/>
              <a:gd name="connsiteY9" fmla="*/ 4622 h 10383"/>
              <a:gd name="connsiteX10" fmla="*/ 8297 w 10000"/>
              <a:gd name="connsiteY10" fmla="*/ 8594 h 10383"/>
              <a:gd name="connsiteX11" fmla="*/ 10000 w 10000"/>
              <a:gd name="connsiteY11" fmla="*/ 10383 h 10383"/>
              <a:gd name="connsiteX0" fmla="*/ 0 w 10000"/>
              <a:gd name="connsiteY0" fmla="*/ 10324 h 10324"/>
              <a:gd name="connsiteX1" fmla="*/ 2033 w 10000"/>
              <a:gd name="connsiteY1" fmla="*/ 9129 h 10324"/>
              <a:gd name="connsiteX2" fmla="*/ 3943 w 10000"/>
              <a:gd name="connsiteY2" fmla="*/ 4527 h 10324"/>
              <a:gd name="connsiteX3" fmla="*/ 4605 w 10000"/>
              <a:gd name="connsiteY3" fmla="*/ 2542 h 10324"/>
              <a:gd name="connsiteX4" fmla="*/ 4954 w 10000"/>
              <a:gd name="connsiteY4" fmla="*/ 1415 h 10324"/>
              <a:gd name="connsiteX5" fmla="*/ 5422 w 10000"/>
              <a:gd name="connsiteY5" fmla="*/ 57 h 10324"/>
              <a:gd name="connsiteX6" fmla="*/ 5844 w 10000"/>
              <a:gd name="connsiteY6" fmla="*/ 58 h 10324"/>
              <a:gd name="connsiteX7" fmla="*/ 6347 w 10000"/>
              <a:gd name="connsiteY7" fmla="*/ 1452 h 10324"/>
              <a:gd name="connsiteX8" fmla="*/ 6622 w 10000"/>
              <a:gd name="connsiteY8" fmla="*/ 2645 h 10324"/>
              <a:gd name="connsiteX9" fmla="*/ 7149 w 10000"/>
              <a:gd name="connsiteY9" fmla="*/ 4563 h 10324"/>
              <a:gd name="connsiteX10" fmla="*/ 8297 w 10000"/>
              <a:gd name="connsiteY10" fmla="*/ 8535 h 10324"/>
              <a:gd name="connsiteX11" fmla="*/ 10000 w 10000"/>
              <a:gd name="connsiteY11" fmla="*/ 10324 h 10324"/>
              <a:gd name="connsiteX0" fmla="*/ 0 w 10000"/>
              <a:gd name="connsiteY0" fmla="*/ 10303 h 10303"/>
              <a:gd name="connsiteX1" fmla="*/ 2033 w 10000"/>
              <a:gd name="connsiteY1" fmla="*/ 9108 h 10303"/>
              <a:gd name="connsiteX2" fmla="*/ 3943 w 10000"/>
              <a:gd name="connsiteY2" fmla="*/ 4506 h 10303"/>
              <a:gd name="connsiteX3" fmla="*/ 4605 w 10000"/>
              <a:gd name="connsiteY3" fmla="*/ 2521 h 10303"/>
              <a:gd name="connsiteX4" fmla="*/ 4954 w 10000"/>
              <a:gd name="connsiteY4" fmla="*/ 1394 h 10303"/>
              <a:gd name="connsiteX5" fmla="*/ 5422 w 10000"/>
              <a:gd name="connsiteY5" fmla="*/ 36 h 10303"/>
              <a:gd name="connsiteX6" fmla="*/ 5805 w 10000"/>
              <a:gd name="connsiteY6" fmla="*/ 221 h 10303"/>
              <a:gd name="connsiteX7" fmla="*/ 6347 w 10000"/>
              <a:gd name="connsiteY7" fmla="*/ 1431 h 10303"/>
              <a:gd name="connsiteX8" fmla="*/ 6622 w 10000"/>
              <a:gd name="connsiteY8" fmla="*/ 2624 h 10303"/>
              <a:gd name="connsiteX9" fmla="*/ 7149 w 10000"/>
              <a:gd name="connsiteY9" fmla="*/ 4542 h 10303"/>
              <a:gd name="connsiteX10" fmla="*/ 8297 w 10000"/>
              <a:gd name="connsiteY10" fmla="*/ 8514 h 10303"/>
              <a:gd name="connsiteX11" fmla="*/ 10000 w 10000"/>
              <a:gd name="connsiteY11" fmla="*/ 10303 h 10303"/>
              <a:gd name="connsiteX0" fmla="*/ 0 w 10000"/>
              <a:gd name="connsiteY0" fmla="*/ 10284 h 10284"/>
              <a:gd name="connsiteX1" fmla="*/ 2033 w 10000"/>
              <a:gd name="connsiteY1" fmla="*/ 9089 h 10284"/>
              <a:gd name="connsiteX2" fmla="*/ 3943 w 10000"/>
              <a:gd name="connsiteY2" fmla="*/ 4487 h 10284"/>
              <a:gd name="connsiteX3" fmla="*/ 4605 w 10000"/>
              <a:gd name="connsiteY3" fmla="*/ 2502 h 10284"/>
              <a:gd name="connsiteX4" fmla="*/ 4954 w 10000"/>
              <a:gd name="connsiteY4" fmla="*/ 1375 h 10284"/>
              <a:gd name="connsiteX5" fmla="*/ 5422 w 10000"/>
              <a:gd name="connsiteY5" fmla="*/ 17 h 10284"/>
              <a:gd name="connsiteX6" fmla="*/ 5883 w 10000"/>
              <a:gd name="connsiteY6" fmla="*/ 478 h 10284"/>
              <a:gd name="connsiteX7" fmla="*/ 6347 w 10000"/>
              <a:gd name="connsiteY7" fmla="*/ 1412 h 10284"/>
              <a:gd name="connsiteX8" fmla="*/ 6622 w 10000"/>
              <a:gd name="connsiteY8" fmla="*/ 2605 h 10284"/>
              <a:gd name="connsiteX9" fmla="*/ 7149 w 10000"/>
              <a:gd name="connsiteY9" fmla="*/ 4523 h 10284"/>
              <a:gd name="connsiteX10" fmla="*/ 8297 w 10000"/>
              <a:gd name="connsiteY10" fmla="*/ 8495 h 10284"/>
              <a:gd name="connsiteX11" fmla="*/ 10000 w 10000"/>
              <a:gd name="connsiteY11" fmla="*/ 10284 h 10284"/>
              <a:gd name="connsiteX0" fmla="*/ 0 w 10000"/>
              <a:gd name="connsiteY0" fmla="*/ 9881 h 9881"/>
              <a:gd name="connsiteX1" fmla="*/ 2033 w 10000"/>
              <a:gd name="connsiteY1" fmla="*/ 8686 h 9881"/>
              <a:gd name="connsiteX2" fmla="*/ 3943 w 10000"/>
              <a:gd name="connsiteY2" fmla="*/ 4084 h 9881"/>
              <a:gd name="connsiteX3" fmla="*/ 4605 w 10000"/>
              <a:gd name="connsiteY3" fmla="*/ 2099 h 9881"/>
              <a:gd name="connsiteX4" fmla="*/ 4954 w 10000"/>
              <a:gd name="connsiteY4" fmla="*/ 972 h 9881"/>
              <a:gd name="connsiteX5" fmla="*/ 5461 w 10000"/>
              <a:gd name="connsiteY5" fmla="*/ 28 h 9881"/>
              <a:gd name="connsiteX6" fmla="*/ 5883 w 10000"/>
              <a:gd name="connsiteY6" fmla="*/ 75 h 9881"/>
              <a:gd name="connsiteX7" fmla="*/ 6347 w 10000"/>
              <a:gd name="connsiteY7" fmla="*/ 1009 h 9881"/>
              <a:gd name="connsiteX8" fmla="*/ 6622 w 10000"/>
              <a:gd name="connsiteY8" fmla="*/ 2202 h 9881"/>
              <a:gd name="connsiteX9" fmla="*/ 7149 w 10000"/>
              <a:gd name="connsiteY9" fmla="*/ 4120 h 9881"/>
              <a:gd name="connsiteX10" fmla="*/ 8297 w 10000"/>
              <a:gd name="connsiteY10" fmla="*/ 8092 h 9881"/>
              <a:gd name="connsiteX11" fmla="*/ 10000 w 10000"/>
              <a:gd name="connsiteY11" fmla="*/ 9881 h 9881"/>
              <a:gd name="connsiteX0" fmla="*/ 0 w 10000"/>
              <a:gd name="connsiteY0" fmla="*/ 10089 h 10089"/>
              <a:gd name="connsiteX1" fmla="*/ 2033 w 10000"/>
              <a:gd name="connsiteY1" fmla="*/ 8880 h 10089"/>
              <a:gd name="connsiteX2" fmla="*/ 3943 w 10000"/>
              <a:gd name="connsiteY2" fmla="*/ 4222 h 10089"/>
              <a:gd name="connsiteX3" fmla="*/ 4605 w 10000"/>
              <a:gd name="connsiteY3" fmla="*/ 2213 h 10089"/>
              <a:gd name="connsiteX4" fmla="*/ 4954 w 10000"/>
              <a:gd name="connsiteY4" fmla="*/ 1073 h 10089"/>
              <a:gd name="connsiteX5" fmla="*/ 5655 w 10000"/>
              <a:gd name="connsiteY5" fmla="*/ 24 h 10089"/>
              <a:gd name="connsiteX6" fmla="*/ 5883 w 10000"/>
              <a:gd name="connsiteY6" fmla="*/ 165 h 10089"/>
              <a:gd name="connsiteX7" fmla="*/ 6347 w 10000"/>
              <a:gd name="connsiteY7" fmla="*/ 1110 h 10089"/>
              <a:gd name="connsiteX8" fmla="*/ 6622 w 10000"/>
              <a:gd name="connsiteY8" fmla="*/ 2318 h 10089"/>
              <a:gd name="connsiteX9" fmla="*/ 7149 w 10000"/>
              <a:gd name="connsiteY9" fmla="*/ 4259 h 10089"/>
              <a:gd name="connsiteX10" fmla="*/ 8297 w 10000"/>
              <a:gd name="connsiteY10" fmla="*/ 8278 h 10089"/>
              <a:gd name="connsiteX11" fmla="*/ 10000 w 10000"/>
              <a:gd name="connsiteY11" fmla="*/ 10089 h 10089"/>
              <a:gd name="connsiteX0" fmla="*/ 0 w 10000"/>
              <a:gd name="connsiteY0" fmla="*/ 10187 h 10187"/>
              <a:gd name="connsiteX1" fmla="*/ 2033 w 10000"/>
              <a:gd name="connsiteY1" fmla="*/ 8978 h 10187"/>
              <a:gd name="connsiteX2" fmla="*/ 3943 w 10000"/>
              <a:gd name="connsiteY2" fmla="*/ 4320 h 10187"/>
              <a:gd name="connsiteX3" fmla="*/ 4605 w 10000"/>
              <a:gd name="connsiteY3" fmla="*/ 2311 h 10187"/>
              <a:gd name="connsiteX4" fmla="*/ 4954 w 10000"/>
              <a:gd name="connsiteY4" fmla="*/ 1171 h 10187"/>
              <a:gd name="connsiteX5" fmla="*/ 5655 w 10000"/>
              <a:gd name="connsiteY5" fmla="*/ 122 h 10187"/>
              <a:gd name="connsiteX6" fmla="*/ 5650 w 10000"/>
              <a:gd name="connsiteY6" fmla="*/ 30 h 10187"/>
              <a:gd name="connsiteX7" fmla="*/ 6347 w 10000"/>
              <a:gd name="connsiteY7" fmla="*/ 1208 h 10187"/>
              <a:gd name="connsiteX8" fmla="*/ 6622 w 10000"/>
              <a:gd name="connsiteY8" fmla="*/ 2416 h 10187"/>
              <a:gd name="connsiteX9" fmla="*/ 7149 w 10000"/>
              <a:gd name="connsiteY9" fmla="*/ 4357 h 10187"/>
              <a:gd name="connsiteX10" fmla="*/ 8297 w 10000"/>
              <a:gd name="connsiteY10" fmla="*/ 8376 h 10187"/>
              <a:gd name="connsiteX11" fmla="*/ 10000 w 10000"/>
              <a:gd name="connsiteY11" fmla="*/ 10187 h 10187"/>
              <a:gd name="connsiteX0" fmla="*/ 0 w 10000"/>
              <a:gd name="connsiteY0" fmla="*/ 10979 h 10979"/>
              <a:gd name="connsiteX1" fmla="*/ 2033 w 10000"/>
              <a:gd name="connsiteY1" fmla="*/ 9770 h 10979"/>
              <a:gd name="connsiteX2" fmla="*/ 3943 w 10000"/>
              <a:gd name="connsiteY2" fmla="*/ 5112 h 10979"/>
              <a:gd name="connsiteX3" fmla="*/ 4605 w 10000"/>
              <a:gd name="connsiteY3" fmla="*/ 3103 h 10979"/>
              <a:gd name="connsiteX4" fmla="*/ 4954 w 10000"/>
              <a:gd name="connsiteY4" fmla="*/ 1963 h 10979"/>
              <a:gd name="connsiteX5" fmla="*/ 5655 w 10000"/>
              <a:gd name="connsiteY5" fmla="*/ 914 h 10979"/>
              <a:gd name="connsiteX6" fmla="*/ 6057 w 10000"/>
              <a:gd name="connsiteY6" fmla="*/ 19 h 10979"/>
              <a:gd name="connsiteX7" fmla="*/ 6347 w 10000"/>
              <a:gd name="connsiteY7" fmla="*/ 2000 h 10979"/>
              <a:gd name="connsiteX8" fmla="*/ 6622 w 10000"/>
              <a:gd name="connsiteY8" fmla="*/ 3208 h 10979"/>
              <a:gd name="connsiteX9" fmla="*/ 7149 w 10000"/>
              <a:gd name="connsiteY9" fmla="*/ 5149 h 10979"/>
              <a:gd name="connsiteX10" fmla="*/ 8297 w 10000"/>
              <a:gd name="connsiteY10" fmla="*/ 9168 h 10979"/>
              <a:gd name="connsiteX11" fmla="*/ 10000 w 10000"/>
              <a:gd name="connsiteY11" fmla="*/ 10979 h 10979"/>
              <a:gd name="connsiteX0" fmla="*/ 0 w 10000"/>
              <a:gd name="connsiteY0" fmla="*/ 11034 h 11034"/>
              <a:gd name="connsiteX1" fmla="*/ 2033 w 10000"/>
              <a:gd name="connsiteY1" fmla="*/ 9825 h 11034"/>
              <a:gd name="connsiteX2" fmla="*/ 3943 w 10000"/>
              <a:gd name="connsiteY2" fmla="*/ 5167 h 11034"/>
              <a:gd name="connsiteX3" fmla="*/ 4605 w 10000"/>
              <a:gd name="connsiteY3" fmla="*/ 3158 h 11034"/>
              <a:gd name="connsiteX4" fmla="*/ 4954 w 10000"/>
              <a:gd name="connsiteY4" fmla="*/ 2018 h 11034"/>
              <a:gd name="connsiteX5" fmla="*/ 5350 w 10000"/>
              <a:gd name="connsiteY5" fmla="*/ 96 h 11034"/>
              <a:gd name="connsiteX6" fmla="*/ 6057 w 10000"/>
              <a:gd name="connsiteY6" fmla="*/ 74 h 11034"/>
              <a:gd name="connsiteX7" fmla="*/ 6347 w 10000"/>
              <a:gd name="connsiteY7" fmla="*/ 2055 h 11034"/>
              <a:gd name="connsiteX8" fmla="*/ 6622 w 10000"/>
              <a:gd name="connsiteY8" fmla="*/ 3263 h 11034"/>
              <a:gd name="connsiteX9" fmla="*/ 7149 w 10000"/>
              <a:gd name="connsiteY9" fmla="*/ 5204 h 11034"/>
              <a:gd name="connsiteX10" fmla="*/ 8297 w 10000"/>
              <a:gd name="connsiteY10" fmla="*/ 9223 h 11034"/>
              <a:gd name="connsiteX11" fmla="*/ 10000 w 10000"/>
              <a:gd name="connsiteY11" fmla="*/ 11034 h 11034"/>
              <a:gd name="connsiteX0" fmla="*/ 0 w 10000"/>
              <a:gd name="connsiteY0" fmla="*/ 10991 h 10991"/>
              <a:gd name="connsiteX1" fmla="*/ 2033 w 10000"/>
              <a:gd name="connsiteY1" fmla="*/ 9782 h 10991"/>
              <a:gd name="connsiteX2" fmla="*/ 3943 w 10000"/>
              <a:gd name="connsiteY2" fmla="*/ 5124 h 10991"/>
              <a:gd name="connsiteX3" fmla="*/ 4605 w 10000"/>
              <a:gd name="connsiteY3" fmla="*/ 3115 h 10991"/>
              <a:gd name="connsiteX4" fmla="*/ 4954 w 10000"/>
              <a:gd name="connsiteY4" fmla="*/ 1975 h 10991"/>
              <a:gd name="connsiteX5" fmla="*/ 5350 w 10000"/>
              <a:gd name="connsiteY5" fmla="*/ 53 h 10991"/>
              <a:gd name="connsiteX6" fmla="*/ 5999 w 10000"/>
              <a:gd name="connsiteY6" fmla="*/ 345 h 10991"/>
              <a:gd name="connsiteX7" fmla="*/ 6347 w 10000"/>
              <a:gd name="connsiteY7" fmla="*/ 2012 h 10991"/>
              <a:gd name="connsiteX8" fmla="*/ 6622 w 10000"/>
              <a:gd name="connsiteY8" fmla="*/ 3220 h 10991"/>
              <a:gd name="connsiteX9" fmla="*/ 7149 w 10000"/>
              <a:gd name="connsiteY9" fmla="*/ 5161 h 10991"/>
              <a:gd name="connsiteX10" fmla="*/ 8297 w 10000"/>
              <a:gd name="connsiteY10" fmla="*/ 9180 h 10991"/>
              <a:gd name="connsiteX11" fmla="*/ 10000 w 10000"/>
              <a:gd name="connsiteY11" fmla="*/ 10991 h 10991"/>
              <a:gd name="connsiteX0" fmla="*/ 0 w 10000"/>
              <a:gd name="connsiteY0" fmla="*/ 10669 h 10669"/>
              <a:gd name="connsiteX1" fmla="*/ 2033 w 10000"/>
              <a:gd name="connsiteY1" fmla="*/ 9460 h 10669"/>
              <a:gd name="connsiteX2" fmla="*/ 3943 w 10000"/>
              <a:gd name="connsiteY2" fmla="*/ 4802 h 10669"/>
              <a:gd name="connsiteX3" fmla="*/ 4605 w 10000"/>
              <a:gd name="connsiteY3" fmla="*/ 2793 h 10669"/>
              <a:gd name="connsiteX4" fmla="*/ 4954 w 10000"/>
              <a:gd name="connsiteY4" fmla="*/ 1653 h 10669"/>
              <a:gd name="connsiteX5" fmla="*/ 5147 w 10000"/>
              <a:gd name="connsiteY5" fmla="*/ 848 h 10669"/>
              <a:gd name="connsiteX6" fmla="*/ 5999 w 10000"/>
              <a:gd name="connsiteY6" fmla="*/ 23 h 10669"/>
              <a:gd name="connsiteX7" fmla="*/ 6347 w 10000"/>
              <a:gd name="connsiteY7" fmla="*/ 1690 h 10669"/>
              <a:gd name="connsiteX8" fmla="*/ 6622 w 10000"/>
              <a:gd name="connsiteY8" fmla="*/ 2898 h 10669"/>
              <a:gd name="connsiteX9" fmla="*/ 7149 w 10000"/>
              <a:gd name="connsiteY9" fmla="*/ 4839 h 10669"/>
              <a:gd name="connsiteX10" fmla="*/ 8297 w 10000"/>
              <a:gd name="connsiteY10" fmla="*/ 8858 h 10669"/>
              <a:gd name="connsiteX11" fmla="*/ 10000 w 10000"/>
              <a:gd name="connsiteY11" fmla="*/ 10669 h 10669"/>
              <a:gd name="connsiteX0" fmla="*/ 0 w 10000"/>
              <a:gd name="connsiteY0" fmla="*/ 10703 h 10703"/>
              <a:gd name="connsiteX1" fmla="*/ 2033 w 10000"/>
              <a:gd name="connsiteY1" fmla="*/ 9494 h 10703"/>
              <a:gd name="connsiteX2" fmla="*/ 3943 w 10000"/>
              <a:gd name="connsiteY2" fmla="*/ 4836 h 10703"/>
              <a:gd name="connsiteX3" fmla="*/ 4605 w 10000"/>
              <a:gd name="connsiteY3" fmla="*/ 2827 h 10703"/>
              <a:gd name="connsiteX4" fmla="*/ 4954 w 10000"/>
              <a:gd name="connsiteY4" fmla="*/ 1687 h 10703"/>
              <a:gd name="connsiteX5" fmla="*/ 5147 w 10000"/>
              <a:gd name="connsiteY5" fmla="*/ 882 h 10703"/>
              <a:gd name="connsiteX6" fmla="*/ 5316 w 10000"/>
              <a:gd name="connsiteY6" fmla="*/ 22 h 10703"/>
              <a:gd name="connsiteX7" fmla="*/ 6347 w 10000"/>
              <a:gd name="connsiteY7" fmla="*/ 1724 h 10703"/>
              <a:gd name="connsiteX8" fmla="*/ 6622 w 10000"/>
              <a:gd name="connsiteY8" fmla="*/ 2932 h 10703"/>
              <a:gd name="connsiteX9" fmla="*/ 7149 w 10000"/>
              <a:gd name="connsiteY9" fmla="*/ 4873 h 10703"/>
              <a:gd name="connsiteX10" fmla="*/ 8297 w 10000"/>
              <a:gd name="connsiteY10" fmla="*/ 8892 h 10703"/>
              <a:gd name="connsiteX11" fmla="*/ 10000 w 10000"/>
              <a:gd name="connsiteY11" fmla="*/ 10703 h 10703"/>
              <a:gd name="connsiteX0" fmla="*/ 0 w 10000"/>
              <a:gd name="connsiteY0" fmla="*/ 11681 h 11681"/>
              <a:gd name="connsiteX1" fmla="*/ 2033 w 10000"/>
              <a:gd name="connsiteY1" fmla="*/ 10472 h 11681"/>
              <a:gd name="connsiteX2" fmla="*/ 3943 w 10000"/>
              <a:gd name="connsiteY2" fmla="*/ 5814 h 11681"/>
              <a:gd name="connsiteX3" fmla="*/ 4605 w 10000"/>
              <a:gd name="connsiteY3" fmla="*/ 3805 h 11681"/>
              <a:gd name="connsiteX4" fmla="*/ 4954 w 10000"/>
              <a:gd name="connsiteY4" fmla="*/ 2665 h 11681"/>
              <a:gd name="connsiteX5" fmla="*/ 5147 w 10000"/>
              <a:gd name="connsiteY5" fmla="*/ 1860 h 11681"/>
              <a:gd name="connsiteX6" fmla="*/ 5316 w 10000"/>
              <a:gd name="connsiteY6" fmla="*/ 1000 h 11681"/>
              <a:gd name="connsiteX7" fmla="*/ 5867 w 10000"/>
              <a:gd name="connsiteY7" fmla="*/ 118 h 11681"/>
              <a:gd name="connsiteX8" fmla="*/ 6622 w 10000"/>
              <a:gd name="connsiteY8" fmla="*/ 3910 h 11681"/>
              <a:gd name="connsiteX9" fmla="*/ 7149 w 10000"/>
              <a:gd name="connsiteY9" fmla="*/ 5851 h 11681"/>
              <a:gd name="connsiteX10" fmla="*/ 8297 w 10000"/>
              <a:gd name="connsiteY10" fmla="*/ 9870 h 11681"/>
              <a:gd name="connsiteX11" fmla="*/ 10000 w 10000"/>
              <a:gd name="connsiteY11" fmla="*/ 11681 h 11681"/>
              <a:gd name="connsiteX0" fmla="*/ 0 w 10000"/>
              <a:gd name="connsiteY0" fmla="*/ 11729 h 11729"/>
              <a:gd name="connsiteX1" fmla="*/ 2033 w 10000"/>
              <a:gd name="connsiteY1" fmla="*/ 10520 h 11729"/>
              <a:gd name="connsiteX2" fmla="*/ 3943 w 10000"/>
              <a:gd name="connsiteY2" fmla="*/ 5862 h 11729"/>
              <a:gd name="connsiteX3" fmla="*/ 4605 w 10000"/>
              <a:gd name="connsiteY3" fmla="*/ 3853 h 11729"/>
              <a:gd name="connsiteX4" fmla="*/ 4954 w 10000"/>
              <a:gd name="connsiteY4" fmla="*/ 2713 h 11729"/>
              <a:gd name="connsiteX5" fmla="*/ 5147 w 10000"/>
              <a:gd name="connsiteY5" fmla="*/ 1908 h 11729"/>
              <a:gd name="connsiteX6" fmla="*/ 5316 w 10000"/>
              <a:gd name="connsiteY6" fmla="*/ 1048 h 11729"/>
              <a:gd name="connsiteX7" fmla="*/ 5896 w 10000"/>
              <a:gd name="connsiteY7" fmla="*/ 114 h 11729"/>
              <a:gd name="connsiteX8" fmla="*/ 6622 w 10000"/>
              <a:gd name="connsiteY8" fmla="*/ 3958 h 11729"/>
              <a:gd name="connsiteX9" fmla="*/ 7149 w 10000"/>
              <a:gd name="connsiteY9" fmla="*/ 5899 h 11729"/>
              <a:gd name="connsiteX10" fmla="*/ 8297 w 10000"/>
              <a:gd name="connsiteY10" fmla="*/ 9918 h 11729"/>
              <a:gd name="connsiteX11" fmla="*/ 10000 w 10000"/>
              <a:gd name="connsiteY11" fmla="*/ 11729 h 11729"/>
              <a:gd name="connsiteX0" fmla="*/ 0 w 10000"/>
              <a:gd name="connsiteY0" fmla="*/ 11695 h 11695"/>
              <a:gd name="connsiteX1" fmla="*/ 2033 w 10000"/>
              <a:gd name="connsiteY1" fmla="*/ 10486 h 11695"/>
              <a:gd name="connsiteX2" fmla="*/ 3943 w 10000"/>
              <a:gd name="connsiteY2" fmla="*/ 5828 h 11695"/>
              <a:gd name="connsiteX3" fmla="*/ 4605 w 10000"/>
              <a:gd name="connsiteY3" fmla="*/ 3819 h 11695"/>
              <a:gd name="connsiteX4" fmla="*/ 4954 w 10000"/>
              <a:gd name="connsiteY4" fmla="*/ 2679 h 11695"/>
              <a:gd name="connsiteX5" fmla="*/ 5147 w 10000"/>
              <a:gd name="connsiteY5" fmla="*/ 1874 h 11695"/>
              <a:gd name="connsiteX6" fmla="*/ 5316 w 10000"/>
              <a:gd name="connsiteY6" fmla="*/ 1014 h 11695"/>
              <a:gd name="connsiteX7" fmla="*/ 5896 w 10000"/>
              <a:gd name="connsiteY7" fmla="*/ 80 h 11695"/>
              <a:gd name="connsiteX8" fmla="*/ 6622 w 10000"/>
              <a:gd name="connsiteY8" fmla="*/ 3924 h 11695"/>
              <a:gd name="connsiteX9" fmla="*/ 7149 w 10000"/>
              <a:gd name="connsiteY9" fmla="*/ 5865 h 11695"/>
              <a:gd name="connsiteX10" fmla="*/ 8297 w 10000"/>
              <a:gd name="connsiteY10" fmla="*/ 9884 h 11695"/>
              <a:gd name="connsiteX11" fmla="*/ 10000 w 10000"/>
              <a:gd name="connsiteY11" fmla="*/ 11695 h 11695"/>
              <a:gd name="connsiteX0" fmla="*/ 0 w 10000"/>
              <a:gd name="connsiteY0" fmla="*/ 11663 h 11663"/>
              <a:gd name="connsiteX1" fmla="*/ 2033 w 10000"/>
              <a:gd name="connsiteY1" fmla="*/ 10454 h 11663"/>
              <a:gd name="connsiteX2" fmla="*/ 3943 w 10000"/>
              <a:gd name="connsiteY2" fmla="*/ 5796 h 11663"/>
              <a:gd name="connsiteX3" fmla="*/ 4605 w 10000"/>
              <a:gd name="connsiteY3" fmla="*/ 3787 h 11663"/>
              <a:gd name="connsiteX4" fmla="*/ 4954 w 10000"/>
              <a:gd name="connsiteY4" fmla="*/ 2647 h 11663"/>
              <a:gd name="connsiteX5" fmla="*/ 5147 w 10000"/>
              <a:gd name="connsiteY5" fmla="*/ 1842 h 11663"/>
              <a:gd name="connsiteX6" fmla="*/ 5316 w 10000"/>
              <a:gd name="connsiteY6" fmla="*/ 982 h 11663"/>
              <a:gd name="connsiteX7" fmla="*/ 5896 w 10000"/>
              <a:gd name="connsiteY7" fmla="*/ 48 h 11663"/>
              <a:gd name="connsiteX8" fmla="*/ 6622 w 10000"/>
              <a:gd name="connsiteY8" fmla="*/ 3892 h 11663"/>
              <a:gd name="connsiteX9" fmla="*/ 7149 w 10000"/>
              <a:gd name="connsiteY9" fmla="*/ 5833 h 11663"/>
              <a:gd name="connsiteX10" fmla="*/ 8297 w 10000"/>
              <a:gd name="connsiteY10" fmla="*/ 9852 h 11663"/>
              <a:gd name="connsiteX11" fmla="*/ 10000 w 10000"/>
              <a:gd name="connsiteY11" fmla="*/ 11663 h 11663"/>
              <a:gd name="connsiteX0" fmla="*/ 0 w 10000"/>
              <a:gd name="connsiteY0" fmla="*/ 11728 h 11728"/>
              <a:gd name="connsiteX1" fmla="*/ 2033 w 10000"/>
              <a:gd name="connsiteY1" fmla="*/ 10519 h 11728"/>
              <a:gd name="connsiteX2" fmla="*/ 3943 w 10000"/>
              <a:gd name="connsiteY2" fmla="*/ 5861 h 11728"/>
              <a:gd name="connsiteX3" fmla="*/ 4605 w 10000"/>
              <a:gd name="connsiteY3" fmla="*/ 3852 h 11728"/>
              <a:gd name="connsiteX4" fmla="*/ 4954 w 10000"/>
              <a:gd name="connsiteY4" fmla="*/ 2712 h 11728"/>
              <a:gd name="connsiteX5" fmla="*/ 5147 w 10000"/>
              <a:gd name="connsiteY5" fmla="*/ 1907 h 11728"/>
              <a:gd name="connsiteX6" fmla="*/ 5316 w 10000"/>
              <a:gd name="connsiteY6" fmla="*/ 1047 h 11728"/>
              <a:gd name="connsiteX7" fmla="*/ 5896 w 10000"/>
              <a:gd name="connsiteY7" fmla="*/ 113 h 11728"/>
              <a:gd name="connsiteX8" fmla="*/ 6709 w 10000"/>
              <a:gd name="connsiteY8" fmla="*/ 3940 h 11728"/>
              <a:gd name="connsiteX9" fmla="*/ 7149 w 10000"/>
              <a:gd name="connsiteY9" fmla="*/ 5898 h 11728"/>
              <a:gd name="connsiteX10" fmla="*/ 8297 w 10000"/>
              <a:gd name="connsiteY10" fmla="*/ 9917 h 11728"/>
              <a:gd name="connsiteX11" fmla="*/ 10000 w 10000"/>
              <a:gd name="connsiteY11" fmla="*/ 11728 h 11728"/>
              <a:gd name="connsiteX0" fmla="*/ 0 w 10000"/>
              <a:gd name="connsiteY0" fmla="*/ 11728 h 11728"/>
              <a:gd name="connsiteX1" fmla="*/ 2033 w 10000"/>
              <a:gd name="connsiteY1" fmla="*/ 10519 h 11728"/>
              <a:gd name="connsiteX2" fmla="*/ 3943 w 10000"/>
              <a:gd name="connsiteY2" fmla="*/ 5861 h 11728"/>
              <a:gd name="connsiteX3" fmla="*/ 4605 w 10000"/>
              <a:gd name="connsiteY3" fmla="*/ 3852 h 11728"/>
              <a:gd name="connsiteX4" fmla="*/ 4954 w 10000"/>
              <a:gd name="connsiteY4" fmla="*/ 2712 h 11728"/>
              <a:gd name="connsiteX5" fmla="*/ 5089 w 10000"/>
              <a:gd name="connsiteY5" fmla="*/ 1872 h 11728"/>
              <a:gd name="connsiteX6" fmla="*/ 5316 w 10000"/>
              <a:gd name="connsiteY6" fmla="*/ 1047 h 11728"/>
              <a:gd name="connsiteX7" fmla="*/ 5896 w 10000"/>
              <a:gd name="connsiteY7" fmla="*/ 113 h 11728"/>
              <a:gd name="connsiteX8" fmla="*/ 6709 w 10000"/>
              <a:gd name="connsiteY8" fmla="*/ 3940 h 11728"/>
              <a:gd name="connsiteX9" fmla="*/ 7149 w 10000"/>
              <a:gd name="connsiteY9" fmla="*/ 5898 h 11728"/>
              <a:gd name="connsiteX10" fmla="*/ 8297 w 10000"/>
              <a:gd name="connsiteY10" fmla="*/ 9917 h 11728"/>
              <a:gd name="connsiteX11" fmla="*/ 10000 w 10000"/>
              <a:gd name="connsiteY11" fmla="*/ 11728 h 11728"/>
              <a:gd name="connsiteX0" fmla="*/ 0 w 10000"/>
              <a:gd name="connsiteY0" fmla="*/ 11728 h 11728"/>
              <a:gd name="connsiteX1" fmla="*/ 2033 w 10000"/>
              <a:gd name="connsiteY1" fmla="*/ 10519 h 11728"/>
              <a:gd name="connsiteX2" fmla="*/ 3943 w 10000"/>
              <a:gd name="connsiteY2" fmla="*/ 5861 h 11728"/>
              <a:gd name="connsiteX3" fmla="*/ 4605 w 10000"/>
              <a:gd name="connsiteY3" fmla="*/ 3852 h 11728"/>
              <a:gd name="connsiteX4" fmla="*/ 4954 w 10000"/>
              <a:gd name="connsiteY4" fmla="*/ 2712 h 11728"/>
              <a:gd name="connsiteX5" fmla="*/ 5147 w 10000"/>
              <a:gd name="connsiteY5" fmla="*/ 1889 h 11728"/>
              <a:gd name="connsiteX6" fmla="*/ 5316 w 10000"/>
              <a:gd name="connsiteY6" fmla="*/ 1047 h 11728"/>
              <a:gd name="connsiteX7" fmla="*/ 5896 w 10000"/>
              <a:gd name="connsiteY7" fmla="*/ 113 h 11728"/>
              <a:gd name="connsiteX8" fmla="*/ 6709 w 10000"/>
              <a:gd name="connsiteY8" fmla="*/ 3940 h 11728"/>
              <a:gd name="connsiteX9" fmla="*/ 7149 w 10000"/>
              <a:gd name="connsiteY9" fmla="*/ 5898 h 11728"/>
              <a:gd name="connsiteX10" fmla="*/ 8297 w 10000"/>
              <a:gd name="connsiteY10" fmla="*/ 9917 h 11728"/>
              <a:gd name="connsiteX11" fmla="*/ 10000 w 10000"/>
              <a:gd name="connsiteY11" fmla="*/ 11728 h 11728"/>
              <a:gd name="connsiteX0" fmla="*/ 0 w 10000"/>
              <a:gd name="connsiteY0" fmla="*/ 11728 h 11728"/>
              <a:gd name="connsiteX1" fmla="*/ 2033 w 10000"/>
              <a:gd name="connsiteY1" fmla="*/ 10519 h 11728"/>
              <a:gd name="connsiteX2" fmla="*/ 3943 w 10000"/>
              <a:gd name="connsiteY2" fmla="*/ 5861 h 11728"/>
              <a:gd name="connsiteX3" fmla="*/ 4605 w 10000"/>
              <a:gd name="connsiteY3" fmla="*/ 3852 h 11728"/>
              <a:gd name="connsiteX4" fmla="*/ 4896 w 10000"/>
              <a:gd name="connsiteY4" fmla="*/ 2695 h 11728"/>
              <a:gd name="connsiteX5" fmla="*/ 5147 w 10000"/>
              <a:gd name="connsiteY5" fmla="*/ 1889 h 11728"/>
              <a:gd name="connsiteX6" fmla="*/ 5316 w 10000"/>
              <a:gd name="connsiteY6" fmla="*/ 1047 h 11728"/>
              <a:gd name="connsiteX7" fmla="*/ 5896 w 10000"/>
              <a:gd name="connsiteY7" fmla="*/ 113 h 11728"/>
              <a:gd name="connsiteX8" fmla="*/ 6709 w 10000"/>
              <a:gd name="connsiteY8" fmla="*/ 3940 h 11728"/>
              <a:gd name="connsiteX9" fmla="*/ 7149 w 10000"/>
              <a:gd name="connsiteY9" fmla="*/ 5898 h 11728"/>
              <a:gd name="connsiteX10" fmla="*/ 8297 w 10000"/>
              <a:gd name="connsiteY10" fmla="*/ 9917 h 11728"/>
              <a:gd name="connsiteX11" fmla="*/ 10000 w 10000"/>
              <a:gd name="connsiteY11" fmla="*/ 11728 h 11728"/>
              <a:gd name="connsiteX0" fmla="*/ 0 w 10000"/>
              <a:gd name="connsiteY0" fmla="*/ 11728 h 11728"/>
              <a:gd name="connsiteX1" fmla="*/ 2033 w 10000"/>
              <a:gd name="connsiteY1" fmla="*/ 10519 h 11728"/>
              <a:gd name="connsiteX2" fmla="*/ 3943 w 10000"/>
              <a:gd name="connsiteY2" fmla="*/ 5861 h 11728"/>
              <a:gd name="connsiteX3" fmla="*/ 4605 w 10000"/>
              <a:gd name="connsiteY3" fmla="*/ 3852 h 11728"/>
              <a:gd name="connsiteX4" fmla="*/ 4940 w 10000"/>
              <a:gd name="connsiteY4" fmla="*/ 2695 h 11728"/>
              <a:gd name="connsiteX5" fmla="*/ 5147 w 10000"/>
              <a:gd name="connsiteY5" fmla="*/ 1889 h 11728"/>
              <a:gd name="connsiteX6" fmla="*/ 5316 w 10000"/>
              <a:gd name="connsiteY6" fmla="*/ 1047 h 11728"/>
              <a:gd name="connsiteX7" fmla="*/ 5896 w 10000"/>
              <a:gd name="connsiteY7" fmla="*/ 113 h 11728"/>
              <a:gd name="connsiteX8" fmla="*/ 6709 w 10000"/>
              <a:gd name="connsiteY8" fmla="*/ 3940 h 11728"/>
              <a:gd name="connsiteX9" fmla="*/ 7149 w 10000"/>
              <a:gd name="connsiteY9" fmla="*/ 5898 h 11728"/>
              <a:gd name="connsiteX10" fmla="*/ 8297 w 10000"/>
              <a:gd name="connsiteY10" fmla="*/ 9917 h 11728"/>
              <a:gd name="connsiteX11" fmla="*/ 10000 w 10000"/>
              <a:gd name="connsiteY11" fmla="*/ 11728 h 11728"/>
              <a:gd name="connsiteX0" fmla="*/ 0 w 10000"/>
              <a:gd name="connsiteY0" fmla="*/ 11727 h 11727"/>
              <a:gd name="connsiteX1" fmla="*/ 2033 w 10000"/>
              <a:gd name="connsiteY1" fmla="*/ 10518 h 11727"/>
              <a:gd name="connsiteX2" fmla="*/ 3943 w 10000"/>
              <a:gd name="connsiteY2" fmla="*/ 5860 h 11727"/>
              <a:gd name="connsiteX3" fmla="*/ 4605 w 10000"/>
              <a:gd name="connsiteY3" fmla="*/ 3851 h 11727"/>
              <a:gd name="connsiteX4" fmla="*/ 4940 w 10000"/>
              <a:gd name="connsiteY4" fmla="*/ 2694 h 11727"/>
              <a:gd name="connsiteX5" fmla="*/ 5147 w 10000"/>
              <a:gd name="connsiteY5" fmla="*/ 1888 h 11727"/>
              <a:gd name="connsiteX6" fmla="*/ 5360 w 10000"/>
              <a:gd name="connsiteY6" fmla="*/ 1063 h 11727"/>
              <a:gd name="connsiteX7" fmla="*/ 5896 w 10000"/>
              <a:gd name="connsiteY7" fmla="*/ 112 h 11727"/>
              <a:gd name="connsiteX8" fmla="*/ 6709 w 10000"/>
              <a:gd name="connsiteY8" fmla="*/ 3939 h 11727"/>
              <a:gd name="connsiteX9" fmla="*/ 7149 w 10000"/>
              <a:gd name="connsiteY9" fmla="*/ 5897 h 11727"/>
              <a:gd name="connsiteX10" fmla="*/ 8297 w 10000"/>
              <a:gd name="connsiteY10" fmla="*/ 9916 h 11727"/>
              <a:gd name="connsiteX11" fmla="*/ 10000 w 10000"/>
              <a:gd name="connsiteY11" fmla="*/ 11727 h 11727"/>
              <a:gd name="connsiteX0" fmla="*/ 0 w 10000"/>
              <a:gd name="connsiteY0" fmla="*/ 11727 h 11727"/>
              <a:gd name="connsiteX1" fmla="*/ 2033 w 10000"/>
              <a:gd name="connsiteY1" fmla="*/ 10518 h 11727"/>
              <a:gd name="connsiteX2" fmla="*/ 3943 w 10000"/>
              <a:gd name="connsiteY2" fmla="*/ 5860 h 11727"/>
              <a:gd name="connsiteX3" fmla="*/ 4605 w 10000"/>
              <a:gd name="connsiteY3" fmla="*/ 3851 h 11727"/>
              <a:gd name="connsiteX4" fmla="*/ 4940 w 10000"/>
              <a:gd name="connsiteY4" fmla="*/ 2694 h 11727"/>
              <a:gd name="connsiteX5" fmla="*/ 5147 w 10000"/>
              <a:gd name="connsiteY5" fmla="*/ 1888 h 11727"/>
              <a:gd name="connsiteX6" fmla="*/ 5360 w 10000"/>
              <a:gd name="connsiteY6" fmla="*/ 1063 h 11727"/>
              <a:gd name="connsiteX7" fmla="*/ 5896 w 10000"/>
              <a:gd name="connsiteY7" fmla="*/ 112 h 11727"/>
              <a:gd name="connsiteX8" fmla="*/ 6709 w 10000"/>
              <a:gd name="connsiteY8" fmla="*/ 3939 h 11727"/>
              <a:gd name="connsiteX9" fmla="*/ 7149 w 10000"/>
              <a:gd name="connsiteY9" fmla="*/ 5897 h 11727"/>
              <a:gd name="connsiteX10" fmla="*/ 8297 w 10000"/>
              <a:gd name="connsiteY10" fmla="*/ 9916 h 11727"/>
              <a:gd name="connsiteX11" fmla="*/ 10000 w 10000"/>
              <a:gd name="connsiteY11" fmla="*/ 11727 h 11727"/>
              <a:gd name="connsiteX0" fmla="*/ 0 w 10000"/>
              <a:gd name="connsiteY0" fmla="*/ 11730 h 11730"/>
              <a:gd name="connsiteX1" fmla="*/ 2033 w 10000"/>
              <a:gd name="connsiteY1" fmla="*/ 10521 h 11730"/>
              <a:gd name="connsiteX2" fmla="*/ 3943 w 10000"/>
              <a:gd name="connsiteY2" fmla="*/ 5863 h 11730"/>
              <a:gd name="connsiteX3" fmla="*/ 4605 w 10000"/>
              <a:gd name="connsiteY3" fmla="*/ 3854 h 11730"/>
              <a:gd name="connsiteX4" fmla="*/ 4940 w 10000"/>
              <a:gd name="connsiteY4" fmla="*/ 2697 h 11730"/>
              <a:gd name="connsiteX5" fmla="*/ 5147 w 10000"/>
              <a:gd name="connsiteY5" fmla="*/ 1891 h 11730"/>
              <a:gd name="connsiteX6" fmla="*/ 5360 w 10000"/>
              <a:gd name="connsiteY6" fmla="*/ 1066 h 11730"/>
              <a:gd name="connsiteX7" fmla="*/ 5896 w 10000"/>
              <a:gd name="connsiteY7" fmla="*/ 115 h 11730"/>
              <a:gd name="connsiteX8" fmla="*/ 6709 w 10000"/>
              <a:gd name="connsiteY8" fmla="*/ 3942 h 11730"/>
              <a:gd name="connsiteX9" fmla="*/ 7149 w 10000"/>
              <a:gd name="connsiteY9" fmla="*/ 5900 h 11730"/>
              <a:gd name="connsiteX10" fmla="*/ 8297 w 10000"/>
              <a:gd name="connsiteY10" fmla="*/ 9919 h 11730"/>
              <a:gd name="connsiteX11" fmla="*/ 10000 w 10000"/>
              <a:gd name="connsiteY11" fmla="*/ 11730 h 11730"/>
              <a:gd name="connsiteX0" fmla="*/ 0 w 10000"/>
              <a:gd name="connsiteY0" fmla="*/ 11730 h 11730"/>
              <a:gd name="connsiteX1" fmla="*/ 2033 w 10000"/>
              <a:gd name="connsiteY1" fmla="*/ 10521 h 11730"/>
              <a:gd name="connsiteX2" fmla="*/ 3943 w 10000"/>
              <a:gd name="connsiteY2" fmla="*/ 5863 h 11730"/>
              <a:gd name="connsiteX3" fmla="*/ 4605 w 10000"/>
              <a:gd name="connsiteY3" fmla="*/ 3854 h 11730"/>
              <a:gd name="connsiteX4" fmla="*/ 4940 w 10000"/>
              <a:gd name="connsiteY4" fmla="*/ 2697 h 11730"/>
              <a:gd name="connsiteX5" fmla="*/ 5147 w 10000"/>
              <a:gd name="connsiteY5" fmla="*/ 1891 h 11730"/>
              <a:gd name="connsiteX6" fmla="*/ 5360 w 10000"/>
              <a:gd name="connsiteY6" fmla="*/ 1066 h 11730"/>
              <a:gd name="connsiteX7" fmla="*/ 5896 w 10000"/>
              <a:gd name="connsiteY7" fmla="*/ 115 h 11730"/>
              <a:gd name="connsiteX8" fmla="*/ 6709 w 10000"/>
              <a:gd name="connsiteY8" fmla="*/ 3942 h 11730"/>
              <a:gd name="connsiteX9" fmla="*/ 7149 w 10000"/>
              <a:gd name="connsiteY9" fmla="*/ 5900 h 11730"/>
              <a:gd name="connsiteX10" fmla="*/ 8297 w 10000"/>
              <a:gd name="connsiteY10" fmla="*/ 9919 h 11730"/>
              <a:gd name="connsiteX11" fmla="*/ 10000 w 10000"/>
              <a:gd name="connsiteY11" fmla="*/ 11730 h 11730"/>
              <a:gd name="connsiteX0" fmla="*/ 0 w 10000"/>
              <a:gd name="connsiteY0" fmla="*/ 11625 h 11625"/>
              <a:gd name="connsiteX1" fmla="*/ 2033 w 10000"/>
              <a:gd name="connsiteY1" fmla="*/ 10416 h 11625"/>
              <a:gd name="connsiteX2" fmla="*/ 3943 w 10000"/>
              <a:gd name="connsiteY2" fmla="*/ 5758 h 11625"/>
              <a:gd name="connsiteX3" fmla="*/ 4605 w 10000"/>
              <a:gd name="connsiteY3" fmla="*/ 3749 h 11625"/>
              <a:gd name="connsiteX4" fmla="*/ 4940 w 10000"/>
              <a:gd name="connsiteY4" fmla="*/ 2592 h 11625"/>
              <a:gd name="connsiteX5" fmla="*/ 5147 w 10000"/>
              <a:gd name="connsiteY5" fmla="*/ 1786 h 11625"/>
              <a:gd name="connsiteX6" fmla="*/ 5360 w 10000"/>
              <a:gd name="connsiteY6" fmla="*/ 961 h 11625"/>
              <a:gd name="connsiteX7" fmla="*/ 5896 w 10000"/>
              <a:gd name="connsiteY7" fmla="*/ 10 h 11625"/>
              <a:gd name="connsiteX8" fmla="*/ 6709 w 10000"/>
              <a:gd name="connsiteY8" fmla="*/ 3837 h 11625"/>
              <a:gd name="connsiteX9" fmla="*/ 7149 w 10000"/>
              <a:gd name="connsiteY9" fmla="*/ 5795 h 11625"/>
              <a:gd name="connsiteX10" fmla="*/ 8297 w 10000"/>
              <a:gd name="connsiteY10" fmla="*/ 9814 h 11625"/>
              <a:gd name="connsiteX11" fmla="*/ 10000 w 10000"/>
              <a:gd name="connsiteY11" fmla="*/ 11625 h 1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000" h="11625">
                <a:moveTo>
                  <a:pt x="0" y="11625"/>
                </a:moveTo>
                <a:cubicBezTo>
                  <a:pt x="710" y="11524"/>
                  <a:pt x="1376" y="11393"/>
                  <a:pt x="2033" y="10416"/>
                </a:cubicBezTo>
                <a:cubicBezTo>
                  <a:pt x="2690" y="9437"/>
                  <a:pt x="3514" y="6869"/>
                  <a:pt x="3943" y="5758"/>
                </a:cubicBezTo>
                <a:cubicBezTo>
                  <a:pt x="4372" y="4647"/>
                  <a:pt x="4443" y="4205"/>
                  <a:pt x="4605" y="3749"/>
                </a:cubicBezTo>
                <a:cubicBezTo>
                  <a:pt x="4767" y="3294"/>
                  <a:pt x="4909" y="2706"/>
                  <a:pt x="4940" y="2592"/>
                </a:cubicBezTo>
                <a:cubicBezTo>
                  <a:pt x="4971" y="2477"/>
                  <a:pt x="5077" y="2058"/>
                  <a:pt x="5147" y="1786"/>
                </a:cubicBezTo>
                <a:cubicBezTo>
                  <a:pt x="5217" y="1514"/>
                  <a:pt x="5245" y="1283"/>
                  <a:pt x="5360" y="961"/>
                </a:cubicBezTo>
                <a:cubicBezTo>
                  <a:pt x="5504" y="691"/>
                  <a:pt x="5535" y="-97"/>
                  <a:pt x="5896" y="10"/>
                </a:cubicBezTo>
                <a:cubicBezTo>
                  <a:pt x="6257" y="117"/>
                  <a:pt x="6500" y="2873"/>
                  <a:pt x="6709" y="3837"/>
                </a:cubicBezTo>
                <a:cubicBezTo>
                  <a:pt x="6918" y="4801"/>
                  <a:pt x="6884" y="4799"/>
                  <a:pt x="7149" y="5795"/>
                </a:cubicBezTo>
                <a:cubicBezTo>
                  <a:pt x="7414" y="6791"/>
                  <a:pt x="7802" y="8756"/>
                  <a:pt x="8297" y="9814"/>
                </a:cubicBezTo>
                <a:cubicBezTo>
                  <a:pt x="8791" y="10871"/>
                  <a:pt x="9744" y="11323"/>
                  <a:pt x="10000" y="11625"/>
                </a:cubicBezTo>
              </a:path>
            </a:pathLst>
          </a:custGeom>
          <a:ln w="19050">
            <a:solidFill>
              <a:srgbClr val="FF0000"/>
            </a:solidFill>
            <a:prstDash val="dash"/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5" name="Freeform 30"/>
          <p:cNvSpPr>
            <a:spLocks/>
          </p:cNvSpPr>
          <p:nvPr/>
        </p:nvSpPr>
        <p:spPr bwMode="auto">
          <a:xfrm>
            <a:off x="2559527" y="3532518"/>
            <a:ext cx="1512298" cy="2272783"/>
          </a:xfrm>
          <a:custGeom>
            <a:avLst/>
            <a:gdLst>
              <a:gd name="T0" fmla="*/ 0 w 2184"/>
              <a:gd name="T1" fmla="*/ 2147483647 h 580"/>
              <a:gd name="T2" fmla="*/ 2147483647 w 2184"/>
              <a:gd name="T3" fmla="*/ 2147483647 h 580"/>
              <a:gd name="T4" fmla="*/ 2147483647 w 2184"/>
              <a:gd name="T5" fmla="*/ 2147483647 h 580"/>
              <a:gd name="T6" fmla="*/ 2147483647 w 2184"/>
              <a:gd name="T7" fmla="*/ 2147483647 h 580"/>
              <a:gd name="T8" fmla="*/ 2147483647 w 2184"/>
              <a:gd name="T9" fmla="*/ 2147483647 h 580"/>
              <a:gd name="T10" fmla="*/ 2147483647 w 2184"/>
              <a:gd name="T11" fmla="*/ 2147483647 h 580"/>
              <a:gd name="T12" fmla="*/ 2147483647 w 2184"/>
              <a:gd name="T13" fmla="*/ 2147483647 h 580"/>
              <a:gd name="T14" fmla="*/ 2147483647 w 2184"/>
              <a:gd name="T15" fmla="*/ 2147483647 h 580"/>
              <a:gd name="T16" fmla="*/ 2147483647 w 2184"/>
              <a:gd name="T17" fmla="*/ 2147483647 h 5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4"/>
              <a:gd name="T28" fmla="*/ 0 h 580"/>
              <a:gd name="T29" fmla="*/ 2184 w 2184"/>
              <a:gd name="T30" fmla="*/ 580 h 5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4" h="580">
                <a:moveTo>
                  <a:pt x="0" y="580"/>
                </a:moveTo>
                <a:cubicBezTo>
                  <a:pt x="155" y="576"/>
                  <a:pt x="310" y="572"/>
                  <a:pt x="444" y="532"/>
                </a:cubicBezTo>
                <a:cubicBezTo>
                  <a:pt x="578" y="492"/>
                  <a:pt x="706" y="418"/>
                  <a:pt x="804" y="340"/>
                </a:cubicBezTo>
                <a:cubicBezTo>
                  <a:pt x="902" y="262"/>
                  <a:pt x="972" y="120"/>
                  <a:pt x="1032" y="64"/>
                </a:cubicBezTo>
                <a:cubicBezTo>
                  <a:pt x="1092" y="8"/>
                  <a:pt x="1114" y="0"/>
                  <a:pt x="1164" y="4"/>
                </a:cubicBezTo>
                <a:cubicBezTo>
                  <a:pt x="1214" y="8"/>
                  <a:pt x="1270" y="34"/>
                  <a:pt x="1332" y="88"/>
                </a:cubicBezTo>
                <a:cubicBezTo>
                  <a:pt x="1394" y="142"/>
                  <a:pt x="1456" y="258"/>
                  <a:pt x="1536" y="328"/>
                </a:cubicBezTo>
                <a:cubicBezTo>
                  <a:pt x="1616" y="398"/>
                  <a:pt x="1704" y="466"/>
                  <a:pt x="1812" y="508"/>
                </a:cubicBezTo>
                <a:cubicBezTo>
                  <a:pt x="1920" y="550"/>
                  <a:pt x="2128" y="568"/>
                  <a:pt x="2184" y="580"/>
                </a:cubicBezTo>
              </a:path>
            </a:pathLst>
          </a:custGeom>
          <a:solidFill>
            <a:schemeClr val="bg1">
              <a:alpha val="50195"/>
            </a:schemeClr>
          </a:solidFill>
          <a:ln w="19050">
            <a:solidFill>
              <a:srgbClr val="007B7B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6" name="Freeform 30"/>
          <p:cNvSpPr>
            <a:spLocks/>
          </p:cNvSpPr>
          <p:nvPr/>
        </p:nvSpPr>
        <p:spPr bwMode="auto">
          <a:xfrm>
            <a:off x="3226660" y="3869364"/>
            <a:ext cx="1438677" cy="1925637"/>
          </a:xfrm>
          <a:custGeom>
            <a:avLst/>
            <a:gdLst>
              <a:gd name="T0" fmla="*/ 0 w 2184"/>
              <a:gd name="T1" fmla="*/ 2147483647 h 580"/>
              <a:gd name="T2" fmla="*/ 2147483647 w 2184"/>
              <a:gd name="T3" fmla="*/ 2147483647 h 580"/>
              <a:gd name="T4" fmla="*/ 2147483647 w 2184"/>
              <a:gd name="T5" fmla="*/ 2147483647 h 580"/>
              <a:gd name="T6" fmla="*/ 2147483647 w 2184"/>
              <a:gd name="T7" fmla="*/ 2147483647 h 580"/>
              <a:gd name="T8" fmla="*/ 2147483647 w 2184"/>
              <a:gd name="T9" fmla="*/ 2147483647 h 580"/>
              <a:gd name="T10" fmla="*/ 2147483647 w 2184"/>
              <a:gd name="T11" fmla="*/ 2147483647 h 580"/>
              <a:gd name="T12" fmla="*/ 2147483647 w 2184"/>
              <a:gd name="T13" fmla="*/ 2147483647 h 580"/>
              <a:gd name="T14" fmla="*/ 2147483647 w 2184"/>
              <a:gd name="T15" fmla="*/ 2147483647 h 580"/>
              <a:gd name="T16" fmla="*/ 2147483647 w 2184"/>
              <a:gd name="T17" fmla="*/ 2147483647 h 5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84"/>
              <a:gd name="T28" fmla="*/ 0 h 580"/>
              <a:gd name="T29" fmla="*/ 2184 w 2184"/>
              <a:gd name="T30" fmla="*/ 580 h 5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84" h="580">
                <a:moveTo>
                  <a:pt x="0" y="580"/>
                </a:moveTo>
                <a:cubicBezTo>
                  <a:pt x="155" y="576"/>
                  <a:pt x="310" y="572"/>
                  <a:pt x="444" y="532"/>
                </a:cubicBezTo>
                <a:cubicBezTo>
                  <a:pt x="578" y="492"/>
                  <a:pt x="706" y="418"/>
                  <a:pt x="804" y="340"/>
                </a:cubicBezTo>
                <a:cubicBezTo>
                  <a:pt x="902" y="262"/>
                  <a:pt x="972" y="120"/>
                  <a:pt x="1032" y="64"/>
                </a:cubicBezTo>
                <a:cubicBezTo>
                  <a:pt x="1092" y="8"/>
                  <a:pt x="1114" y="0"/>
                  <a:pt x="1164" y="4"/>
                </a:cubicBezTo>
                <a:cubicBezTo>
                  <a:pt x="1214" y="8"/>
                  <a:pt x="1270" y="34"/>
                  <a:pt x="1332" y="88"/>
                </a:cubicBezTo>
                <a:cubicBezTo>
                  <a:pt x="1394" y="142"/>
                  <a:pt x="1456" y="258"/>
                  <a:pt x="1536" y="328"/>
                </a:cubicBezTo>
                <a:cubicBezTo>
                  <a:pt x="1616" y="398"/>
                  <a:pt x="1704" y="466"/>
                  <a:pt x="1812" y="508"/>
                </a:cubicBezTo>
                <a:cubicBezTo>
                  <a:pt x="1920" y="550"/>
                  <a:pt x="2128" y="568"/>
                  <a:pt x="2184" y="580"/>
                </a:cubicBezTo>
              </a:path>
            </a:pathLst>
          </a:custGeom>
          <a:solidFill>
            <a:schemeClr val="bg1">
              <a:alpha val="50195"/>
            </a:schemeClr>
          </a:solidFill>
          <a:ln w="19050">
            <a:solidFill>
              <a:srgbClr val="007B7B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99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1" grpId="0"/>
      <p:bldP spid="138" grpId="0"/>
      <p:bldP spid="48" grpId="0" animBg="1"/>
      <p:bldP spid="51" grpId="0" animBg="1"/>
      <p:bldP spid="55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Равнобедренный треугольник 82"/>
          <p:cNvSpPr/>
          <p:nvPr/>
        </p:nvSpPr>
        <p:spPr>
          <a:xfrm>
            <a:off x="3635338" y="1352020"/>
            <a:ext cx="4076519" cy="3339009"/>
          </a:xfrm>
          <a:prstGeom prst="triangle">
            <a:avLst>
              <a:gd name="adj" fmla="val 4960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075" tIns="49038" rIns="98075" bIns="49038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56003" name="TextBox 14"/>
          <p:cNvSpPr txBox="1">
            <a:spLocks noChangeArrowheads="1"/>
          </p:cNvSpPr>
          <p:nvPr/>
        </p:nvSpPr>
        <p:spPr bwMode="auto">
          <a:xfrm>
            <a:off x="8282453" y="2705477"/>
            <a:ext cx="1461782" cy="133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075" tIns="49038" rIns="98075" bIns="49038">
            <a:spAutoFit/>
          </a:bodyPr>
          <a:lstStyle>
            <a:lvl1pPr>
              <a:defRPr sz="2700">
                <a:solidFill>
                  <a:schemeClr val="tx1"/>
                </a:solidFill>
                <a:latin typeface="Arial" charset="0"/>
              </a:defRPr>
            </a:lvl1pPr>
            <a:lvl2pPr>
              <a:defRPr sz="2700">
                <a:solidFill>
                  <a:schemeClr val="tx1"/>
                </a:solidFill>
                <a:latin typeface="Arial" charset="0"/>
              </a:defRPr>
            </a:lvl2pPr>
            <a:lvl3pPr>
              <a:defRPr sz="2700">
                <a:solidFill>
                  <a:schemeClr val="tx1"/>
                </a:solidFill>
                <a:latin typeface="Arial" charset="0"/>
              </a:defRPr>
            </a:lvl3pPr>
            <a:lvl4pPr>
              <a:defRPr sz="2500">
                <a:solidFill>
                  <a:schemeClr val="tx1"/>
                </a:solidFill>
                <a:latin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</a:defRPr>
            </a:lvl5pPr>
            <a:lvl6pPr marL="24003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6pPr>
            <a:lvl7pPr marL="28575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7pPr>
            <a:lvl8pPr marL="33147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8pPr>
            <a:lvl9pPr marL="37719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79541"/>
            <a:r>
              <a:rPr lang="ru-RU" altLang="ru-RU" sz="2000" b="1">
                <a:solidFill>
                  <a:srgbClr val="565656"/>
                </a:solidFill>
              </a:rPr>
              <a:t>Реакция на произо-шедшее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508833" y="4950326"/>
            <a:ext cx="9255992" cy="8639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05" name="Прямоугольник 18"/>
          <p:cNvSpPr>
            <a:spLocks noChangeArrowheads="1"/>
          </p:cNvSpPr>
          <p:nvPr/>
        </p:nvSpPr>
        <p:spPr bwMode="auto">
          <a:xfrm>
            <a:off x="8395733" y="5266526"/>
            <a:ext cx="1723627" cy="71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8075" tIns="49038" rIns="98075" bIns="49038">
            <a:spAutoFit/>
          </a:bodyPr>
          <a:lstStyle/>
          <a:p>
            <a:pPr defTabSz="979541"/>
            <a:r>
              <a:rPr lang="ru-RU" altLang="ru-RU" sz="2000" b="1" dirty="0" err="1">
                <a:solidFill>
                  <a:srgbClr val="565656"/>
                </a:solidFill>
              </a:rPr>
              <a:t>Предви-дение</a:t>
            </a:r>
            <a:endParaRPr lang="ru-RU" altLang="ru-RU" sz="2000" b="1" dirty="0">
              <a:solidFill>
                <a:srgbClr val="565656"/>
              </a:solidFill>
            </a:endParaRPr>
          </a:p>
        </p:txBody>
      </p:sp>
      <p:sp>
        <p:nvSpPr>
          <p:cNvPr id="23" name="Равнобедренный треугольник 22"/>
          <p:cNvSpPr/>
          <p:nvPr/>
        </p:nvSpPr>
        <p:spPr bwMode="auto">
          <a:xfrm>
            <a:off x="3892696" y="3886154"/>
            <a:ext cx="495593" cy="462191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4" name="Равнобедренный треугольник 23"/>
          <p:cNvSpPr/>
          <p:nvPr/>
        </p:nvSpPr>
        <p:spPr bwMode="auto">
          <a:xfrm>
            <a:off x="4407407" y="3886154"/>
            <a:ext cx="495593" cy="462191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5" name="Равнобедренный треугольник 24"/>
          <p:cNvSpPr/>
          <p:nvPr/>
        </p:nvSpPr>
        <p:spPr bwMode="auto">
          <a:xfrm>
            <a:off x="6460373" y="3890494"/>
            <a:ext cx="495593" cy="462192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6" name="Равнобедренный треугольник 25"/>
          <p:cNvSpPr/>
          <p:nvPr/>
        </p:nvSpPr>
        <p:spPr bwMode="auto">
          <a:xfrm>
            <a:off x="5964780" y="3887592"/>
            <a:ext cx="495594" cy="462192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7" name="Равнобедренный треугольник 26"/>
          <p:cNvSpPr/>
          <p:nvPr/>
        </p:nvSpPr>
        <p:spPr bwMode="auto">
          <a:xfrm>
            <a:off x="5453017" y="3886154"/>
            <a:ext cx="495594" cy="462191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8" name="Равнобедренный треугольник 27"/>
          <p:cNvSpPr/>
          <p:nvPr/>
        </p:nvSpPr>
        <p:spPr bwMode="auto">
          <a:xfrm>
            <a:off x="4936826" y="3887592"/>
            <a:ext cx="495593" cy="462192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9" name="Равнобедренный треугольник 28"/>
          <p:cNvSpPr/>
          <p:nvPr/>
        </p:nvSpPr>
        <p:spPr bwMode="auto">
          <a:xfrm>
            <a:off x="6973624" y="3889057"/>
            <a:ext cx="495594" cy="462191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43" name="Равнобедренный треугольник 42"/>
          <p:cNvSpPr/>
          <p:nvPr/>
        </p:nvSpPr>
        <p:spPr bwMode="auto">
          <a:xfrm rot="10800000">
            <a:off x="6714802" y="3812743"/>
            <a:ext cx="495594" cy="462192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44" name="Равнобедренный треугольник 43"/>
          <p:cNvSpPr/>
          <p:nvPr/>
        </p:nvSpPr>
        <p:spPr bwMode="auto">
          <a:xfrm rot="10800000">
            <a:off x="6210369" y="3812743"/>
            <a:ext cx="495593" cy="462192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45" name="Равнобедренный треугольник 44"/>
          <p:cNvSpPr/>
          <p:nvPr/>
        </p:nvSpPr>
        <p:spPr bwMode="auto">
          <a:xfrm rot="10800000">
            <a:off x="4153034" y="3812743"/>
            <a:ext cx="495594" cy="462192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46" name="Равнобедренный треугольник 45"/>
          <p:cNvSpPr/>
          <p:nvPr/>
        </p:nvSpPr>
        <p:spPr bwMode="auto">
          <a:xfrm rot="10800000">
            <a:off x="4669175" y="3811305"/>
            <a:ext cx="495593" cy="462191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47" name="Равнобедренный треугольник 46"/>
          <p:cNvSpPr/>
          <p:nvPr/>
        </p:nvSpPr>
        <p:spPr bwMode="auto">
          <a:xfrm rot="10800000">
            <a:off x="5192710" y="3812743"/>
            <a:ext cx="495593" cy="462192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48" name="Равнобедренный треугольник 47"/>
          <p:cNvSpPr/>
          <p:nvPr/>
        </p:nvSpPr>
        <p:spPr bwMode="auto">
          <a:xfrm rot="10800000">
            <a:off x="5708893" y="3812742"/>
            <a:ext cx="497065" cy="460751"/>
          </a:xfrm>
          <a:prstGeom prst="triangl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0" name="Равнобедренный треугольник 69"/>
          <p:cNvSpPr/>
          <p:nvPr/>
        </p:nvSpPr>
        <p:spPr bwMode="auto">
          <a:xfrm>
            <a:off x="4429509" y="2958914"/>
            <a:ext cx="576478" cy="462191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2" name="Равнобедренный треугольник 71"/>
          <p:cNvSpPr/>
          <p:nvPr/>
        </p:nvSpPr>
        <p:spPr bwMode="auto">
          <a:xfrm>
            <a:off x="6300084" y="2979070"/>
            <a:ext cx="576478" cy="460751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3" name="Равнобедренный треугольник 72"/>
          <p:cNvSpPr/>
          <p:nvPr/>
        </p:nvSpPr>
        <p:spPr bwMode="auto">
          <a:xfrm>
            <a:off x="5688315" y="2981929"/>
            <a:ext cx="576478" cy="462191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4" name="Равнобедренный треугольник 73"/>
          <p:cNvSpPr/>
          <p:nvPr/>
        </p:nvSpPr>
        <p:spPr bwMode="auto">
          <a:xfrm>
            <a:off x="5064776" y="2958914"/>
            <a:ext cx="576478" cy="462191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7" name="Равнобедренный треугольник 76"/>
          <p:cNvSpPr/>
          <p:nvPr/>
        </p:nvSpPr>
        <p:spPr bwMode="auto">
          <a:xfrm rot="10800000">
            <a:off x="4755947" y="2888359"/>
            <a:ext cx="575007" cy="462192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8" name="Равнобедренный треугольник 77"/>
          <p:cNvSpPr/>
          <p:nvPr/>
        </p:nvSpPr>
        <p:spPr bwMode="auto">
          <a:xfrm rot="10800000">
            <a:off x="5367716" y="2899856"/>
            <a:ext cx="575007" cy="460751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9" name="Равнобедренный треугольник 78"/>
          <p:cNvSpPr/>
          <p:nvPr/>
        </p:nvSpPr>
        <p:spPr bwMode="auto">
          <a:xfrm rot="10800000">
            <a:off x="5991255" y="2892658"/>
            <a:ext cx="575007" cy="462191"/>
          </a:xfrm>
          <a:prstGeom prst="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85" name="TextBox 84"/>
          <p:cNvSpPr txBox="1">
            <a:spLocks noChangeArrowheads="1"/>
          </p:cNvSpPr>
          <p:nvPr/>
        </p:nvSpPr>
        <p:spPr bwMode="auto">
          <a:xfrm>
            <a:off x="4655204" y="3426842"/>
            <a:ext cx="2238998" cy="406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8075" tIns="49038" rIns="98075" bIns="49038">
            <a:spAutoFit/>
          </a:bodyPr>
          <a:lstStyle>
            <a:lvl1pPr>
              <a:defRPr sz="2700">
                <a:solidFill>
                  <a:schemeClr val="tx1"/>
                </a:solidFill>
                <a:latin typeface="Arial" charset="0"/>
              </a:defRPr>
            </a:lvl1pPr>
            <a:lvl2pPr>
              <a:defRPr sz="2700">
                <a:solidFill>
                  <a:schemeClr val="tx1"/>
                </a:solidFill>
                <a:latin typeface="Arial" charset="0"/>
              </a:defRPr>
            </a:lvl2pPr>
            <a:lvl3pPr>
              <a:defRPr sz="2700">
                <a:solidFill>
                  <a:schemeClr val="tx1"/>
                </a:solidFill>
                <a:latin typeface="Arial" charset="0"/>
              </a:defRPr>
            </a:lvl3pPr>
            <a:lvl4pPr>
              <a:defRPr sz="2500">
                <a:solidFill>
                  <a:schemeClr val="tx1"/>
                </a:solidFill>
                <a:latin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</a:defRPr>
            </a:lvl5pPr>
            <a:lvl6pPr marL="24003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6pPr>
            <a:lvl7pPr marL="28575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7pPr>
            <a:lvl8pPr marL="33147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8pPr>
            <a:lvl9pPr marL="37719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79541"/>
            <a:r>
              <a:rPr lang="ru-RU" altLang="ru-RU" sz="2000" dirty="0">
                <a:solidFill>
                  <a:srgbClr val="BF9000"/>
                </a:solidFill>
              </a:rPr>
              <a:t>Значительные</a:t>
            </a:r>
          </a:p>
        </p:txBody>
      </p:sp>
      <p:sp>
        <p:nvSpPr>
          <p:cNvPr id="256027" name="TextBox 85"/>
          <p:cNvSpPr txBox="1">
            <a:spLocks noChangeArrowheads="1"/>
          </p:cNvSpPr>
          <p:nvPr/>
        </p:nvSpPr>
        <p:spPr bwMode="auto">
          <a:xfrm>
            <a:off x="4048583" y="4306589"/>
            <a:ext cx="3483863" cy="40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075" tIns="49038" rIns="98075" bIns="49038">
            <a:spAutoFit/>
          </a:bodyPr>
          <a:lstStyle>
            <a:lvl1pPr>
              <a:defRPr sz="2700">
                <a:solidFill>
                  <a:schemeClr val="tx1"/>
                </a:solidFill>
                <a:latin typeface="Arial" charset="0"/>
              </a:defRPr>
            </a:lvl1pPr>
            <a:lvl2pPr>
              <a:defRPr sz="2700">
                <a:solidFill>
                  <a:schemeClr val="tx1"/>
                </a:solidFill>
                <a:latin typeface="Arial" charset="0"/>
              </a:defRPr>
            </a:lvl2pPr>
            <a:lvl3pPr>
              <a:defRPr sz="2700">
                <a:solidFill>
                  <a:schemeClr val="tx1"/>
                </a:solidFill>
                <a:latin typeface="Arial" charset="0"/>
              </a:defRPr>
            </a:lvl3pPr>
            <a:lvl4pPr>
              <a:defRPr sz="2500">
                <a:solidFill>
                  <a:schemeClr val="tx1"/>
                </a:solidFill>
                <a:latin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</a:defRPr>
            </a:lvl5pPr>
            <a:lvl6pPr marL="24003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6pPr>
            <a:lvl7pPr marL="28575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7pPr>
            <a:lvl8pPr marL="33147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8pPr>
            <a:lvl9pPr marL="37719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979541"/>
            <a:r>
              <a:rPr lang="ru-RU" altLang="ru-RU" sz="2000">
                <a:solidFill>
                  <a:srgbClr val="00B050"/>
                </a:solidFill>
              </a:rPr>
              <a:t>Потенциально-опасные</a:t>
            </a:r>
          </a:p>
        </p:txBody>
      </p:sp>
      <p:grpSp>
        <p:nvGrpSpPr>
          <p:cNvPr id="5" name="Группа 11"/>
          <p:cNvGrpSpPr/>
          <p:nvPr/>
        </p:nvGrpSpPr>
        <p:grpSpPr>
          <a:xfrm>
            <a:off x="3401872" y="5098608"/>
            <a:ext cx="4194794" cy="393132"/>
            <a:chOff x="2076449" y="2478016"/>
            <a:chExt cx="2975487" cy="962025"/>
          </a:xfrm>
          <a:noFill/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2076449" y="2478016"/>
              <a:ext cx="2641600" cy="962025"/>
            </a:xfrm>
            <a:prstGeom prst="round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defTabSz="494553"/>
              <a:endParaRPr lang="ru-RU" sz="1900"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  <p:sp>
          <p:nvSpPr>
            <p:cNvPr id="14" name="Скругленный прямоугольник 4"/>
            <p:cNvSpPr/>
            <p:nvPr/>
          </p:nvSpPr>
          <p:spPr>
            <a:xfrm>
              <a:off x="2287723" y="2571940"/>
              <a:ext cx="2764213" cy="868101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7630" tIns="87630" rIns="87630" bIns="87630" spcCol="1270" anchor="ctr"/>
            <a:lstStyle/>
            <a:p>
              <a:pPr algn="ctr" defTabSz="109653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1700" dirty="0">
                  <a:solidFill>
                    <a:srgbClr val="565656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Опасные действия работников и опасные условия</a:t>
              </a:r>
            </a:p>
          </p:txBody>
        </p:sp>
      </p:grpSp>
      <p:sp>
        <p:nvSpPr>
          <p:cNvPr id="53" name="Равнобедренный треугольник 52"/>
          <p:cNvSpPr/>
          <p:nvPr/>
        </p:nvSpPr>
        <p:spPr>
          <a:xfrm>
            <a:off x="3176514" y="5605455"/>
            <a:ext cx="495594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54" name="Равнобедренный треугольник 53"/>
          <p:cNvSpPr/>
          <p:nvPr/>
        </p:nvSpPr>
        <p:spPr>
          <a:xfrm>
            <a:off x="3730929" y="5605455"/>
            <a:ext cx="495593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55" name="Равнобедренный треугольник 54"/>
          <p:cNvSpPr/>
          <p:nvPr/>
        </p:nvSpPr>
        <p:spPr>
          <a:xfrm>
            <a:off x="5988315" y="5591034"/>
            <a:ext cx="495594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56" name="Равнобедренный треугольник 55"/>
          <p:cNvSpPr/>
          <p:nvPr/>
        </p:nvSpPr>
        <p:spPr>
          <a:xfrm>
            <a:off x="5410360" y="5588156"/>
            <a:ext cx="495593" cy="460751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57" name="Равнобедренный треугольник 56"/>
          <p:cNvSpPr/>
          <p:nvPr/>
        </p:nvSpPr>
        <p:spPr>
          <a:xfrm>
            <a:off x="4826531" y="5586715"/>
            <a:ext cx="495594" cy="460751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58" name="Равнобедренный треугольник 57"/>
          <p:cNvSpPr/>
          <p:nvPr/>
        </p:nvSpPr>
        <p:spPr>
          <a:xfrm>
            <a:off x="4266229" y="5604017"/>
            <a:ext cx="495593" cy="462191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62" name="Равнобедренный треугольник 61"/>
          <p:cNvSpPr/>
          <p:nvPr/>
        </p:nvSpPr>
        <p:spPr>
          <a:xfrm rot="10800000">
            <a:off x="5700069" y="5572340"/>
            <a:ext cx="495594" cy="460751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63" name="Равнобедренный треугольник 62"/>
          <p:cNvSpPr/>
          <p:nvPr/>
        </p:nvSpPr>
        <p:spPr>
          <a:xfrm rot="10800000">
            <a:off x="3452987" y="5555061"/>
            <a:ext cx="494124" cy="460751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64" name="Равнобедренный треугольник 63"/>
          <p:cNvSpPr/>
          <p:nvPr/>
        </p:nvSpPr>
        <p:spPr>
          <a:xfrm rot="10800000">
            <a:off x="4000092" y="5547839"/>
            <a:ext cx="495594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65" name="Равнобедренный треугольник 64"/>
          <p:cNvSpPr/>
          <p:nvPr/>
        </p:nvSpPr>
        <p:spPr>
          <a:xfrm rot="10800000">
            <a:off x="4538335" y="5556478"/>
            <a:ext cx="495594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66" name="Равнобедренный треугольник 65"/>
          <p:cNvSpPr/>
          <p:nvPr/>
        </p:nvSpPr>
        <p:spPr>
          <a:xfrm rot="10800000">
            <a:off x="5114777" y="5565117"/>
            <a:ext cx="495594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90" name="Равнобедренный треугольник 89"/>
          <p:cNvSpPr/>
          <p:nvPr/>
        </p:nvSpPr>
        <p:spPr>
          <a:xfrm>
            <a:off x="6576549" y="5589596"/>
            <a:ext cx="495594" cy="462191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92" name="Равнобедренный треугольник 91"/>
          <p:cNvSpPr/>
          <p:nvPr/>
        </p:nvSpPr>
        <p:spPr>
          <a:xfrm rot="10800000">
            <a:off x="6280958" y="5563679"/>
            <a:ext cx="495593" cy="462191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86008" tIns="43004" rIns="86008" bIns="43004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grpSp>
        <p:nvGrpSpPr>
          <p:cNvPr id="488459" name="Группа 97"/>
          <p:cNvGrpSpPr>
            <a:grpSpLocks/>
          </p:cNvGrpSpPr>
          <p:nvPr/>
        </p:nvGrpSpPr>
        <p:grpSpPr bwMode="auto">
          <a:xfrm>
            <a:off x="4973589" y="1395238"/>
            <a:ext cx="1398546" cy="1222431"/>
            <a:chOff x="6180307" y="1508854"/>
            <a:chExt cx="972459" cy="1029558"/>
          </a:xfrm>
        </p:grpSpPr>
        <p:sp>
          <p:nvSpPr>
            <p:cNvPr id="80" name="Равнобедренный треугольник 79"/>
            <p:cNvSpPr/>
            <p:nvPr/>
          </p:nvSpPr>
          <p:spPr>
            <a:xfrm>
              <a:off x="6695679" y="2076384"/>
              <a:ext cx="457087" cy="462028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80752">
                <a:defRPr/>
              </a:pPr>
              <a:endParaRPr lang="ru-RU" sz="2000">
                <a:solidFill>
                  <a:prstClr val="white"/>
                </a:solidFill>
              </a:endParaRPr>
            </a:p>
          </p:txBody>
        </p:sp>
        <p:sp>
          <p:nvSpPr>
            <p:cNvPr id="81" name="Равнобедренный треугольник 80"/>
            <p:cNvSpPr/>
            <p:nvPr/>
          </p:nvSpPr>
          <p:spPr>
            <a:xfrm>
              <a:off x="6180307" y="2066683"/>
              <a:ext cx="457087" cy="463241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80752">
                <a:defRPr/>
              </a:pPr>
              <a:endParaRPr lang="ru-RU" sz="2000">
                <a:solidFill>
                  <a:prstClr val="white"/>
                </a:solidFill>
              </a:endParaRPr>
            </a:p>
          </p:txBody>
        </p:sp>
        <p:sp>
          <p:nvSpPr>
            <p:cNvPr id="82" name="Равнобедренный треугольник 81"/>
            <p:cNvSpPr/>
            <p:nvPr/>
          </p:nvSpPr>
          <p:spPr>
            <a:xfrm rot="10800000">
              <a:off x="6435948" y="2031515"/>
              <a:ext cx="457087" cy="462028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80752">
                <a:defRPr/>
              </a:pPr>
              <a:endParaRPr lang="ru-RU" sz="2000">
                <a:solidFill>
                  <a:prstClr val="white"/>
                </a:solidFill>
              </a:endParaRPr>
            </a:p>
          </p:txBody>
        </p:sp>
        <p:sp>
          <p:nvSpPr>
            <p:cNvPr id="93" name="Равнобедренный треугольник 92"/>
            <p:cNvSpPr/>
            <p:nvPr/>
          </p:nvSpPr>
          <p:spPr>
            <a:xfrm>
              <a:off x="6442083" y="1508854"/>
              <a:ext cx="457087" cy="462028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80752">
                <a:defRPr/>
              </a:pPr>
              <a:endParaRPr lang="ru-RU" sz="2000">
                <a:solidFill>
                  <a:prstClr val="white"/>
                </a:solidFill>
              </a:endParaRPr>
            </a:p>
          </p:txBody>
        </p:sp>
      </p:grpSp>
      <p:cxnSp>
        <p:nvCxnSpPr>
          <p:cNvPr id="106" name="Прямая со стрелкой 105"/>
          <p:cNvCxnSpPr/>
          <p:nvPr/>
        </p:nvCxnSpPr>
        <p:spPr>
          <a:xfrm flipV="1">
            <a:off x="8270687" y="1801251"/>
            <a:ext cx="11765" cy="283218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44" name="TextBox 107"/>
          <p:cNvSpPr txBox="1">
            <a:spLocks noChangeArrowheads="1"/>
          </p:cNvSpPr>
          <p:nvPr/>
        </p:nvSpPr>
        <p:spPr bwMode="auto">
          <a:xfrm>
            <a:off x="7936904" y="1395215"/>
            <a:ext cx="1313250" cy="40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075" tIns="49038" rIns="98075" bIns="49038">
            <a:spAutoFit/>
          </a:bodyPr>
          <a:lstStyle>
            <a:lvl1pPr>
              <a:defRPr sz="2700">
                <a:solidFill>
                  <a:schemeClr val="tx1"/>
                </a:solidFill>
                <a:latin typeface="Arial" charset="0"/>
              </a:defRPr>
            </a:lvl1pPr>
            <a:lvl2pPr>
              <a:defRPr sz="2700">
                <a:solidFill>
                  <a:schemeClr val="tx1"/>
                </a:solidFill>
                <a:latin typeface="Arial" charset="0"/>
              </a:defRPr>
            </a:lvl2pPr>
            <a:lvl3pPr>
              <a:defRPr sz="2700">
                <a:solidFill>
                  <a:schemeClr val="tx1"/>
                </a:solidFill>
                <a:latin typeface="Arial" charset="0"/>
              </a:defRPr>
            </a:lvl3pPr>
            <a:lvl4pPr>
              <a:defRPr sz="2500">
                <a:solidFill>
                  <a:schemeClr val="tx1"/>
                </a:solidFill>
                <a:latin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</a:defRPr>
            </a:lvl5pPr>
            <a:lvl6pPr marL="24003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6pPr>
            <a:lvl7pPr marL="28575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7pPr>
            <a:lvl8pPr marL="33147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8pPr>
            <a:lvl9pPr marL="37719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79541"/>
            <a:r>
              <a:rPr lang="ru-RU" altLang="ru-RU" sz="2000" b="1" dirty="0">
                <a:solidFill>
                  <a:srgbClr val="565656"/>
                </a:solidFill>
              </a:rPr>
              <a:t>Потери</a:t>
            </a:r>
          </a:p>
        </p:txBody>
      </p:sp>
      <p:sp>
        <p:nvSpPr>
          <p:cNvPr id="256045" name="TextBox 8"/>
          <p:cNvSpPr txBox="1">
            <a:spLocks noChangeArrowheads="1"/>
          </p:cNvSpPr>
          <p:nvPr/>
        </p:nvSpPr>
        <p:spPr bwMode="auto">
          <a:xfrm>
            <a:off x="707361" y="1472973"/>
            <a:ext cx="2494148" cy="4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075" tIns="49038" rIns="98075" bIns="49038">
            <a:spAutoFit/>
          </a:bodyPr>
          <a:lstStyle>
            <a:lvl1pPr>
              <a:defRPr sz="2700">
                <a:solidFill>
                  <a:schemeClr val="tx1"/>
                </a:solidFill>
                <a:latin typeface="Arial" charset="0"/>
              </a:defRPr>
            </a:lvl1pPr>
            <a:lvl2pPr>
              <a:defRPr sz="2700">
                <a:solidFill>
                  <a:schemeClr val="tx1"/>
                </a:solidFill>
                <a:latin typeface="Arial" charset="0"/>
              </a:defRPr>
            </a:lvl2pPr>
            <a:lvl3pPr>
              <a:defRPr sz="2700">
                <a:solidFill>
                  <a:schemeClr val="tx1"/>
                </a:solidFill>
                <a:latin typeface="Arial" charset="0"/>
              </a:defRPr>
            </a:lvl3pPr>
            <a:lvl4pPr>
              <a:defRPr sz="2500">
                <a:solidFill>
                  <a:schemeClr val="tx1"/>
                </a:solidFill>
                <a:latin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</a:defRPr>
            </a:lvl5pPr>
            <a:lvl6pPr marL="24003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6pPr>
            <a:lvl7pPr marL="28575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7pPr>
            <a:lvl8pPr marL="33147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8pPr>
            <a:lvl9pPr marL="37719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79541"/>
            <a:r>
              <a:rPr lang="ru-RU" altLang="ru-RU" sz="2000" b="1" dirty="0">
                <a:solidFill>
                  <a:srgbClr val="2B2B2B"/>
                </a:solidFill>
              </a:rPr>
              <a:t>Инструменты:</a:t>
            </a:r>
          </a:p>
        </p:txBody>
      </p:sp>
      <p:sp>
        <p:nvSpPr>
          <p:cNvPr id="84" name="TextBox 83"/>
          <p:cNvSpPr txBox="1">
            <a:spLocks noChangeArrowheads="1"/>
          </p:cNvSpPr>
          <p:nvPr/>
        </p:nvSpPr>
        <p:spPr bwMode="auto">
          <a:xfrm>
            <a:off x="5074327" y="2554292"/>
            <a:ext cx="1409581" cy="406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8075" tIns="49038" rIns="98075" bIns="49038">
            <a:spAutoFit/>
          </a:bodyPr>
          <a:lstStyle>
            <a:lvl1pPr>
              <a:defRPr sz="2700">
                <a:solidFill>
                  <a:schemeClr val="tx1"/>
                </a:solidFill>
                <a:latin typeface="Arial" charset="0"/>
              </a:defRPr>
            </a:lvl1pPr>
            <a:lvl2pPr>
              <a:defRPr sz="2700">
                <a:solidFill>
                  <a:schemeClr val="tx1"/>
                </a:solidFill>
                <a:latin typeface="Arial" charset="0"/>
              </a:defRPr>
            </a:lvl2pPr>
            <a:lvl3pPr>
              <a:defRPr sz="2700">
                <a:solidFill>
                  <a:schemeClr val="tx1"/>
                </a:solidFill>
                <a:latin typeface="Arial" charset="0"/>
              </a:defRPr>
            </a:lvl3pPr>
            <a:lvl4pPr>
              <a:defRPr sz="2500">
                <a:solidFill>
                  <a:schemeClr val="tx1"/>
                </a:solidFill>
                <a:latin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</a:defRPr>
            </a:lvl5pPr>
            <a:lvl6pPr marL="24003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6pPr>
            <a:lvl7pPr marL="28575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7pPr>
            <a:lvl8pPr marL="33147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8pPr>
            <a:lvl9pPr marL="37719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79541"/>
            <a:r>
              <a:rPr lang="ru-RU" altLang="ru-RU" sz="2000" dirty="0">
                <a:solidFill>
                  <a:srgbClr val="C00000"/>
                </a:solidFill>
              </a:rPr>
              <a:t>Крупные</a:t>
            </a:r>
          </a:p>
        </p:txBody>
      </p:sp>
      <p:sp>
        <p:nvSpPr>
          <p:cNvPr id="68" name="Стрелка вправо 67"/>
          <p:cNvSpPr/>
          <p:nvPr/>
        </p:nvSpPr>
        <p:spPr bwMode="auto">
          <a:xfrm>
            <a:off x="283828" y="1956755"/>
            <a:ext cx="2779445" cy="2676679"/>
          </a:xfrm>
          <a:prstGeom prst="rightArrow">
            <a:avLst>
              <a:gd name="adj1" fmla="val 79752"/>
              <a:gd name="adj2" fmla="val 19421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98075" tIns="49038" rIns="98075" bIns="49038" anchor="ctr"/>
          <a:lstStyle/>
          <a:p>
            <a:pPr algn="ctr" defTabSz="980752">
              <a:defRPr/>
            </a:pPr>
            <a:r>
              <a:rPr lang="ru-RU" sz="2000" dirty="0">
                <a:solidFill>
                  <a:srgbClr val="006060"/>
                </a:solidFill>
              </a:rPr>
              <a:t>Расследование происшествий</a:t>
            </a:r>
          </a:p>
        </p:txBody>
      </p:sp>
      <p:sp>
        <p:nvSpPr>
          <p:cNvPr id="69" name="Стрелка вправо 68"/>
          <p:cNvSpPr/>
          <p:nvPr/>
        </p:nvSpPr>
        <p:spPr bwMode="auto">
          <a:xfrm>
            <a:off x="370593" y="5038132"/>
            <a:ext cx="2692680" cy="1285785"/>
          </a:xfrm>
          <a:prstGeom prst="rightArrow">
            <a:avLst>
              <a:gd name="adj1" fmla="val 82479"/>
              <a:gd name="adj2" fmla="val 48831"/>
            </a:avLst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98075" tIns="49038" rIns="98075" bIns="49038" anchor="ctr"/>
          <a:lstStyle/>
          <a:p>
            <a:pPr algn="ctr" defTabSz="980752">
              <a:defRPr/>
            </a:pPr>
            <a:r>
              <a:rPr lang="ru-RU" sz="2000" dirty="0">
                <a:solidFill>
                  <a:srgbClr val="006060"/>
                </a:solidFill>
              </a:rPr>
              <a:t>Поведенческие аудиты безопасности</a:t>
            </a:r>
          </a:p>
        </p:txBody>
      </p:sp>
      <p:sp>
        <p:nvSpPr>
          <p:cNvPr id="256049" name="TextBox 70"/>
          <p:cNvSpPr txBox="1">
            <a:spLocks noChangeArrowheads="1"/>
          </p:cNvSpPr>
          <p:nvPr/>
        </p:nvSpPr>
        <p:spPr bwMode="auto">
          <a:xfrm>
            <a:off x="4538807" y="878310"/>
            <a:ext cx="2160321" cy="40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075" tIns="49038" rIns="98075" bIns="49038">
            <a:spAutoFit/>
          </a:bodyPr>
          <a:lstStyle>
            <a:lvl1pPr>
              <a:defRPr sz="2700">
                <a:solidFill>
                  <a:schemeClr val="tx1"/>
                </a:solidFill>
                <a:latin typeface="Arial" charset="0"/>
              </a:defRPr>
            </a:lvl1pPr>
            <a:lvl2pPr>
              <a:defRPr sz="2700">
                <a:solidFill>
                  <a:schemeClr val="tx1"/>
                </a:solidFill>
                <a:latin typeface="Arial" charset="0"/>
              </a:defRPr>
            </a:lvl2pPr>
            <a:lvl3pPr>
              <a:defRPr sz="2700">
                <a:solidFill>
                  <a:schemeClr val="tx1"/>
                </a:solidFill>
                <a:latin typeface="Arial" charset="0"/>
              </a:defRPr>
            </a:lvl3pPr>
            <a:lvl4pPr>
              <a:defRPr sz="2500">
                <a:solidFill>
                  <a:schemeClr val="tx1"/>
                </a:solidFill>
                <a:latin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</a:defRPr>
            </a:lvl5pPr>
            <a:lvl6pPr marL="24003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6pPr>
            <a:lvl7pPr marL="28575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7pPr>
            <a:lvl8pPr marL="33147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8pPr>
            <a:lvl9pPr marL="3771900" indent="-204788" defTabSz="10414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3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79541"/>
            <a:r>
              <a:rPr lang="ru-RU" altLang="ru-RU" sz="2000" b="1" dirty="0">
                <a:solidFill>
                  <a:srgbClr val="565656"/>
                </a:solidFill>
              </a:rPr>
              <a:t>Происшествия</a:t>
            </a:r>
          </a:p>
        </p:txBody>
      </p:sp>
      <p:cxnSp>
        <p:nvCxnSpPr>
          <p:cNvPr id="75" name="Прямая со стрелкой 74"/>
          <p:cNvCxnSpPr/>
          <p:nvPr/>
        </p:nvCxnSpPr>
        <p:spPr>
          <a:xfrm>
            <a:off x="8292746" y="4899906"/>
            <a:ext cx="36765" cy="12613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Равнобедренный треугольник 66"/>
          <p:cNvSpPr/>
          <p:nvPr/>
        </p:nvSpPr>
        <p:spPr>
          <a:xfrm>
            <a:off x="7167750" y="5608313"/>
            <a:ext cx="495594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8075" tIns="49038" rIns="98075" bIns="49038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76" name="Равнобедренный треугольник 75"/>
          <p:cNvSpPr/>
          <p:nvPr/>
        </p:nvSpPr>
        <p:spPr>
          <a:xfrm rot="10800000">
            <a:off x="6872142" y="5582395"/>
            <a:ext cx="495593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8075" tIns="49038" rIns="98075" bIns="49038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 flipV="1">
            <a:off x="3116214" y="1819993"/>
            <a:ext cx="0" cy="450394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Равнобедренный треугольник 88"/>
          <p:cNvSpPr/>
          <p:nvPr/>
        </p:nvSpPr>
        <p:spPr>
          <a:xfrm>
            <a:off x="7760387" y="5614094"/>
            <a:ext cx="494124" cy="462192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8075" tIns="49038" rIns="98075" bIns="49038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91" name="Равнобедренный треугольник 90"/>
          <p:cNvSpPr/>
          <p:nvPr/>
        </p:nvSpPr>
        <p:spPr>
          <a:xfrm rot="10800000">
            <a:off x="7464801" y="5572340"/>
            <a:ext cx="494124" cy="489549"/>
          </a:xfrm>
          <a:prstGeom prst="triangle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8075" tIns="49038" rIns="98075" bIns="49038" anchor="ctr"/>
          <a:lstStyle/>
          <a:p>
            <a:pPr algn="ctr" defTabSz="980752">
              <a:defRPr/>
            </a:pPr>
            <a:endParaRPr lang="ru-RU" sz="2000">
              <a:solidFill>
                <a:prstClr val="white"/>
              </a:solidFill>
            </a:endParaRPr>
          </a:p>
        </p:txBody>
      </p:sp>
      <p:sp>
        <p:nvSpPr>
          <p:cNvPr id="256056" name="Объект 4294967294"/>
          <p:cNvSpPr>
            <a:spLocks noGrp="1"/>
          </p:cNvSpPr>
          <p:nvPr>
            <p:ph type="title"/>
          </p:nvPr>
        </p:nvSpPr>
        <p:spPr>
          <a:xfrm>
            <a:off x="551522" y="251997"/>
            <a:ext cx="7703033" cy="626334"/>
          </a:xfrm>
        </p:spPr>
        <p:txBody>
          <a:bodyPr/>
          <a:lstStyle/>
          <a:p>
            <a:pPr eaLnBrk="1" hangingPunct="1"/>
            <a:r>
              <a:rPr lang="ru-RU" altLang="ru-RU" sz="2400" b="1" dirty="0" smtClean="0"/>
              <a:t>Предотвращение происшествий (потерь)</a:t>
            </a:r>
          </a:p>
        </p:txBody>
      </p:sp>
      <p:sp>
        <p:nvSpPr>
          <p:cNvPr id="10" name="Стрелка вверх 9"/>
          <p:cNvSpPr/>
          <p:nvPr/>
        </p:nvSpPr>
        <p:spPr>
          <a:xfrm rot="19733124">
            <a:off x="6676550" y="947444"/>
            <a:ext cx="400006" cy="4126607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225" tIns="38611" rIns="77225" bIns="38611" anchor="ctr"/>
          <a:lstStyle/>
          <a:p>
            <a:pPr algn="ctr" defTabSz="980752">
              <a:defRPr/>
            </a:pPr>
            <a:endParaRPr lang="ru-RU" sz="2500">
              <a:solidFill>
                <a:prstClr val="white"/>
              </a:solidFill>
            </a:endParaRPr>
          </a:p>
        </p:txBody>
      </p:sp>
      <p:sp>
        <p:nvSpPr>
          <p:cNvPr id="86" name="Номер слайда 1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D268EAB5-D7C7-4836-BDEB-AD87A23C558D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88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39899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33 -0.02351 L -0.16909 0.1077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5" y="65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25" grpId="0" animBg="1"/>
      <p:bldP spid="26" grpId="0" animBg="1"/>
      <p:bldP spid="27" grpId="0" animBg="1"/>
      <p:bldP spid="29" grpId="0" animBg="1"/>
      <p:bldP spid="43" grpId="0" animBg="1"/>
      <p:bldP spid="44" grpId="0" animBg="1"/>
      <p:bldP spid="47" grpId="0" animBg="1"/>
      <p:bldP spid="48" grpId="0" animBg="1"/>
      <p:bldP spid="72" grpId="0" animBg="1"/>
      <p:bldP spid="73" grpId="0" animBg="1"/>
      <p:bldP spid="74" grpId="0" animBg="1"/>
      <p:bldP spid="77" grpId="0" animBg="1"/>
      <p:bldP spid="78" grpId="0" animBg="1"/>
      <p:bldP spid="79" grpId="0" animBg="1"/>
      <p:bldP spid="85" grpId="0"/>
      <p:bldP spid="90" grpId="0" animBg="1"/>
      <p:bldP spid="92" grpId="0" animBg="1"/>
      <p:bldP spid="84" grpId="0"/>
      <p:bldP spid="67" grpId="0" animBg="1"/>
      <p:bldP spid="76" grpId="0" animBg="1"/>
      <p:bldP spid="89" grpId="0" animBg="1"/>
      <p:bldP spid="91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2930" name="Object 1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63389839"/>
              </p:ext>
            </p:extLst>
          </p:nvPr>
        </p:nvGraphicFramePr>
        <p:xfrm>
          <a:off x="7" y="25"/>
          <a:ext cx="172062" cy="1583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think-cell Slide" r:id="rId12" imgW="360" imgH="360" progId="TCLayout.ActiveDocument.1">
                  <p:embed/>
                </p:oleObj>
              </mc:Choice>
              <mc:Fallback>
                <p:oleObj name="think-cell Slide" r:id="rId12" imgW="360" imgH="360" progId="TCLayout.ActiveDocument.1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" y="25"/>
                        <a:ext cx="172062" cy="1583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7364" name="Rectangle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17698" y="293730"/>
            <a:ext cx="7751563" cy="45787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660" tIns="47828" rIns="95660" bIns="47828"/>
          <a:lstStyle>
            <a:lvl1pPr defTabSz="1039813" eaLnBrk="0" hangingPunct="0">
              <a:buClr>
                <a:schemeClr val="tx2"/>
              </a:buClr>
              <a:buChar char="§"/>
              <a:defRPr sz="37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88988" indent="-395288" defTabSz="1039813" eaLnBrk="0" hangingPunct="0">
              <a:buClr>
                <a:schemeClr val="accent2"/>
              </a:buClr>
              <a:buChar char="§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25538" indent="-334963" defTabSz="1039813" eaLnBrk="0" hangingPunct="0">
              <a:buChar char="§"/>
              <a:defRPr sz="17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60500" indent="-331788" defTabSz="1039813" eaLnBrk="0" hangingPunct="0">
              <a:buClr>
                <a:schemeClr val="tx2"/>
              </a:buClr>
              <a:buChar char="§"/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2450" indent="-358775" defTabSz="1039813" eaLnBrk="0" hangingPunct="0">
              <a:buClr>
                <a:schemeClr val="folHlink"/>
              </a:buClr>
              <a:buChar char="§"/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79650" indent="-358775" defTabSz="1039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36850" indent="-358775" defTabSz="1039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194050" indent="-358775" defTabSz="1039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1250" indent="-358775" defTabSz="1039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39413" eaLnBrk="1" hangingPunct="1">
              <a:buClrTx/>
              <a:buFontTx/>
              <a:buNone/>
              <a:defRPr/>
            </a:pPr>
            <a:r>
              <a:rPr lang="ru-RU" altLang="ru-RU" sz="2400" b="1" dirty="0">
                <a:solidFill>
                  <a:srgbClr val="008080"/>
                </a:solidFill>
                <a:latin typeface="Arial"/>
              </a:rPr>
              <a:t>Определение ПАБ </a:t>
            </a:r>
          </a:p>
        </p:txBody>
      </p:sp>
      <p:sp>
        <p:nvSpPr>
          <p:cNvPr id="22" name="Прямоугольник 21"/>
          <p:cNvSpPr/>
          <p:nvPr>
            <p:custDataLst>
              <p:tags r:id="rId4"/>
            </p:custDataLst>
          </p:nvPr>
        </p:nvSpPr>
        <p:spPr>
          <a:xfrm>
            <a:off x="744128" y="825599"/>
            <a:ext cx="8844222" cy="1847853"/>
          </a:xfrm>
          <a:prstGeom prst="rect">
            <a:avLst/>
          </a:prstGeom>
        </p:spPr>
        <p:txBody>
          <a:bodyPr lIns="83978" tIns="41993" rIns="83978" bIns="41993">
            <a:spAutoFit/>
          </a:bodyPr>
          <a:lstStyle/>
          <a:p>
            <a:pPr defTabSz="878950" eaLnBrk="0" hangingPunct="0">
              <a:lnSpc>
                <a:spcPct val="130000"/>
              </a:lnSpc>
              <a:defRPr/>
            </a:pPr>
            <a:r>
              <a:rPr lang="ru-RU" altLang="en-US" b="1" dirty="0">
                <a:solidFill>
                  <a:srgbClr val="008080"/>
                </a:solidFill>
              </a:rPr>
              <a:t>Поведенческий аудит безопасности </a:t>
            </a:r>
            <a:r>
              <a:rPr lang="ru-RU" altLang="en-US" kern="0" dirty="0">
                <a:solidFill>
                  <a:srgbClr val="000000"/>
                </a:solidFill>
              </a:rPr>
              <a:t>– </a:t>
            </a:r>
            <a:r>
              <a:rPr lang="ru-RU" altLang="en-US" b="1" kern="0" dirty="0">
                <a:solidFill>
                  <a:srgbClr val="000000"/>
                </a:solidFill>
              </a:rPr>
              <a:t>интерактивный, систематический и документированный процесс, </a:t>
            </a:r>
            <a:r>
              <a:rPr lang="ru-RU" altLang="en-US" kern="0" dirty="0">
                <a:solidFill>
                  <a:srgbClr val="000000"/>
                </a:solidFill>
              </a:rPr>
              <a:t>который основывается на </a:t>
            </a:r>
            <a:r>
              <a:rPr lang="ru-RU" altLang="en-US" b="1" kern="0" dirty="0">
                <a:solidFill>
                  <a:srgbClr val="000000"/>
                </a:solidFill>
              </a:rPr>
              <a:t>наблюдении</a:t>
            </a:r>
            <a:r>
              <a:rPr lang="ru-RU" altLang="en-US" kern="0" dirty="0">
                <a:solidFill>
                  <a:srgbClr val="000000"/>
                </a:solidFill>
              </a:rPr>
              <a:t> за действиями работника </a:t>
            </a:r>
            <a:r>
              <a:rPr lang="ru-RU" altLang="en-US" b="1" kern="0" dirty="0">
                <a:solidFill>
                  <a:srgbClr val="000000"/>
                </a:solidFill>
              </a:rPr>
              <a:t>во время выполнения им производственного задания</a:t>
            </a:r>
            <a:r>
              <a:rPr lang="ru-RU" altLang="en-US" kern="0" dirty="0">
                <a:solidFill>
                  <a:srgbClr val="000000"/>
                </a:solidFill>
              </a:rPr>
              <a:t>, его рабочим участком, местом и последующей </a:t>
            </a:r>
            <a:r>
              <a:rPr lang="ru-RU" altLang="en-US" b="1" kern="0" dirty="0">
                <a:solidFill>
                  <a:srgbClr val="000000"/>
                </a:solidFill>
              </a:rPr>
              <a:t>беседе</a:t>
            </a:r>
            <a:r>
              <a:rPr lang="ru-RU" altLang="en-US" kern="0" dirty="0">
                <a:solidFill>
                  <a:srgbClr val="000000"/>
                </a:solidFill>
              </a:rPr>
              <a:t> между работником и аудитором</a:t>
            </a:r>
          </a:p>
        </p:txBody>
      </p:sp>
      <p:sp>
        <p:nvSpPr>
          <p:cNvPr id="14" name="AutoShape 26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636806" y="4017151"/>
            <a:ext cx="4826528" cy="1599673"/>
          </a:xfrm>
          <a:prstGeom prst="chevron">
            <a:avLst>
              <a:gd name="adj" fmla="val 24050"/>
            </a:avLst>
          </a:prstGeom>
          <a:solidFill>
            <a:srgbClr val="008080"/>
          </a:solidFill>
          <a:ln>
            <a:noFill/>
          </a:ln>
          <a:extLst/>
        </p:spPr>
        <p:txBody>
          <a:bodyPr lIns="286432" tIns="48506" rIns="97009" bIns="48506" anchor="ctr"/>
          <a:lstStyle/>
          <a:p>
            <a:pPr defTabSz="970152" eaLnBrk="0" hangingPunct="0">
              <a:defRPr/>
            </a:pPr>
            <a:r>
              <a:rPr lang="ru-RU" sz="2000" b="1" kern="0" dirty="0">
                <a:solidFill>
                  <a:srgbClr val="FFFFFF"/>
                </a:solidFill>
              </a:rPr>
              <a:t>- Оценка действий работников</a:t>
            </a:r>
          </a:p>
          <a:p>
            <a:pPr defTabSz="970152" eaLnBrk="0" hangingPunct="0">
              <a:defRPr/>
            </a:pPr>
            <a:endParaRPr lang="ru-RU" sz="2000" b="1" kern="0" dirty="0">
              <a:solidFill>
                <a:srgbClr val="FFFFFF"/>
              </a:solidFill>
            </a:endParaRPr>
          </a:p>
          <a:p>
            <a:pPr defTabSz="970152" eaLnBrk="0" hangingPunct="0">
              <a:defRPr/>
            </a:pPr>
            <a:r>
              <a:rPr lang="ru-RU" sz="2000" b="1" kern="0" dirty="0">
                <a:solidFill>
                  <a:srgbClr val="FFFFFF"/>
                </a:solidFill>
              </a:rPr>
              <a:t>- Беседа по вопросам безопасности</a:t>
            </a:r>
          </a:p>
        </p:txBody>
      </p:sp>
      <p:pic>
        <p:nvPicPr>
          <p:cNvPr id="252934" name="Picture 22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590" y="3174438"/>
            <a:ext cx="1282368" cy="30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2935" name="Picture 2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171" y="3174438"/>
            <a:ext cx="1239721" cy="3063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  <p:custDataLst>
              <p:tags r:id="rId8"/>
            </p:custDataLst>
          </p:nvPr>
        </p:nvSpPr>
        <p:spPr/>
        <p:txBody>
          <a:bodyPr/>
          <a:lstStyle/>
          <a:p>
            <a:pPr>
              <a:defRPr/>
            </a:pPr>
            <a:fld id="{9A546D52-AB5B-4FB8-BDAC-4E3CFEAD43BA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10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  <p:sp>
        <p:nvSpPr>
          <p:cNvPr id="11" name="Text Box 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928435" y="5595760"/>
            <a:ext cx="6212889" cy="70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978" tIns="41993" rIns="83978" bIns="41993">
            <a:spAutoFit/>
          </a:bodyPr>
          <a:lstStyle/>
          <a:p>
            <a:pPr algn="ctr" defTabSz="839788">
              <a:defRPr/>
            </a:pPr>
            <a:r>
              <a:rPr lang="ru-RU" altLang="ru-RU" sz="2000" b="1" i="1" kern="0" dirty="0">
                <a:solidFill>
                  <a:srgbClr val="008080"/>
                </a:solidFill>
              </a:rPr>
              <a:t>Если вы не разговариваете с людьми и не выслушиваете их - это не аудит!</a:t>
            </a:r>
            <a:endParaRPr lang="en-US" altLang="ru-RU" sz="2000" b="1" i="1" kern="0" dirty="0">
              <a:solidFill>
                <a:srgbClr val="008080"/>
              </a:solidFill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676504" y="2928636"/>
            <a:ext cx="2405911" cy="80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208" tIns="54605" rIns="109208" bIns="54605">
            <a:spAutoFit/>
          </a:bodyPr>
          <a:lstStyle>
            <a:lvl1pPr defTabSz="1019175"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19175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19175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19175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19175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191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191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191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19175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ru-RU" altLang="ru-RU" sz="1500" b="1">
                <a:solidFill>
                  <a:srgbClr val="5F5F5F"/>
                </a:solidFill>
              </a:rPr>
              <a:t>Опасные условия</a:t>
            </a:r>
            <a:endParaRPr lang="en-US" altLang="ru-RU" sz="1500" b="1">
              <a:solidFill>
                <a:srgbClr val="5F5F5F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US" altLang="ru-RU" sz="1500" b="1">
              <a:solidFill>
                <a:srgbClr val="5F5F5F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altLang="ru-RU" sz="1500" b="1">
                <a:solidFill>
                  <a:srgbClr val="5F5F5F"/>
                </a:solidFill>
              </a:rPr>
              <a:t>Опасные действия</a:t>
            </a:r>
            <a:endParaRPr lang="en-US" altLang="ru-RU" sz="1500" b="1">
              <a:solidFill>
                <a:srgbClr val="5F5F5F"/>
              </a:solidFill>
            </a:endParaRPr>
          </a:p>
        </p:txBody>
      </p:sp>
      <p:sp>
        <p:nvSpPr>
          <p:cNvPr id="15" name="Прямоугольник 3"/>
          <p:cNvSpPr>
            <a:spLocks noChangeArrowheads="1"/>
          </p:cNvSpPr>
          <p:nvPr/>
        </p:nvSpPr>
        <p:spPr bwMode="auto">
          <a:xfrm>
            <a:off x="7042736" y="3059666"/>
            <a:ext cx="754421" cy="814954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8016" tIns="49009" rIns="98016" bIns="49009"/>
          <a:lstStyle>
            <a:lvl1pPr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itchFamily="2" charset="2"/>
              <a:buNone/>
            </a:pPr>
            <a:endParaRPr lang="ru-RU" altLang="ru-RU" sz="2000" b="1"/>
          </a:p>
        </p:txBody>
      </p:sp>
      <p:sp>
        <p:nvSpPr>
          <p:cNvPr id="16" name="Прямоугольник 4"/>
          <p:cNvSpPr>
            <a:spLocks noChangeArrowheads="1"/>
          </p:cNvSpPr>
          <p:nvPr/>
        </p:nvSpPr>
        <p:spPr bwMode="auto">
          <a:xfrm>
            <a:off x="7042736" y="2744342"/>
            <a:ext cx="754421" cy="295169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8016" tIns="49009" rIns="98016" bIns="49009"/>
          <a:lstStyle>
            <a:lvl1pPr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42988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429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itchFamily="2" charset="2"/>
              <a:buNone/>
            </a:pPr>
            <a:endParaRPr lang="ru-RU" altLang="ru-RU" sz="2000" b="1"/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6972143" y="3163337"/>
            <a:ext cx="89412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lIns="109208" tIns="54605" rIns="109208" bIns="54605">
            <a:spAutoFit/>
          </a:bodyPr>
          <a:lstStyle/>
          <a:p>
            <a:pPr defTabSz="957885">
              <a:defRPr/>
            </a:pPr>
            <a:r>
              <a:rPr lang="en-US" altLang="ru-RU" sz="2500" b="1">
                <a:solidFill>
                  <a:srgbClr val="FFFFFF"/>
                </a:solidFill>
              </a:rPr>
              <a:t>96%</a:t>
            </a:r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7042735" y="2673790"/>
            <a:ext cx="932364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 lIns="109208" tIns="54605" rIns="109208" bIns="54605">
            <a:spAutoFit/>
          </a:bodyPr>
          <a:lstStyle/>
          <a:p>
            <a:pPr defTabSz="957885">
              <a:defRPr/>
            </a:pPr>
            <a:r>
              <a:rPr lang="ru-RU" altLang="ru-RU" sz="2500" b="1">
                <a:solidFill>
                  <a:srgbClr val="FFFFFF"/>
                </a:solidFill>
              </a:rPr>
              <a:t>4</a:t>
            </a:r>
            <a:r>
              <a:rPr lang="en-US" altLang="ru-RU" sz="2500" b="1">
                <a:solidFill>
                  <a:srgbClr val="FFFFFF"/>
                </a:solidFill>
              </a:rPr>
              <a:t>%</a:t>
            </a:r>
          </a:p>
        </p:txBody>
      </p:sp>
      <p:sp>
        <p:nvSpPr>
          <p:cNvPr id="19" name="Line 10"/>
          <p:cNvSpPr>
            <a:spLocks noChangeShapeType="1"/>
          </p:cNvSpPr>
          <p:nvPr/>
        </p:nvSpPr>
        <p:spPr bwMode="auto">
          <a:xfrm>
            <a:off x="4780947" y="3554971"/>
            <a:ext cx="1966199" cy="0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8016" tIns="49009" rIns="98016" bIns="49009"/>
          <a:lstStyle/>
          <a:p>
            <a:endParaRPr lang="ru-RU"/>
          </a:p>
        </p:txBody>
      </p:sp>
      <p:sp>
        <p:nvSpPr>
          <p:cNvPr id="20" name="Line 7"/>
          <p:cNvSpPr>
            <a:spLocks noChangeShapeType="1"/>
          </p:cNvSpPr>
          <p:nvPr/>
        </p:nvSpPr>
        <p:spPr bwMode="auto">
          <a:xfrm flipV="1">
            <a:off x="4780947" y="2892645"/>
            <a:ext cx="1966199" cy="253414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8016" tIns="49009" rIns="98016" bIns="49009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07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52992" y="326846"/>
            <a:ext cx="8235393" cy="470742"/>
          </a:xfrm>
          <a:prstGeom prst="rect">
            <a:avLst/>
          </a:prstGeom>
        </p:spPr>
        <p:txBody>
          <a:bodyPr lIns="83886" tIns="41947" rIns="83886" bIns="41947">
            <a:spAutoFit/>
          </a:bodyPr>
          <a:lstStyle/>
          <a:p>
            <a:pPr defTabSz="494553">
              <a:defRPr/>
            </a:pPr>
            <a:r>
              <a:rPr lang="ru-RU" altLang="ru-RU" sz="2400" b="1" dirty="0">
                <a:solidFill>
                  <a:srgbClr val="008080"/>
                </a:solidFill>
              </a:rPr>
              <a:t>Этапы ПАБ</a:t>
            </a:r>
            <a:endParaRPr lang="ru-RU" sz="2400" b="1" dirty="0">
              <a:solidFill>
                <a:srgbClr val="00808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28012" y="2345535"/>
            <a:ext cx="4419170" cy="13102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409" tIns="33703" rIns="67409" bIns="33703" anchor="ctr"/>
          <a:lstStyle/>
          <a:p>
            <a:pPr algn="ctr" defTabSz="494553">
              <a:defRPr/>
            </a:pPr>
            <a:r>
              <a:rPr lang="ru-RU" sz="2000" b="1" dirty="0">
                <a:solidFill>
                  <a:srgbClr val="000000"/>
                </a:solidFill>
              </a:rPr>
              <a:t>Выявление  </a:t>
            </a:r>
          </a:p>
          <a:p>
            <a:pPr algn="ctr" defTabSz="494553">
              <a:defRPr/>
            </a:pPr>
            <a:r>
              <a:rPr lang="ru-RU" sz="2000" b="1" dirty="0">
                <a:solidFill>
                  <a:srgbClr val="000000"/>
                </a:solidFill>
              </a:rPr>
              <a:t>опасных и безопасных </a:t>
            </a:r>
          </a:p>
          <a:p>
            <a:pPr algn="ctr" defTabSz="494553">
              <a:defRPr/>
            </a:pPr>
            <a:r>
              <a:rPr lang="ru-RU" sz="2000" b="1" dirty="0">
                <a:solidFill>
                  <a:srgbClr val="000000"/>
                </a:solidFill>
              </a:rPr>
              <a:t>действий и условий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916254" y="4367944"/>
            <a:ext cx="3989753" cy="13102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409" tIns="33703" rIns="67409" bIns="33703" anchor="ctr"/>
          <a:lstStyle/>
          <a:p>
            <a:pPr algn="ctr" defTabSz="494553">
              <a:defRPr/>
            </a:pPr>
            <a:r>
              <a:rPr lang="ru-RU" sz="2000" b="1" dirty="0">
                <a:solidFill>
                  <a:srgbClr val="000000"/>
                </a:solidFill>
              </a:rPr>
              <a:t>Разработка мероприятий</a:t>
            </a:r>
          </a:p>
        </p:txBody>
      </p:sp>
      <p:sp>
        <p:nvSpPr>
          <p:cNvPr id="12" name="Скругленный прямоугольник 11"/>
          <p:cNvSpPr/>
          <p:nvPr/>
        </p:nvSpPr>
        <p:spPr bwMode="auto">
          <a:xfrm>
            <a:off x="519124" y="1611191"/>
            <a:ext cx="4530936" cy="938782"/>
          </a:xfrm>
          <a:prstGeom prst="roundRect">
            <a:avLst/>
          </a:prstGeom>
          <a:solidFill>
            <a:srgbClr val="008080">
              <a:alpha val="58824"/>
            </a:srgbClr>
          </a:solidFill>
          <a:ln w="9525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526" tIns="42763" rIns="85526" bIns="42763" anchor="ctr"/>
          <a:lstStyle/>
          <a:p>
            <a:pPr defTabSz="855214">
              <a:defRPr/>
            </a:pPr>
            <a:r>
              <a:rPr lang="ru-RU" sz="2400" b="1" dirty="0">
                <a:solidFill>
                  <a:srgbClr val="FFFFFF"/>
                </a:solidFill>
              </a:rPr>
              <a:t>1. Подготовка к аудиту</a:t>
            </a: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519124" y="2633483"/>
            <a:ext cx="4530936" cy="938782"/>
          </a:xfrm>
          <a:prstGeom prst="roundRect">
            <a:avLst/>
          </a:prstGeom>
          <a:solidFill>
            <a:srgbClr val="008080">
              <a:alpha val="58824"/>
            </a:srgbClr>
          </a:solidFill>
          <a:ln w="9525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526" tIns="42763" rIns="85526" bIns="42763" anchor="ctr"/>
          <a:lstStyle/>
          <a:p>
            <a:pPr defTabSz="855214">
              <a:defRPr/>
            </a:pPr>
            <a:r>
              <a:rPr lang="ru-RU" sz="2400" b="1" dirty="0">
                <a:solidFill>
                  <a:srgbClr val="FFFFFF"/>
                </a:solidFill>
              </a:rPr>
              <a:t>2. Наблюдение</a:t>
            </a:r>
          </a:p>
        </p:txBody>
      </p:sp>
      <p:sp>
        <p:nvSpPr>
          <p:cNvPr id="16" name="Скругленный прямоугольник 15"/>
          <p:cNvSpPr/>
          <p:nvPr/>
        </p:nvSpPr>
        <p:spPr bwMode="auto">
          <a:xfrm>
            <a:off x="508838" y="4678069"/>
            <a:ext cx="4530937" cy="938782"/>
          </a:xfrm>
          <a:prstGeom prst="roundRect">
            <a:avLst/>
          </a:prstGeom>
          <a:solidFill>
            <a:srgbClr val="008080">
              <a:alpha val="58824"/>
            </a:srgbClr>
          </a:solidFill>
          <a:ln w="9525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526" tIns="42763" rIns="85526" bIns="42763" anchor="ctr"/>
          <a:lstStyle/>
          <a:p>
            <a:pPr defTabSz="855214">
              <a:defRPr/>
            </a:pPr>
            <a:r>
              <a:rPr lang="ru-RU" sz="2400" b="1" dirty="0">
                <a:solidFill>
                  <a:srgbClr val="FFFFFF"/>
                </a:solidFill>
              </a:rPr>
              <a:t>4. Оформление  отчета</a:t>
            </a:r>
          </a:p>
        </p:txBody>
      </p:sp>
      <p:sp>
        <p:nvSpPr>
          <p:cNvPr id="17" name="Скругленный прямоугольник 16"/>
          <p:cNvSpPr/>
          <p:nvPr/>
        </p:nvSpPr>
        <p:spPr bwMode="auto">
          <a:xfrm>
            <a:off x="522066" y="3655798"/>
            <a:ext cx="4530936" cy="938782"/>
          </a:xfrm>
          <a:prstGeom prst="roundRect">
            <a:avLst/>
          </a:prstGeom>
          <a:solidFill>
            <a:srgbClr val="008080">
              <a:alpha val="58824"/>
            </a:srgbClr>
          </a:solidFill>
          <a:ln w="9525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526" tIns="42763" rIns="85526" bIns="42763" anchor="ctr"/>
          <a:lstStyle/>
          <a:p>
            <a:pPr defTabSz="855214">
              <a:defRPr/>
            </a:pPr>
            <a:r>
              <a:rPr lang="ru-RU" sz="2400" b="1" dirty="0">
                <a:solidFill>
                  <a:srgbClr val="FFFFFF"/>
                </a:solidFill>
              </a:rPr>
              <a:t>3. Беседа с работником</a:t>
            </a:r>
          </a:p>
        </p:txBody>
      </p:sp>
      <p:sp>
        <p:nvSpPr>
          <p:cNvPr id="3" name="Стрелка вправо 2"/>
          <p:cNvSpPr/>
          <p:nvPr/>
        </p:nvSpPr>
        <p:spPr>
          <a:xfrm>
            <a:off x="5019184" y="2836526"/>
            <a:ext cx="905893" cy="526985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509" tIns="33754" rIns="67509" bIns="33754" anchor="ctr"/>
          <a:lstStyle/>
          <a:p>
            <a:pPr algn="ctr" defTabSz="494553">
              <a:defRPr/>
            </a:pPr>
            <a:endParaRPr lang="ru-RU" sz="2300" dirty="0">
              <a:solidFill>
                <a:srgbClr val="FFFFFF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5053011" y="4850876"/>
            <a:ext cx="905893" cy="526985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509" tIns="33754" rIns="67509" bIns="33754" anchor="ctr"/>
          <a:lstStyle/>
          <a:p>
            <a:pPr algn="ctr" defTabSz="494553">
              <a:defRPr/>
            </a:pPr>
            <a:endParaRPr lang="ru-RU" sz="2300" dirty="0">
              <a:solidFill>
                <a:srgbClr val="FFFFFF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60A9F6-BD84-430C-9B50-9AC6A8858892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19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173534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 animBg="1"/>
      <p:bldP spid="13" grpId="0" animBg="1"/>
      <p:bldP spid="16" grpId="0" animBg="1"/>
      <p:bldP spid="17" grpId="0" animBg="1"/>
      <p:bldP spid="3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10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 rot="10800000">
            <a:off x="1283877" y="3429741"/>
            <a:ext cx="7211849" cy="143985"/>
          </a:xfrm>
          <a:prstGeom prst="triangle">
            <a:avLst>
              <a:gd name="adj" fmla="val 50000"/>
            </a:avLst>
          </a:prstGeom>
          <a:solidFill>
            <a:srgbClr val="008C95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98224" tIns="49118" rIns="98224" bIns="49118" anchor="ctr"/>
          <a:lstStyle/>
          <a:p>
            <a:pPr defTabSz="987007" eaLnBrk="0" hangingPunct="0"/>
            <a:endParaRPr lang="ru-RU" altLang="ru-RU" b="1">
              <a:solidFill>
                <a:srgbClr val="000000"/>
              </a:solidFill>
            </a:endParaRPr>
          </a:p>
        </p:txBody>
      </p:sp>
      <p:sp>
        <p:nvSpPr>
          <p:cNvPr id="192515" name="Rectangle 2"/>
          <p:cNvSpPr txBox="1">
            <a:spLocks noChangeArrowheads="1"/>
          </p:cNvSpPr>
          <p:nvPr/>
        </p:nvSpPr>
        <p:spPr bwMode="auto">
          <a:xfrm>
            <a:off x="377946" y="195820"/>
            <a:ext cx="8529513" cy="564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82" tIns="48340" rIns="96682" bIns="48340"/>
          <a:lstStyle>
            <a:lvl1pPr marL="485775" indent="-485775" defTabSz="103028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030288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3028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3028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3028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10000"/>
              </a:lnSpc>
              <a:spcBef>
                <a:spcPts val="647"/>
              </a:spcBef>
              <a:spcAft>
                <a:spcPts val="647"/>
              </a:spcAft>
            </a:pPr>
            <a:r>
              <a:rPr lang="ru-RU" altLang="ru-RU" sz="2400" b="1" dirty="0">
                <a:solidFill>
                  <a:srgbClr val="008080"/>
                </a:solidFill>
              </a:rPr>
              <a:t>Категории наблюдения при проведении ПАБ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7984" y="3429052"/>
            <a:ext cx="493925" cy="728566"/>
          </a:xfrm>
          <a:prstGeom prst="rect">
            <a:avLst/>
          </a:prstGeom>
          <a:noFill/>
        </p:spPr>
        <p:txBody>
          <a:bodyPr wrap="none" lIns="96682" tIns="48340" rIns="96682" bIns="4834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66804" eaLnBrk="0" hangingPunct="0">
              <a:defRPr/>
            </a:pPr>
            <a:r>
              <a:rPr lang="ru-RU" sz="4100" b="1" spc="54" dirty="0">
                <a:ln w="11430"/>
                <a:gradFill>
                  <a:gsLst>
                    <a:gs pos="25000">
                      <a:srgbClr val="B2B2B2">
                        <a:satMod val="155000"/>
                      </a:srgbClr>
                    </a:gs>
                    <a:gs pos="100000">
                      <a:srgbClr val="B2B2B2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itchFamily="34" charset="0"/>
              </a:rPr>
              <a:t>6</a:t>
            </a:r>
          </a:p>
        </p:txBody>
      </p:sp>
      <p:sp>
        <p:nvSpPr>
          <p:cNvPr id="192517" name="TextBox 7"/>
          <p:cNvSpPr txBox="1">
            <a:spLocks noChangeArrowheads="1"/>
          </p:cNvSpPr>
          <p:nvPr/>
        </p:nvSpPr>
        <p:spPr bwMode="auto">
          <a:xfrm>
            <a:off x="619164" y="3592444"/>
            <a:ext cx="8048625" cy="65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82" tIns="48340" rIns="96682" bIns="48340">
            <a:spAutoFit/>
          </a:bodyPr>
          <a:lstStyle>
            <a:lvl1pPr defTabSz="1030288">
              <a:defRPr>
                <a:solidFill>
                  <a:schemeClr val="tx1"/>
                </a:solidFill>
                <a:latin typeface="Arial" charset="0"/>
              </a:defRPr>
            </a:lvl1pPr>
            <a:lvl2pPr marL="825500" indent="-312738" defTabSz="1030288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73175" indent="-249238" defTabSz="103028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782763" indent="-249238" defTabSz="103028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293938" indent="-247650" defTabSz="103028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7511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32083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6655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41227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ru-RU" altLang="ru-RU" b="1">
                <a:solidFill>
                  <a:srgbClr val="007B7B"/>
                </a:solidFill>
              </a:rPr>
              <a:t>преимуществ, которые даёт периодическое проведение  </a:t>
            </a:r>
          </a:p>
          <a:p>
            <a:pPr eaLnBrk="0" hangingPunct="0"/>
            <a:r>
              <a:rPr lang="ru-RU" altLang="ru-RU" b="1">
                <a:solidFill>
                  <a:srgbClr val="007B7B"/>
                </a:solidFill>
              </a:rPr>
              <a:t>поведенческого аудита: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73010" y="4309469"/>
            <a:ext cx="8579514" cy="298508"/>
          </a:xfrm>
          <a:prstGeom prst="rect">
            <a:avLst/>
          </a:prstGeom>
        </p:spPr>
        <p:txBody>
          <a:bodyPr lIns="96682" tIns="48340" rIns="96682" bIns="48340">
            <a:spAutoFit/>
          </a:bodyPr>
          <a:lstStyle/>
          <a:p>
            <a:pPr defTabSz="966804" eaLnBrk="0" hangingPunct="0">
              <a:spcBef>
                <a:spcPts val="643"/>
              </a:spcBef>
              <a:buClr>
                <a:srgbClr val="080808"/>
              </a:buClr>
              <a:defRPr/>
            </a:pPr>
            <a:r>
              <a:rPr lang="ru-RU" sz="1300" b="1" dirty="0">
                <a:solidFill>
                  <a:srgbClr val="4D4D4D"/>
                </a:solidFill>
                <a:cs typeface="Arial" pitchFamily="34" charset="0"/>
              </a:rPr>
              <a:t>Предотвращается  травматизм</a:t>
            </a:r>
            <a:endParaRPr lang="ru-RU" sz="1300" b="1" kern="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 bwMode="auto">
          <a:xfrm>
            <a:off x="351477" y="4277791"/>
            <a:ext cx="285297" cy="26349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82" tIns="48340" rIns="96682" bIns="48340" anchor="ctr"/>
          <a:lstStyle/>
          <a:p>
            <a:pPr algn="ctr" defTabSz="965125">
              <a:defRPr/>
            </a:pPr>
            <a:r>
              <a:rPr lang="ru-RU" sz="1300" b="1" dirty="0">
                <a:solidFill>
                  <a:srgbClr val="FFFFFF"/>
                </a:solidFill>
                <a:cs typeface="Arial" pitchFamily="34" charset="0"/>
              </a:rPr>
              <a:t>1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60303" y="4627694"/>
            <a:ext cx="8579514" cy="298508"/>
          </a:xfrm>
          <a:prstGeom prst="rect">
            <a:avLst/>
          </a:prstGeom>
        </p:spPr>
        <p:txBody>
          <a:bodyPr lIns="96682" tIns="48340" rIns="96682" bIns="48340">
            <a:spAutoFit/>
          </a:bodyPr>
          <a:lstStyle/>
          <a:p>
            <a:pPr defTabSz="966804" eaLnBrk="0" hangingPunct="0">
              <a:spcBef>
                <a:spcPts val="643"/>
              </a:spcBef>
              <a:buClr>
                <a:srgbClr val="080808"/>
              </a:buClr>
              <a:defRPr/>
            </a:pPr>
            <a:r>
              <a:rPr lang="ru-RU" sz="1300" b="1" dirty="0">
                <a:solidFill>
                  <a:srgbClr val="4D4D4D"/>
                </a:solidFill>
                <a:cs typeface="Arial" pitchFamily="34" charset="0"/>
              </a:rPr>
              <a:t>Укрепляется и поощряется безопасное поведение</a:t>
            </a:r>
            <a:endParaRPr lang="ru-RU" sz="1300" b="1" kern="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2" name="Овал 11"/>
          <p:cNvSpPr/>
          <p:nvPr/>
        </p:nvSpPr>
        <p:spPr bwMode="auto">
          <a:xfrm>
            <a:off x="351477" y="4598879"/>
            <a:ext cx="285297" cy="26349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82" tIns="48340" rIns="96682" bIns="48340" anchor="ctr"/>
          <a:lstStyle/>
          <a:p>
            <a:pPr algn="ctr" defTabSz="965125">
              <a:defRPr/>
            </a:pPr>
            <a:r>
              <a:rPr lang="ru-RU" sz="1300" b="1" dirty="0">
                <a:solidFill>
                  <a:srgbClr val="FFFFFF"/>
                </a:solidFill>
                <a:cs typeface="Arial" pitchFamily="34" charset="0"/>
              </a:rPr>
              <a:t>2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60303" y="4904145"/>
            <a:ext cx="8579514" cy="298508"/>
          </a:xfrm>
          <a:prstGeom prst="rect">
            <a:avLst/>
          </a:prstGeom>
        </p:spPr>
        <p:txBody>
          <a:bodyPr lIns="96682" tIns="48340" rIns="96682" bIns="48340">
            <a:spAutoFit/>
          </a:bodyPr>
          <a:lstStyle/>
          <a:p>
            <a:pPr defTabSz="966804" eaLnBrk="0" hangingPunct="0">
              <a:spcBef>
                <a:spcPts val="643"/>
              </a:spcBef>
              <a:buClr>
                <a:srgbClr val="080808"/>
              </a:buClr>
              <a:defRPr/>
            </a:pPr>
            <a:r>
              <a:rPr lang="ru-RU" sz="1300" b="1" dirty="0">
                <a:solidFill>
                  <a:srgbClr val="4D4D4D"/>
                </a:solidFill>
                <a:cs typeface="Arial" pitchFamily="34" charset="0"/>
              </a:rPr>
              <a:t>Повышается уровень осознания необходимости мер безопасности</a:t>
            </a:r>
            <a:endParaRPr lang="ru-RU" sz="1300" b="1" kern="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 bwMode="auto">
          <a:xfrm>
            <a:off x="351477" y="4904146"/>
            <a:ext cx="285297" cy="26349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82" tIns="48340" rIns="96682" bIns="48340" anchor="ctr"/>
          <a:lstStyle/>
          <a:p>
            <a:pPr algn="ctr" defTabSz="965125">
              <a:defRPr/>
            </a:pPr>
            <a:r>
              <a:rPr lang="ru-RU" sz="1300" b="1" dirty="0">
                <a:solidFill>
                  <a:srgbClr val="FFFFFF"/>
                </a:solidFill>
                <a:cs typeface="Arial" pitchFamily="34" charset="0"/>
              </a:rPr>
              <a:t>3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660303" y="5219472"/>
            <a:ext cx="8579514" cy="298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82" tIns="48340" rIns="96682" bIns="48340">
            <a:spAutoFit/>
          </a:bodyPr>
          <a:lstStyle>
            <a:lvl1pPr defTabSz="1030288">
              <a:defRPr>
                <a:solidFill>
                  <a:schemeClr val="tx1"/>
                </a:solidFill>
                <a:latin typeface="Arial" charset="0"/>
              </a:defRPr>
            </a:lvl1pPr>
            <a:lvl2pPr marL="825500" indent="-312738" defTabSz="1030288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73175" indent="-249238" defTabSz="103028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782763" indent="-249238" defTabSz="103028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293938" indent="-247650" defTabSz="103028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7511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32083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6655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41227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spcBef>
                <a:spcPts val="647"/>
              </a:spcBef>
              <a:buClr>
                <a:srgbClr val="080808"/>
              </a:buClr>
            </a:pPr>
            <a:r>
              <a:rPr lang="ru-RU" altLang="ru-RU" sz="1300" b="1">
                <a:solidFill>
                  <a:srgbClr val="4D4D4D"/>
                </a:solidFill>
              </a:rPr>
              <a:t>Проверяется понимание стандартов</a:t>
            </a:r>
          </a:p>
        </p:txBody>
      </p:sp>
      <p:sp>
        <p:nvSpPr>
          <p:cNvPr id="16" name="Овал 15"/>
          <p:cNvSpPr/>
          <p:nvPr/>
        </p:nvSpPr>
        <p:spPr bwMode="auto">
          <a:xfrm>
            <a:off x="351477" y="5258348"/>
            <a:ext cx="285297" cy="2620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82" tIns="48340" rIns="96682" bIns="48340" anchor="ctr"/>
          <a:lstStyle/>
          <a:p>
            <a:pPr algn="ctr" defTabSz="965125">
              <a:defRPr/>
            </a:pPr>
            <a:r>
              <a:rPr lang="ru-RU" sz="1300" b="1" dirty="0">
                <a:solidFill>
                  <a:srgbClr val="FFFFFF"/>
                </a:solidFill>
                <a:cs typeface="Arial" pitchFamily="34" charset="0"/>
              </a:rPr>
              <a:t>4</a:t>
            </a: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660303" y="5523535"/>
            <a:ext cx="8579514" cy="35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82" tIns="48340" rIns="96682" bIns="48340">
            <a:spAutoFit/>
          </a:bodyPr>
          <a:lstStyle>
            <a:lvl1pPr defTabSz="1030288">
              <a:defRPr>
                <a:solidFill>
                  <a:schemeClr val="tx1"/>
                </a:solidFill>
                <a:latin typeface="Arial" charset="0"/>
              </a:defRPr>
            </a:lvl1pPr>
            <a:lvl2pPr marL="825500" indent="-312738" defTabSz="1030288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73175" indent="-249238" defTabSz="103028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782763" indent="-249238" defTabSz="103028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293938" indent="-247650" defTabSz="103028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7511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32083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6655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41227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lnSpc>
                <a:spcPct val="130000"/>
              </a:lnSpc>
              <a:buClr>
                <a:srgbClr val="4D4D4D"/>
              </a:buClr>
            </a:pPr>
            <a:r>
              <a:rPr lang="ru-RU" altLang="ru-RU" sz="1300" b="1" dirty="0">
                <a:solidFill>
                  <a:srgbClr val="4D4D4D"/>
                </a:solidFill>
              </a:rPr>
              <a:t>Выявляются и исправляются опасные ситуации</a:t>
            </a:r>
          </a:p>
        </p:txBody>
      </p:sp>
      <p:sp>
        <p:nvSpPr>
          <p:cNvPr id="18" name="Овал 17"/>
          <p:cNvSpPr/>
          <p:nvPr/>
        </p:nvSpPr>
        <p:spPr bwMode="auto">
          <a:xfrm>
            <a:off x="351477" y="5611093"/>
            <a:ext cx="285297" cy="2620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82" tIns="48340" rIns="96682" bIns="48340" anchor="ctr"/>
          <a:lstStyle/>
          <a:p>
            <a:pPr algn="ctr" defTabSz="965125">
              <a:defRPr/>
            </a:pPr>
            <a:r>
              <a:rPr lang="ru-RU" sz="1300" b="1" dirty="0">
                <a:solidFill>
                  <a:srgbClr val="FFFFFF"/>
                </a:solidFill>
                <a:cs typeface="Arial" pitchFamily="34" charset="0"/>
              </a:rPr>
              <a:t>5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660303" y="5887097"/>
            <a:ext cx="8579514" cy="35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82" tIns="48340" rIns="96682" bIns="48340">
            <a:spAutoFit/>
          </a:bodyPr>
          <a:lstStyle>
            <a:lvl1pPr defTabSz="1030288">
              <a:defRPr>
                <a:solidFill>
                  <a:schemeClr val="tx1"/>
                </a:solidFill>
                <a:latin typeface="Arial" charset="0"/>
              </a:defRPr>
            </a:lvl1pPr>
            <a:lvl2pPr marL="825500" indent="-312738" defTabSz="1030288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73175" indent="-249238" defTabSz="103028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782763" indent="-249238" defTabSz="103028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293938" indent="-247650" defTabSz="103028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7511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32083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6655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4122738" indent="-247650" defTabSz="1030288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>
              <a:lnSpc>
                <a:spcPct val="130000"/>
              </a:lnSpc>
              <a:buClr>
                <a:srgbClr val="4D4D4D"/>
              </a:buClr>
            </a:pPr>
            <a:r>
              <a:rPr lang="ru-RU" altLang="ru-RU" sz="1300" b="1" dirty="0">
                <a:solidFill>
                  <a:srgbClr val="4D4D4D"/>
                </a:solidFill>
              </a:rPr>
              <a:t>Мотивируется персонал</a:t>
            </a:r>
          </a:p>
        </p:txBody>
      </p:sp>
      <p:sp>
        <p:nvSpPr>
          <p:cNvPr id="20" name="Овал 19"/>
          <p:cNvSpPr/>
          <p:nvPr/>
        </p:nvSpPr>
        <p:spPr bwMode="auto">
          <a:xfrm>
            <a:off x="351477" y="5943698"/>
            <a:ext cx="285297" cy="26349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82" tIns="48340" rIns="96682" bIns="48340" anchor="ctr"/>
          <a:lstStyle/>
          <a:p>
            <a:pPr algn="ctr" defTabSz="965125">
              <a:defRPr/>
            </a:pPr>
            <a:r>
              <a:rPr lang="ru-RU" sz="1300" b="1" dirty="0">
                <a:solidFill>
                  <a:srgbClr val="FFFFFF"/>
                </a:solidFill>
                <a:cs typeface="Arial" pitchFamily="34" charset="0"/>
              </a:rPr>
              <a:t>6</a:t>
            </a:r>
          </a:p>
        </p:txBody>
      </p:sp>
      <p:pic>
        <p:nvPicPr>
          <p:cNvPr id="192530" name="Picture 9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31" y="1012236"/>
            <a:ext cx="9160402" cy="2286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0A9221A4-BDDD-4B56-8392-A0E538551A70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sp>
        <p:nvSpPr>
          <p:cNvPr id="24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36975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  <p:bldP spid="18" grpId="0" animBg="1"/>
      <p:bldP spid="19" grpId="0" build="p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Прямоугольник 1"/>
          <p:cNvSpPr>
            <a:spLocks noChangeArrowheads="1"/>
          </p:cNvSpPr>
          <p:nvPr/>
        </p:nvSpPr>
        <p:spPr bwMode="auto">
          <a:xfrm>
            <a:off x="383829" y="228957"/>
            <a:ext cx="7270674" cy="823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266" tIns="42139" rIns="84266" bIns="42139">
            <a:spAutoFit/>
          </a:bodyPr>
          <a:lstStyle/>
          <a:p>
            <a:pPr defTabSz="952663"/>
            <a:r>
              <a:rPr lang="ru-RU" altLang="ru-RU" sz="2400" b="1" dirty="0">
                <a:solidFill>
                  <a:srgbClr val="008080"/>
                </a:solidFill>
              </a:rPr>
              <a:t>Распознавание опасных условий</a:t>
            </a:r>
            <a:br>
              <a:rPr lang="ru-RU" altLang="ru-RU" sz="2400" b="1" dirty="0">
                <a:solidFill>
                  <a:srgbClr val="008080"/>
                </a:solidFill>
              </a:rPr>
            </a:br>
            <a:endParaRPr lang="ru-RU" altLang="ru-RU" sz="2400" b="1" dirty="0">
              <a:solidFill>
                <a:srgbClr val="008080"/>
              </a:solidFill>
            </a:endParaRPr>
          </a:p>
        </p:txBody>
      </p:sp>
      <p:sp>
        <p:nvSpPr>
          <p:cNvPr id="193539" name="Прямоугольник 2"/>
          <p:cNvSpPr>
            <a:spLocks noChangeArrowheads="1"/>
          </p:cNvSpPr>
          <p:nvPr/>
        </p:nvSpPr>
        <p:spPr bwMode="auto">
          <a:xfrm>
            <a:off x="983838" y="2384411"/>
            <a:ext cx="7800092" cy="193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4266" tIns="42139" rIns="84266" bIns="42139">
            <a:spAutoFit/>
          </a:bodyPr>
          <a:lstStyle/>
          <a:p>
            <a:pPr algn="just" defTabSz="494553"/>
            <a:r>
              <a:rPr lang="ru-RU" altLang="ru-RU" sz="2400" b="1" dirty="0">
                <a:solidFill>
                  <a:srgbClr val="008080"/>
                </a:solidFill>
              </a:rPr>
              <a:t>Опасное условие </a:t>
            </a:r>
            <a:r>
              <a:rPr lang="ru-RU" altLang="ru-RU" sz="1900" dirty="0">
                <a:solidFill>
                  <a:srgbClr val="000000"/>
                </a:solidFill>
              </a:rPr>
              <a:t>- </a:t>
            </a:r>
            <a:r>
              <a:rPr lang="ru-RU" altLang="ru-RU" sz="2400" b="1" dirty="0">
                <a:solidFill>
                  <a:srgbClr val="000000"/>
                </a:solidFill>
              </a:rPr>
              <a:t>условие, напрямую не связанное </a:t>
            </a:r>
            <a:r>
              <a:rPr lang="ru-RU" altLang="ru-RU" sz="2400" dirty="0">
                <a:solidFill>
                  <a:srgbClr val="000000"/>
                </a:solidFill>
              </a:rPr>
              <a:t>с </a:t>
            </a:r>
            <a:r>
              <a:rPr lang="ru-RU" altLang="ru-RU" sz="2400" b="1" dirty="0">
                <a:solidFill>
                  <a:srgbClr val="000000"/>
                </a:solidFill>
              </a:rPr>
              <a:t>действием или бездействием </a:t>
            </a:r>
            <a:r>
              <a:rPr lang="ru-RU" altLang="ru-RU" sz="2400" dirty="0">
                <a:solidFill>
                  <a:srgbClr val="000000"/>
                </a:solidFill>
              </a:rPr>
              <a:t>одного или нескольких работников, </a:t>
            </a:r>
            <a:r>
              <a:rPr lang="ru-RU" altLang="ru-RU" sz="2400" b="1" dirty="0">
                <a:solidFill>
                  <a:srgbClr val="000000"/>
                </a:solidFill>
              </a:rPr>
              <a:t>которое может привести к происшествию </a:t>
            </a:r>
            <a:r>
              <a:rPr lang="ru-RU" altLang="ru-RU" sz="2400" dirty="0">
                <a:solidFill>
                  <a:srgbClr val="000000"/>
                </a:solidFill>
              </a:rPr>
              <a:t>или травме, если его не исправить</a:t>
            </a: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0A9221A4-BDDD-4B56-8392-A0E538551A70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7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107714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505889" y="251974"/>
            <a:ext cx="8419218" cy="760240"/>
          </a:xfrm>
          <a:prstGeom prst="rect">
            <a:avLst/>
          </a:prstGeom>
          <a:noFill/>
        </p:spPr>
        <p:txBody>
          <a:bodyPr lIns="91220" tIns="45669" rIns="91220" bIns="45669"/>
          <a:lstStyle>
            <a:lvl1pPr algn="l" defTabSz="957033" rtl="0" eaLnBrk="0" fontAlgn="base" hangingPunct="0">
              <a:spcBef>
                <a:spcPct val="0"/>
              </a:spcBef>
              <a:spcAft>
                <a:spcPct val="0"/>
              </a:spcAft>
              <a:defRPr kumimoji="0" lang="ru-RU" sz="1900" b="1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2pPr>
            <a:lvl3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3pPr>
            <a:lvl4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4pPr>
            <a:lvl5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5pPr>
            <a:lvl6pPr marL="436809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6pPr>
            <a:lvl7pPr marL="873614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7pPr>
            <a:lvl8pPr marL="131042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8pPr>
            <a:lvl9pPr marL="174723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defTabSz="947855" eaLnBrk="1" hangingPunct="1">
              <a:defRPr/>
            </a:pPr>
            <a:r>
              <a:rPr sz="2400" kern="1200" dirty="0" smtClean="0">
                <a:solidFill>
                  <a:srgbClr val="008080"/>
                </a:solidFill>
              </a:rPr>
              <a:t> </a:t>
            </a:r>
            <a:r>
              <a:rPr sz="2400" kern="1200" dirty="0">
                <a:solidFill>
                  <a:srgbClr val="008080"/>
                </a:solidFill>
              </a:rPr>
              <a:t>«Распознавание опасных условий»</a:t>
            </a:r>
          </a:p>
        </p:txBody>
      </p:sp>
      <p:pic>
        <p:nvPicPr>
          <p:cNvPr id="6" name="Picture 3" descr="C:\Users\TihonovAA\Desktop\Сибур-Нефтехим ПСС\ПАБ\DSCN06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4427" y="868248"/>
            <a:ext cx="8882459" cy="5303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cxnSp>
        <p:nvCxnSpPr>
          <p:cNvPr id="4" name="Прямая со стрелкой 3"/>
          <p:cNvCxnSpPr/>
          <p:nvPr/>
        </p:nvCxnSpPr>
        <p:spPr>
          <a:xfrm flipH="1">
            <a:off x="3785377" y="1730700"/>
            <a:ext cx="500006" cy="262053"/>
          </a:xfrm>
          <a:prstGeom prst="straightConnector1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1317664" y="1012215"/>
            <a:ext cx="500006" cy="260612"/>
          </a:xfrm>
          <a:prstGeom prst="straightConnector1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7338328" y="2714116"/>
            <a:ext cx="501477" cy="260612"/>
          </a:xfrm>
          <a:prstGeom prst="straightConnector1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5900081" y="5507483"/>
            <a:ext cx="500006" cy="260613"/>
          </a:xfrm>
          <a:prstGeom prst="straightConnector1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Группа 6"/>
          <p:cNvGrpSpPr>
            <a:grpSpLocks/>
          </p:cNvGrpSpPr>
          <p:nvPr/>
        </p:nvGrpSpPr>
        <p:grpSpPr bwMode="auto">
          <a:xfrm>
            <a:off x="4995648" y="3855933"/>
            <a:ext cx="1772079" cy="488108"/>
            <a:chOff x="5513418" y="4788743"/>
            <a:chExt cx="1913610" cy="538582"/>
          </a:xfrm>
        </p:grpSpPr>
        <p:sp>
          <p:nvSpPr>
            <p:cNvPr id="13" name="Скругленная прямоугольная выноска 12"/>
            <p:cNvSpPr/>
            <p:nvPr/>
          </p:nvSpPr>
          <p:spPr bwMode="auto">
            <a:xfrm>
              <a:off x="5513418" y="4788743"/>
              <a:ext cx="1913610" cy="538582"/>
            </a:xfrm>
            <a:prstGeom prst="wedgeRoundRectCallout">
              <a:avLst>
                <a:gd name="adj1" fmla="val -42315"/>
                <a:gd name="adj2" fmla="val 96276"/>
                <a:gd name="adj3" fmla="val 16667"/>
              </a:avLst>
            </a:prstGeom>
            <a:solidFill>
              <a:srgbClr val="FFFFFF">
                <a:alpha val="34000"/>
              </a:srgbClr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  <a:cs typeface="Arial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705573" y="4788743"/>
              <a:ext cx="1464190" cy="442714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2000" b="1" kern="0" dirty="0">
                  <a:solidFill>
                    <a:srgbClr val="FF0000"/>
                  </a:solidFill>
                  <a:cs typeface="Arial" pitchFamily="34" charset="0"/>
                </a:rPr>
                <a:t>Гололед </a:t>
              </a:r>
            </a:p>
          </p:txBody>
        </p:sp>
      </p:grpSp>
      <p:grpSp>
        <p:nvGrpSpPr>
          <p:cNvPr id="18" name="Группа 17"/>
          <p:cNvGrpSpPr>
            <a:grpSpLocks/>
          </p:cNvGrpSpPr>
          <p:nvPr/>
        </p:nvGrpSpPr>
        <p:grpSpPr bwMode="auto">
          <a:xfrm>
            <a:off x="4017699" y="2232795"/>
            <a:ext cx="2311792" cy="754481"/>
            <a:chOff x="10475244" y="1954913"/>
            <a:chExt cx="2756567" cy="831645"/>
          </a:xfrm>
        </p:grpSpPr>
        <p:sp>
          <p:nvSpPr>
            <p:cNvPr id="16" name="Скругленная прямоугольная выноска 15"/>
            <p:cNvSpPr/>
            <p:nvPr/>
          </p:nvSpPr>
          <p:spPr bwMode="auto">
            <a:xfrm>
              <a:off x="10475244" y="1954913"/>
              <a:ext cx="2756567" cy="831645"/>
            </a:xfrm>
            <a:prstGeom prst="wedgeRoundRectCallout">
              <a:avLst>
                <a:gd name="adj1" fmla="val -24467"/>
                <a:gd name="adj2" fmla="val 88132"/>
                <a:gd name="adj3" fmla="val 16667"/>
              </a:avLst>
            </a:prstGeom>
            <a:solidFill>
              <a:srgbClr val="FFFFFF">
                <a:alpha val="34000"/>
              </a:srgbClr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  <a:cs typeface="Arial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692683" y="1954913"/>
              <a:ext cx="2539128" cy="782458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2000" b="1" kern="0" dirty="0">
                  <a:solidFill>
                    <a:srgbClr val="FF0000"/>
                  </a:solidFill>
                  <a:cs typeface="Arial" pitchFamily="34" charset="0"/>
                </a:rPr>
                <a:t>Захламлён</a:t>
              </a:r>
              <a:r>
                <a:rPr lang="ru-RU" sz="2000" kern="0" dirty="0">
                  <a:solidFill>
                    <a:srgbClr val="FF0000"/>
                  </a:solidFill>
                  <a:cs typeface="Arial" pitchFamily="34" charset="0"/>
                </a:rPr>
                <a:t>ное  рабочее мести </a:t>
              </a:r>
            </a:p>
          </p:txBody>
        </p:sp>
      </p:grpSp>
      <p:grpSp>
        <p:nvGrpSpPr>
          <p:cNvPr id="22" name="Группа 21"/>
          <p:cNvGrpSpPr>
            <a:grpSpLocks/>
          </p:cNvGrpSpPr>
          <p:nvPr/>
        </p:nvGrpSpPr>
        <p:grpSpPr bwMode="auto">
          <a:xfrm>
            <a:off x="6257925" y="1010773"/>
            <a:ext cx="3178956" cy="707886"/>
            <a:chOff x="6909458" y="1114100"/>
            <a:chExt cx="3278313" cy="781085"/>
          </a:xfrm>
        </p:grpSpPr>
        <p:sp>
          <p:nvSpPr>
            <p:cNvPr id="20" name="Скругленная прямоугольная выноска 19"/>
            <p:cNvSpPr/>
            <p:nvPr/>
          </p:nvSpPr>
          <p:spPr bwMode="auto">
            <a:xfrm>
              <a:off x="6909458" y="1114100"/>
              <a:ext cx="3278313" cy="578300"/>
            </a:xfrm>
            <a:prstGeom prst="wedgeRoundRectCallout">
              <a:avLst>
                <a:gd name="adj1" fmla="val -63617"/>
                <a:gd name="adj2" fmla="val 82276"/>
                <a:gd name="adj3" fmla="val 16667"/>
              </a:avLst>
            </a:prstGeom>
            <a:solidFill>
              <a:srgbClr val="FFFFFF">
                <a:alpha val="34000"/>
              </a:srgbClr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  <a:cs typeface="Arial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101553" y="1114100"/>
              <a:ext cx="3086218" cy="78108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2000" b="1" kern="0" dirty="0">
                  <a:solidFill>
                    <a:srgbClr val="FF0000"/>
                  </a:solidFill>
                  <a:cs typeface="Arial" pitchFamily="34" charset="0"/>
                </a:rPr>
                <a:t>Отсутствие заглушки </a:t>
              </a:r>
            </a:p>
          </p:txBody>
        </p:sp>
      </p:grpSp>
      <p:sp>
        <p:nvSpPr>
          <p:cNvPr id="23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0A9221A4-BDDD-4B56-8392-A0E538551A70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19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114321882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363240" y="195839"/>
            <a:ext cx="8992753" cy="766000"/>
          </a:xfrm>
        </p:spPr>
        <p:txBody>
          <a:bodyPr/>
          <a:lstStyle/>
          <a:p>
            <a:pPr defTabSz="949157">
              <a:lnSpc>
                <a:spcPct val="95000"/>
              </a:lnSpc>
              <a:defRPr/>
            </a:pPr>
            <a:r>
              <a:rPr altLang="ru-RU" sz="2400" b="1" kern="1200" dirty="0">
                <a:solidFill>
                  <a:srgbClr val="008080"/>
                </a:solidFill>
              </a:rPr>
              <a:t>Распознавание опасных действий </a:t>
            </a:r>
            <a:br>
              <a:rPr altLang="ru-RU" sz="2400" b="1" kern="1200" dirty="0">
                <a:solidFill>
                  <a:srgbClr val="008080"/>
                </a:solidFill>
              </a:rPr>
            </a:br>
            <a:endParaRPr altLang="ru-RU" sz="2400" b="1" kern="1200" dirty="0">
              <a:solidFill>
                <a:srgbClr val="00808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2976" y="1717094"/>
            <a:ext cx="7594207" cy="3373088"/>
          </a:xfrm>
          <a:prstGeom prst="rect">
            <a:avLst/>
          </a:prstGeom>
        </p:spPr>
        <p:txBody>
          <a:bodyPr wrap="square" lIns="84293" tIns="42147" rIns="84293" bIns="42147">
            <a:spAutoFit/>
          </a:bodyPr>
          <a:lstStyle/>
          <a:p>
            <a:pPr marL="78945" defTabSz="494553">
              <a:defRPr/>
            </a:pPr>
            <a:r>
              <a:rPr lang="ru-RU" sz="2000" b="1" dirty="0">
                <a:solidFill>
                  <a:srgbClr val="008080"/>
                </a:solidFill>
              </a:rPr>
              <a:t>Опасное действие </a:t>
            </a:r>
            <a:r>
              <a:rPr lang="ru-RU" sz="2000" dirty="0">
                <a:solidFill>
                  <a:srgbClr val="000000"/>
                </a:solidFill>
              </a:rPr>
              <a:t>– </a:t>
            </a:r>
            <a:r>
              <a:rPr lang="ru-RU" sz="2000" b="1" dirty="0">
                <a:solidFill>
                  <a:srgbClr val="000000"/>
                </a:solidFill>
              </a:rPr>
              <a:t>поведение</a:t>
            </a:r>
            <a:r>
              <a:rPr lang="ru-RU" sz="2000" dirty="0">
                <a:solidFill>
                  <a:srgbClr val="000000"/>
                </a:solidFill>
              </a:rPr>
              <a:t> рабочего или руководителя, в результате которого он сам или другие работники </a:t>
            </a:r>
            <a:r>
              <a:rPr lang="ru-RU" sz="2000" b="1" dirty="0">
                <a:solidFill>
                  <a:srgbClr val="000000"/>
                </a:solidFill>
              </a:rPr>
              <a:t>могут получить травму. </a:t>
            </a:r>
          </a:p>
          <a:p>
            <a:pPr marL="78945" defTabSz="494553">
              <a:defRPr/>
            </a:pPr>
            <a:endParaRPr lang="ru-RU" sz="2000" b="1" dirty="0">
              <a:solidFill>
                <a:srgbClr val="000000"/>
              </a:solidFill>
            </a:endParaRPr>
          </a:p>
          <a:p>
            <a:pPr marL="78945" lvl="1" defTabSz="494553">
              <a:lnSpc>
                <a:spcPct val="110000"/>
              </a:lnSpc>
              <a:spcBef>
                <a:spcPct val="25000"/>
              </a:spcBef>
              <a:spcAft>
                <a:spcPct val="20000"/>
              </a:spcAft>
              <a:buClr>
                <a:srgbClr val="007B7B"/>
              </a:buClr>
              <a:buFont typeface="Wingdings" pitchFamily="2" charset="2"/>
              <a:buChar char="§"/>
              <a:defRPr/>
            </a:pPr>
            <a:r>
              <a:rPr lang="ru-RU" sz="2000" kern="0" dirty="0">
                <a:solidFill>
                  <a:srgbClr val="000000"/>
                </a:solidFill>
              </a:rPr>
              <a:t> Опасное действие  может сопровождаться нарушением норм, правил и инструкций.</a:t>
            </a:r>
          </a:p>
          <a:p>
            <a:pPr marL="78945" lvl="1" defTabSz="494553">
              <a:lnSpc>
                <a:spcPct val="110000"/>
              </a:lnSpc>
              <a:spcBef>
                <a:spcPct val="25000"/>
              </a:spcBef>
              <a:spcAft>
                <a:spcPct val="20000"/>
              </a:spcAft>
              <a:buClr>
                <a:srgbClr val="007B7B"/>
              </a:buClr>
              <a:buFont typeface="Wingdings" pitchFamily="2" charset="2"/>
              <a:buChar char="§"/>
              <a:defRPr/>
            </a:pPr>
            <a:endParaRPr lang="ru-RU" sz="2000" kern="0" dirty="0">
              <a:solidFill>
                <a:srgbClr val="000000"/>
              </a:solidFill>
            </a:endParaRPr>
          </a:p>
          <a:p>
            <a:pPr marL="78945" lvl="1" defTabSz="494553">
              <a:lnSpc>
                <a:spcPct val="110000"/>
              </a:lnSpc>
              <a:spcBef>
                <a:spcPct val="25000"/>
              </a:spcBef>
              <a:spcAft>
                <a:spcPct val="20000"/>
              </a:spcAft>
              <a:buClr>
                <a:srgbClr val="007B7B"/>
              </a:buClr>
              <a:buFont typeface="Wingdings" pitchFamily="2" charset="2"/>
              <a:buChar char="§"/>
              <a:defRPr/>
            </a:pPr>
            <a:r>
              <a:rPr lang="ru-RU" sz="2000" kern="0" dirty="0">
                <a:solidFill>
                  <a:srgbClr val="000000"/>
                </a:solidFill>
              </a:rPr>
              <a:t> Опасным действием может являться так же бездействие работника или руководителя</a:t>
            </a:r>
          </a:p>
        </p:txBody>
      </p:sp>
      <p:pic>
        <p:nvPicPr>
          <p:cNvPr id="1720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39" y="1763837"/>
            <a:ext cx="1411781" cy="393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8289" y="5323137"/>
            <a:ext cx="6745669" cy="704243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lIns="85731" tIns="42867" rIns="85731" bIns="42867">
            <a:spAutoFit/>
          </a:bodyPr>
          <a:lstStyle/>
          <a:p>
            <a:pPr algn="ctr" defTabSz="494553">
              <a:defRPr/>
            </a:pPr>
            <a:r>
              <a:rPr lang="ru-RU" sz="2000" dirty="0">
                <a:solidFill>
                  <a:srgbClr val="000000"/>
                </a:solidFill>
              </a:rPr>
              <a:t>Именно не замеченные опасные действия ведут к серьезным травмам!</a:t>
            </a:r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0A9221A4-BDDD-4B56-8392-A0E538551A70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10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74056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22" y="2146086"/>
            <a:ext cx="2061243" cy="256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2684" y="1428854"/>
            <a:ext cx="7593530" cy="4441934"/>
          </a:xfrm>
          <a:prstGeom prst="rect">
            <a:avLst/>
          </a:prstGeom>
          <a:solidFill>
            <a:srgbClr val="FFFFFF">
              <a:alpha val="7607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6060" tIns="33017" rIns="66060" bIns="33017" anchor="ctr">
            <a:noAutofit/>
          </a:bodyPr>
          <a:lstStyle/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Не допускают мысли о том, что с ними может что-то случиться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Не отдают себе отчета в том, что их действия опасны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Не осознают возможных последствий опасных действий 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По своему характеру склонны к риску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Не хватает терпения 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Слишком сосредоточены на вопросах производства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Беспокоятся о том, чтобы закончить работу к определенному сроку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Стремятся поскорее закончить задание и уйти с работы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Учитывают только непосредственные положительные выгоды своих действий: быстроту, удобство и комфорт</a:t>
            </a:r>
          </a:p>
          <a:p>
            <a:pPr marL="186730" indent="-186730" defTabSz="494553">
              <a:lnSpc>
                <a:spcPct val="130000"/>
              </a:lnSpc>
              <a:spcBef>
                <a:spcPct val="20000"/>
              </a:spcBef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sz="1600" dirty="0">
                <a:solidFill>
                  <a:srgbClr val="000000"/>
                </a:solidFill>
                <a:cs typeface="Arial" pitchFamily="34" charset="0"/>
              </a:rPr>
              <a:t>Традиционное выполнение работы (привычка)</a:t>
            </a:r>
          </a:p>
        </p:txBody>
      </p:sp>
      <p:sp>
        <p:nvSpPr>
          <p:cNvPr id="9" name="Объект 14"/>
          <p:cNvSpPr txBox="1">
            <a:spLocks/>
          </p:cNvSpPr>
          <p:nvPr/>
        </p:nvSpPr>
        <p:spPr>
          <a:xfrm>
            <a:off x="2155223" y="684437"/>
            <a:ext cx="6870670" cy="74440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449263" indent="-449263" algn="l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20000"/>
              <a:buFont typeface="Arial" panose="020B0604020202020204" pitchFamily="34" charset="0"/>
              <a:buChar char="■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spcBef>
                <a:spcPts val="0"/>
              </a:spcBef>
              <a:buClr>
                <a:schemeClr val="tx1"/>
              </a:buClr>
              <a:buSzPct val="90000"/>
              <a:buFont typeface="Arial" panose="020B0604020202020204" pitchFamily="34" charset="0"/>
              <a:buChar char="■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65225" indent="-357188" algn="l" defTabSz="914400" rtl="0" eaLnBrk="1" latinLnBrk="0" hangingPunct="1">
              <a:spcBef>
                <a:spcPts val="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■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1925" indent="-266700" algn="l" defTabSz="914400" rtl="0" eaLnBrk="1" latinLnBrk="0" hangingPunct="1">
              <a:spcBef>
                <a:spcPts val="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04975" indent="-180975" algn="l" defTabSz="914400" rtl="0" eaLnBrk="1" latinLnBrk="0" hangingPunct="1"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852044">
              <a:buClr>
                <a:srgbClr val="008080"/>
              </a:buClr>
              <a:buFont typeface="Arial" panose="020B0604020202020204" pitchFamily="34" charset="0"/>
              <a:buNone/>
              <a:defRPr/>
            </a:pPr>
            <a:r>
              <a:rPr lang="ru-RU" sz="2000" b="1" kern="0" dirty="0">
                <a:solidFill>
                  <a:srgbClr val="008080"/>
                </a:solidFill>
              </a:rPr>
              <a:t>«Почему люди </a:t>
            </a:r>
            <a:r>
              <a:rPr lang="ru-RU" sz="2000" b="1" kern="0" dirty="0" smtClean="0">
                <a:solidFill>
                  <a:srgbClr val="008080"/>
                </a:solidFill>
              </a:rPr>
              <a:t>совершают опасные действия?»</a:t>
            </a:r>
            <a:endParaRPr lang="ru-RU" sz="2000" b="1" kern="0" dirty="0">
              <a:solidFill>
                <a:srgbClr val="008080"/>
              </a:solidFill>
            </a:endParaRPr>
          </a:p>
          <a:p>
            <a:pPr marL="0" indent="0" defTabSz="852044">
              <a:buClr>
                <a:srgbClr val="008080"/>
              </a:buClr>
              <a:buFont typeface="Arial" panose="020B0604020202020204" pitchFamily="34" charset="0"/>
              <a:buNone/>
              <a:defRPr/>
            </a:pPr>
            <a:endParaRPr lang="ru-RU" sz="2000" b="1" kern="0" dirty="0">
              <a:solidFill>
                <a:srgbClr val="00808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E46AE4-33D2-4D02-AFEE-575860278E47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sp>
        <p:nvSpPr>
          <p:cNvPr id="8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24766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3" name="Rectangle 2"/>
          <p:cNvSpPr txBox="1">
            <a:spLocks noChangeArrowheads="1"/>
          </p:cNvSpPr>
          <p:nvPr/>
        </p:nvSpPr>
        <p:spPr bwMode="auto">
          <a:xfrm>
            <a:off x="949139" y="1695592"/>
            <a:ext cx="8099671" cy="465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855" tIns="48429" rIns="96855" bIns="48429" anchor="ctr"/>
          <a:lstStyle>
            <a:lvl1pPr defTabSz="906463">
              <a:defRPr>
                <a:solidFill>
                  <a:schemeClr val="tx1"/>
                </a:solidFill>
                <a:latin typeface="Arial" charset="0"/>
              </a:defRPr>
            </a:lvl1pPr>
            <a:lvl2pPr marL="835025" indent="-322263" defTabSz="906463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84288" indent="-257175" defTabSz="906463">
              <a:defRPr sz="1400">
                <a:solidFill>
                  <a:schemeClr val="tx1"/>
                </a:solidFill>
                <a:latin typeface="Arial" charset="0"/>
              </a:defRPr>
            </a:lvl3pPr>
            <a:lvl4pPr marL="1795463" indent="-257175" defTabSz="906463">
              <a:defRPr sz="1400">
                <a:solidFill>
                  <a:schemeClr val="tx1"/>
                </a:solidFill>
                <a:latin typeface="Arial" charset="0"/>
              </a:defRPr>
            </a:lvl4pPr>
            <a:lvl5pPr marL="2308225" indent="-254000" defTabSz="906463">
              <a:defRPr sz="1400">
                <a:solidFill>
                  <a:schemeClr val="tx1"/>
                </a:solidFill>
                <a:latin typeface="Arial" charset="0"/>
              </a:defRPr>
            </a:lvl5pPr>
            <a:lvl6pPr marL="2765425" indent="-254000" defTabSz="906463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3222625" indent="-254000" defTabSz="906463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679825" indent="-254000" defTabSz="906463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4137025" indent="-254000" defTabSz="906463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ru-RU" altLang="ru-RU" sz="2000" b="1" dirty="0">
                <a:solidFill>
                  <a:srgbClr val="008080"/>
                </a:solidFill>
              </a:rPr>
              <a:t>Рабочее место никогда не бывает на 100%безопасным</a:t>
            </a:r>
            <a:r>
              <a:rPr lang="en-US" altLang="ru-RU" sz="2000" b="1" dirty="0">
                <a:solidFill>
                  <a:srgbClr val="008080"/>
                </a:solidFill>
              </a:rPr>
              <a:t>!</a:t>
            </a:r>
            <a:endParaRPr lang="en-GB" altLang="ru-RU" sz="2000" b="1" dirty="0">
              <a:solidFill>
                <a:srgbClr val="008080"/>
              </a:solidFill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567664" y="2179464"/>
            <a:ext cx="9079520" cy="120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96839" tIns="48418" rIns="96839" bIns="48418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849038" eaLnBrk="1" hangingPunct="1">
              <a:lnSpc>
                <a:spcPct val="120000"/>
              </a:lnSpc>
              <a:defRPr/>
            </a:pPr>
            <a:r>
              <a:rPr lang="ru-RU" altLang="ru-RU" sz="2000" kern="0" dirty="0">
                <a:solidFill>
                  <a:srgbClr val="333333"/>
                </a:solidFill>
              </a:rPr>
              <a:t>Наличие травм определяется </a:t>
            </a:r>
            <a:br>
              <a:rPr lang="ru-RU" altLang="ru-RU" sz="2000" kern="0" dirty="0">
                <a:solidFill>
                  <a:srgbClr val="333333"/>
                </a:solidFill>
              </a:rPr>
            </a:br>
            <a:r>
              <a:rPr lang="ru-RU" altLang="ru-RU" sz="2000" u="sng" kern="0" dirty="0">
                <a:solidFill>
                  <a:srgbClr val="333333"/>
                </a:solidFill>
              </a:rPr>
              <a:t>действиями людей</a:t>
            </a:r>
            <a:r>
              <a:rPr lang="ru-RU" altLang="ru-RU" sz="2000" kern="0" dirty="0">
                <a:solidFill>
                  <a:srgbClr val="333333"/>
                </a:solidFill>
              </a:rPr>
              <a:t> </a:t>
            </a:r>
          </a:p>
          <a:p>
            <a:pPr algn="ctr" defTabSz="849038" eaLnBrk="1" hangingPunct="1">
              <a:lnSpc>
                <a:spcPct val="120000"/>
              </a:lnSpc>
              <a:defRPr/>
            </a:pPr>
            <a:r>
              <a:rPr lang="ru-RU" altLang="ru-RU" sz="2000" kern="0" dirty="0">
                <a:solidFill>
                  <a:srgbClr val="333333"/>
                </a:solidFill>
              </a:rPr>
              <a:t>на рабочих местах!</a:t>
            </a:r>
            <a:endParaRPr lang="en-GB" altLang="ru-RU" sz="2000" kern="0" dirty="0">
              <a:solidFill>
                <a:srgbClr val="333333"/>
              </a:solidFill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50016" y="4478904"/>
            <a:ext cx="8997166" cy="120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96839" tIns="48418" rIns="96839" bIns="48418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849038" eaLnBrk="1" hangingPunct="1">
              <a:lnSpc>
                <a:spcPct val="120000"/>
              </a:lnSpc>
              <a:defRPr/>
            </a:pPr>
            <a:r>
              <a:rPr lang="ru-RU" altLang="ru-RU" sz="2000" kern="0" dirty="0">
                <a:solidFill>
                  <a:srgbClr val="333333"/>
                </a:solidFill>
              </a:rPr>
              <a:t>Показатели в сфере безопасности определяются </a:t>
            </a:r>
          </a:p>
          <a:p>
            <a:pPr algn="ctr" defTabSz="849038" eaLnBrk="1" hangingPunct="1">
              <a:lnSpc>
                <a:spcPct val="120000"/>
              </a:lnSpc>
              <a:defRPr/>
            </a:pPr>
            <a:r>
              <a:rPr lang="ru-RU" altLang="ru-RU" sz="2000" u="sng" kern="0" dirty="0">
                <a:solidFill>
                  <a:srgbClr val="333333"/>
                </a:solidFill>
              </a:rPr>
              <a:t>способностью руководителей</a:t>
            </a:r>
            <a:r>
              <a:rPr lang="ru-RU" altLang="ru-RU" sz="2000" kern="0" dirty="0">
                <a:solidFill>
                  <a:srgbClr val="333333"/>
                </a:solidFill>
              </a:rPr>
              <a:t> </a:t>
            </a:r>
          </a:p>
          <a:p>
            <a:pPr algn="ctr" defTabSz="849038" eaLnBrk="1" hangingPunct="1">
              <a:lnSpc>
                <a:spcPct val="120000"/>
              </a:lnSpc>
              <a:defRPr/>
            </a:pPr>
            <a:r>
              <a:rPr lang="ru-RU" altLang="ru-RU" sz="2000" kern="0" dirty="0">
                <a:solidFill>
                  <a:srgbClr val="333333"/>
                </a:solidFill>
              </a:rPr>
              <a:t>влиять на подчиненных и управлять их поведением</a:t>
            </a:r>
            <a:endParaRPr lang="en-GB" altLang="ru-RU" sz="2000" kern="0" dirty="0">
              <a:solidFill>
                <a:srgbClr val="333333"/>
              </a:solidFill>
            </a:endParaRP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>
            <a:off x="3951528" y="3636827"/>
            <a:ext cx="2311792" cy="481583"/>
          </a:xfrm>
          <a:prstGeom prst="downArrow">
            <a:avLst>
              <a:gd name="adj1" fmla="val 37648"/>
              <a:gd name="adj2" fmla="val 47046"/>
            </a:avLst>
          </a:prstGeom>
          <a:solidFill>
            <a:srgbClr val="9696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369" tIns="43681" rIns="87369" bIns="43681"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849038" eaLnBrk="1" hangingPunct="1">
              <a:defRPr/>
            </a:pPr>
            <a:endParaRPr lang="ru-RU" altLang="ru-RU" sz="2000" kern="0" dirty="0">
              <a:solidFill>
                <a:srgbClr val="000000"/>
              </a:solidFill>
            </a:endParaRPr>
          </a:p>
        </p:txBody>
      </p:sp>
      <p:sp>
        <p:nvSpPr>
          <p:cNvPr id="179206" name="Прямоугольник 2"/>
          <p:cNvSpPr>
            <a:spLocks noChangeArrowheads="1"/>
          </p:cNvSpPr>
          <p:nvPr/>
        </p:nvSpPr>
        <p:spPr bwMode="auto">
          <a:xfrm>
            <a:off x="350042" y="164166"/>
            <a:ext cx="7607574" cy="82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5526" tIns="42763" rIns="85526" bIns="42763">
            <a:spAutoFit/>
          </a:bodyPr>
          <a:lstStyle/>
          <a:p>
            <a:pPr defTabSz="949677"/>
            <a:r>
              <a:rPr lang="ru-RU" altLang="ru-RU" sz="2400" b="1" dirty="0">
                <a:solidFill>
                  <a:srgbClr val="008080"/>
                </a:solidFill>
              </a:rPr>
              <a:t>Ключевые причины возникновения происшествий</a:t>
            </a:r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0A9221A4-BDDD-4B56-8392-A0E538551A70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9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131609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3523" grpId="0"/>
      <p:bldP spid="18" grpId="0"/>
      <p:bldP spid="19" grpId="0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328" y="1084209"/>
            <a:ext cx="4953000" cy="5088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7184485" y="2348902"/>
            <a:ext cx="2671389" cy="2302237"/>
            <a:chOff x="922983" y="1718440"/>
            <a:chExt cx="2349063" cy="3101605"/>
          </a:xfrm>
          <a:solidFill>
            <a:srgbClr val="FFFFFF">
              <a:alpha val="34000"/>
            </a:srgbClr>
          </a:solidFill>
        </p:grpSpPr>
        <p:sp>
          <p:nvSpPr>
            <p:cNvPr id="9" name="Скругленная прямоугольная выноска 8"/>
            <p:cNvSpPr/>
            <p:nvPr/>
          </p:nvSpPr>
          <p:spPr bwMode="auto">
            <a:xfrm>
              <a:off x="922983" y="1718440"/>
              <a:ext cx="2349063" cy="3019977"/>
            </a:xfrm>
            <a:prstGeom prst="wedgeRoundRectCallout">
              <a:avLst>
                <a:gd name="adj1" fmla="val -50363"/>
                <a:gd name="adj2" fmla="val 21849"/>
                <a:gd name="adj3" fmla="val 16667"/>
              </a:avLst>
            </a:prstGeom>
            <a:grpFill/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26933" y="1876095"/>
              <a:ext cx="1986455" cy="294395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</a:rPr>
                <a:t>Ответственное лицо за проведение огневых работ отсутствует на рабочем месте и не контролирует проведение работ</a:t>
              </a:r>
            </a:p>
          </p:txBody>
        </p:sp>
      </p:grpSp>
      <p:grpSp>
        <p:nvGrpSpPr>
          <p:cNvPr id="11" name="Группа 10"/>
          <p:cNvGrpSpPr>
            <a:grpSpLocks/>
          </p:cNvGrpSpPr>
          <p:nvPr/>
        </p:nvGrpSpPr>
        <p:grpSpPr bwMode="auto">
          <a:xfrm>
            <a:off x="325019" y="1713422"/>
            <a:ext cx="2544149" cy="1246908"/>
            <a:chOff x="867103" y="1718440"/>
            <a:chExt cx="2349063" cy="1247300"/>
          </a:xfrm>
        </p:grpSpPr>
        <p:sp>
          <p:nvSpPr>
            <p:cNvPr id="12" name="Скругленная прямоугольная выноска 11"/>
            <p:cNvSpPr/>
            <p:nvPr/>
          </p:nvSpPr>
          <p:spPr bwMode="auto">
            <a:xfrm>
              <a:off x="867103" y="1718440"/>
              <a:ext cx="2349063" cy="1247300"/>
            </a:xfrm>
            <a:prstGeom prst="wedgeRoundRectCallout">
              <a:avLst>
                <a:gd name="adj1" fmla="val 111382"/>
                <a:gd name="adj2" fmla="val 24591"/>
                <a:gd name="adj3" fmla="val 16667"/>
              </a:avLst>
            </a:prstGeom>
            <a:solidFill>
              <a:srgbClr val="FFFFFF">
                <a:alpha val="34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072136" y="1765970"/>
              <a:ext cx="1986520" cy="11391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</a:rPr>
                <a:t>Работник не использует страховочный пояс!</a:t>
              </a:r>
            </a:p>
          </p:txBody>
        </p:sp>
      </p:grpSp>
      <p:grpSp>
        <p:nvGrpSpPr>
          <p:cNvPr id="14" name="Группа 13"/>
          <p:cNvGrpSpPr>
            <a:grpSpLocks/>
          </p:cNvGrpSpPr>
          <p:nvPr/>
        </p:nvGrpSpPr>
        <p:grpSpPr bwMode="auto">
          <a:xfrm>
            <a:off x="319130" y="3723450"/>
            <a:ext cx="2544149" cy="2580821"/>
            <a:chOff x="614847" y="1734206"/>
            <a:chExt cx="2349063" cy="3242137"/>
          </a:xfrm>
        </p:grpSpPr>
        <p:sp>
          <p:nvSpPr>
            <p:cNvPr id="15" name="Скругленная прямоугольная выноска 14"/>
            <p:cNvSpPr/>
            <p:nvPr/>
          </p:nvSpPr>
          <p:spPr bwMode="auto">
            <a:xfrm>
              <a:off x="614847" y="1734206"/>
              <a:ext cx="2349063" cy="3076768"/>
            </a:xfrm>
            <a:prstGeom prst="wedgeRoundRectCallout">
              <a:avLst>
                <a:gd name="adj1" fmla="val 119080"/>
                <a:gd name="adj2" fmla="val 30559"/>
                <a:gd name="adj3" fmla="val 16667"/>
              </a:avLst>
            </a:prstGeom>
            <a:solidFill>
              <a:srgbClr val="FFFFFF">
                <a:alpha val="34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36174" y="1844543"/>
              <a:ext cx="1986520" cy="3131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</a:rPr>
                <a:t>Место проведения работ не обозначено, на месте проведения работ находятся сгораемые материалы</a:t>
              </a:r>
              <a:r>
                <a:rPr lang="ru-RU" sz="2000" kern="0" dirty="0">
                  <a:solidFill>
                    <a:srgbClr val="000000"/>
                  </a:solidFill>
                </a:rPr>
                <a:t>!</a:t>
              </a: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7247550" y="885237"/>
            <a:ext cx="2533433" cy="1005352"/>
            <a:chOff x="867103" y="1718440"/>
            <a:chExt cx="2349063" cy="1260466"/>
          </a:xfrm>
          <a:solidFill>
            <a:srgbClr val="FFFFFF">
              <a:alpha val="34000"/>
            </a:srgbClr>
          </a:solidFill>
        </p:grpSpPr>
        <p:sp>
          <p:nvSpPr>
            <p:cNvPr id="18" name="Скругленная прямоугольная выноска 17"/>
            <p:cNvSpPr/>
            <p:nvPr/>
          </p:nvSpPr>
          <p:spPr bwMode="auto">
            <a:xfrm>
              <a:off x="867103" y="1718440"/>
              <a:ext cx="2349063" cy="1247621"/>
            </a:xfrm>
            <a:prstGeom prst="wedgeRoundRectCallout">
              <a:avLst>
                <a:gd name="adj1" fmla="val -137847"/>
                <a:gd name="adj2" fmla="val 246864"/>
                <a:gd name="adj3" fmla="val 16667"/>
              </a:avLst>
            </a:prstGeom>
            <a:grpFill/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72055" y="1876095"/>
              <a:ext cx="1986455" cy="1102811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  <a:cs typeface="Arial" pitchFamily="34" charset="0"/>
                </a:rPr>
                <a:t>Работа ведется со случайных подставок!</a:t>
              </a: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7236174" y="4828123"/>
            <a:ext cx="2544818" cy="1357984"/>
            <a:chOff x="867103" y="1718440"/>
            <a:chExt cx="2349063" cy="3019977"/>
          </a:xfrm>
          <a:solidFill>
            <a:srgbClr val="FFFFFF">
              <a:alpha val="34000"/>
            </a:srgbClr>
          </a:solidFill>
        </p:grpSpPr>
        <p:sp>
          <p:nvSpPr>
            <p:cNvPr id="21" name="Скругленная прямоугольная выноска 20"/>
            <p:cNvSpPr/>
            <p:nvPr/>
          </p:nvSpPr>
          <p:spPr bwMode="auto">
            <a:xfrm>
              <a:off x="867103" y="1718440"/>
              <a:ext cx="2349063" cy="3019977"/>
            </a:xfrm>
            <a:prstGeom prst="wedgeRoundRectCallout">
              <a:avLst>
                <a:gd name="adj1" fmla="val -50363"/>
                <a:gd name="adj2" fmla="val 21849"/>
                <a:gd name="adj3" fmla="val 16667"/>
              </a:avLst>
            </a:prstGeom>
            <a:grpFill/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72055" y="1876092"/>
              <a:ext cx="1986455" cy="2539535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</a:rPr>
                <a:t>Отсутствуют первичные средства пожаротушения</a:t>
              </a:r>
            </a:p>
          </p:txBody>
        </p:sp>
      </p:grp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9F4E4A-1E9F-46CC-B09B-C9089E3B371C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510340" y="251974"/>
            <a:ext cx="8419217" cy="760240"/>
          </a:xfrm>
          <a:prstGeom prst="rect">
            <a:avLst/>
          </a:prstGeom>
          <a:noFill/>
        </p:spPr>
        <p:txBody>
          <a:bodyPr lIns="91220" tIns="45669" rIns="91220" bIns="45669"/>
          <a:lstStyle>
            <a:lvl1pPr algn="l" defTabSz="957033" rtl="0" eaLnBrk="0" fontAlgn="base" hangingPunct="0">
              <a:spcBef>
                <a:spcPct val="0"/>
              </a:spcBef>
              <a:spcAft>
                <a:spcPct val="0"/>
              </a:spcAft>
              <a:defRPr kumimoji="0" lang="ru-RU" sz="1900" b="1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2pPr>
            <a:lvl3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3pPr>
            <a:lvl4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4pPr>
            <a:lvl5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5pPr>
            <a:lvl6pPr marL="436809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6pPr>
            <a:lvl7pPr marL="873614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7pPr>
            <a:lvl8pPr marL="131042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8pPr>
            <a:lvl9pPr marL="174723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defTabSz="947855" eaLnBrk="1" hangingPunct="1">
              <a:defRPr/>
            </a:pPr>
            <a:r>
              <a:rPr sz="2400" kern="1200" dirty="0" smtClean="0">
                <a:solidFill>
                  <a:srgbClr val="008080"/>
                </a:solidFill>
              </a:rPr>
              <a:t>Опасные действия работников»</a:t>
            </a:r>
            <a:endParaRPr sz="2400" kern="1200" dirty="0">
              <a:solidFill>
                <a:srgbClr val="008080"/>
              </a:solidFill>
            </a:endParaRPr>
          </a:p>
        </p:txBody>
      </p:sp>
      <p:sp>
        <p:nvSpPr>
          <p:cNvPr id="23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12182147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5" name="Picture 5" descr="High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39" y="921524"/>
            <a:ext cx="7891270" cy="5194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475923" y="2319591"/>
            <a:ext cx="2072612" cy="760129"/>
            <a:chOff x="-5411680" y="3638687"/>
            <a:chExt cx="1921778" cy="1676456"/>
          </a:xfrm>
          <a:solidFill>
            <a:srgbClr val="FFFFFF">
              <a:alpha val="34000"/>
            </a:srgbClr>
          </a:solidFill>
        </p:grpSpPr>
        <p:sp>
          <p:nvSpPr>
            <p:cNvPr id="7" name="Скругленная прямоугольная выноска 6"/>
            <p:cNvSpPr/>
            <p:nvPr/>
          </p:nvSpPr>
          <p:spPr bwMode="auto">
            <a:xfrm>
              <a:off x="-5411680" y="3638687"/>
              <a:ext cx="1921777" cy="1570223"/>
            </a:xfrm>
            <a:prstGeom prst="wedgeRoundRectCallout">
              <a:avLst>
                <a:gd name="adj1" fmla="val 48715"/>
                <a:gd name="adj2" fmla="val 117280"/>
                <a:gd name="adj3" fmla="val 16667"/>
              </a:avLst>
            </a:prstGeom>
            <a:grpFill/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  <a:cs typeface="Arial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-5411679" y="3953767"/>
              <a:ext cx="1921777" cy="13613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  <a:cs typeface="Arial" pitchFamily="34" charset="0"/>
                </a:rPr>
                <a:t>Бездействие руководителя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6920858" y="1143152"/>
            <a:ext cx="2852357" cy="711961"/>
            <a:chOff x="-6134679" y="3638687"/>
            <a:chExt cx="2644777" cy="1570222"/>
          </a:xfrm>
          <a:solidFill>
            <a:srgbClr val="FFFFFF">
              <a:alpha val="34000"/>
            </a:srgbClr>
          </a:solidFill>
        </p:grpSpPr>
        <p:sp>
          <p:nvSpPr>
            <p:cNvPr id="10" name="Скругленная прямоугольная выноска 9"/>
            <p:cNvSpPr/>
            <p:nvPr/>
          </p:nvSpPr>
          <p:spPr bwMode="auto">
            <a:xfrm>
              <a:off x="-6134679" y="3638687"/>
              <a:ext cx="2644775" cy="1570222"/>
            </a:xfrm>
            <a:prstGeom prst="wedgeRoundRectCallout">
              <a:avLst>
                <a:gd name="adj1" fmla="val -40906"/>
                <a:gd name="adj2" fmla="val 94801"/>
                <a:gd name="adj3" fmla="val 16667"/>
              </a:avLst>
            </a:prstGeom>
            <a:grpFill/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  <a:cs typeface="Arial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-5980050" y="3765102"/>
              <a:ext cx="2490148" cy="13613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  <a:cs typeface="Arial" pitchFamily="34" charset="0"/>
                </a:rPr>
                <a:t>Опасные действия работника</a:t>
              </a:r>
            </a:p>
          </p:txBody>
        </p:sp>
      </p:grpSp>
      <p:sp>
        <p:nvSpPr>
          <p:cNvPr id="13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ABFE79EA-F3F6-4E55-8F26-6322FAC24912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14" name="Номер слайда 3"/>
          <p:cNvSpPr txBox="1">
            <a:spLocks/>
          </p:cNvSpPr>
          <p:nvPr/>
        </p:nvSpPr>
        <p:spPr bwMode="auto">
          <a:xfrm>
            <a:off x="290513" y="6503988"/>
            <a:ext cx="53498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l" defTabSz="494553" rtl="0" eaLnBrk="1" latinLnBrk="0" hangingPunct="1">
              <a:defRPr sz="1200" b="0" kern="1200">
                <a:solidFill>
                  <a:srgbClr val="008080"/>
                </a:solidFill>
                <a:latin typeface="+mn-lt"/>
                <a:ea typeface="+mn-ea"/>
                <a:cs typeface="+mn-cs"/>
              </a:defRPr>
            </a:lvl1pPr>
            <a:lvl2pPr marL="49455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910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83660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821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7276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319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87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5642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F4E46AE4-33D2-4D02-AFEE-575860278E47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15" name="Номер слайда 4"/>
          <p:cNvSpPr txBox="1">
            <a:spLocks/>
          </p:cNvSpPr>
          <p:nvPr/>
        </p:nvSpPr>
        <p:spPr bwMode="auto">
          <a:xfrm>
            <a:off x="290513" y="6503988"/>
            <a:ext cx="53498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l" defTabSz="494553" rtl="0" eaLnBrk="1" latinLnBrk="0" hangingPunct="1">
              <a:defRPr sz="1200" b="0" kern="1200">
                <a:solidFill>
                  <a:srgbClr val="008080"/>
                </a:solidFill>
                <a:latin typeface="+mn-lt"/>
                <a:ea typeface="+mn-ea"/>
                <a:cs typeface="+mn-cs"/>
              </a:defRPr>
            </a:lvl1pPr>
            <a:lvl2pPr marL="49455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910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83660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821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7276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319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87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5642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8080"/>
              </a:buClr>
              <a:defRPr/>
            </a:pPr>
            <a:fld id="{96FBB8A3-A8B2-4400-930B-6B8F3421274E}" type="slidenum">
              <a:rPr lang="ru-RU" smtClean="0"/>
              <a:pPr>
                <a:buClr>
                  <a:srgbClr val="008080"/>
                </a:buClr>
                <a:defRPr/>
              </a:pPr>
              <a:t>16</a:t>
            </a:fld>
            <a:endParaRPr lang="ru-RU" dirty="0"/>
          </a:p>
        </p:txBody>
      </p:sp>
      <p:sp>
        <p:nvSpPr>
          <p:cNvPr id="17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510340" y="251974"/>
            <a:ext cx="8419217" cy="760240"/>
          </a:xfrm>
          <a:prstGeom prst="rect">
            <a:avLst/>
          </a:prstGeom>
          <a:noFill/>
        </p:spPr>
        <p:txBody>
          <a:bodyPr lIns="91220" tIns="45669" rIns="91220" bIns="45669"/>
          <a:lstStyle>
            <a:lvl1pPr algn="l" defTabSz="957033" rtl="0" eaLnBrk="0" fontAlgn="base" hangingPunct="0">
              <a:spcBef>
                <a:spcPct val="0"/>
              </a:spcBef>
              <a:spcAft>
                <a:spcPct val="0"/>
              </a:spcAft>
              <a:defRPr kumimoji="0" lang="ru-RU" sz="1900" b="1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2pPr>
            <a:lvl3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3pPr>
            <a:lvl4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4pPr>
            <a:lvl5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5pPr>
            <a:lvl6pPr marL="436809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6pPr>
            <a:lvl7pPr marL="873614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7pPr>
            <a:lvl8pPr marL="131042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8pPr>
            <a:lvl9pPr marL="174723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defTabSz="947855" eaLnBrk="1" hangingPunct="1">
              <a:defRPr/>
            </a:pPr>
            <a:r>
              <a:rPr sz="2400" kern="1200" dirty="0" smtClean="0">
                <a:solidFill>
                  <a:srgbClr val="008080"/>
                </a:solidFill>
              </a:rPr>
              <a:t>Опасные действия работников»</a:t>
            </a:r>
            <a:endParaRPr sz="2400" kern="1200" dirty="0">
              <a:solidFill>
                <a:srgbClr val="0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40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9" name="Picture 13" descr="DSC075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646" y="828887"/>
            <a:ext cx="5749978" cy="5340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250245" y="2657475"/>
            <a:ext cx="3235228" cy="2142807"/>
            <a:chOff x="-6197181" y="3261654"/>
            <a:chExt cx="2999787" cy="3014998"/>
          </a:xfrm>
          <a:solidFill>
            <a:srgbClr val="FFFFFF">
              <a:alpha val="34000"/>
            </a:srgbClr>
          </a:solidFill>
        </p:grpSpPr>
        <p:sp>
          <p:nvSpPr>
            <p:cNvPr id="17" name="Скругленная прямоугольная выноска 16"/>
            <p:cNvSpPr/>
            <p:nvPr/>
          </p:nvSpPr>
          <p:spPr bwMode="auto">
            <a:xfrm>
              <a:off x="-6197181" y="3261654"/>
              <a:ext cx="2937285" cy="2350438"/>
            </a:xfrm>
            <a:prstGeom prst="wedgeRoundRectCallout">
              <a:avLst>
                <a:gd name="adj1" fmla="val 30814"/>
                <a:gd name="adj2" fmla="val 79256"/>
                <a:gd name="adj3" fmla="val 16667"/>
              </a:avLst>
            </a:prstGeom>
            <a:grpFill/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 defTabSz="978678">
                <a:spcBef>
                  <a:spcPct val="10000"/>
                </a:spcBef>
                <a:spcAft>
                  <a:spcPct val="10000"/>
                </a:spcAft>
                <a:defRPr/>
              </a:pPr>
              <a:endParaRPr lang="ru-RU" sz="1300" b="1" kern="0" dirty="0">
                <a:solidFill>
                  <a:srgbClr val="000000"/>
                </a:solidFill>
                <a:latin typeface="Trebuchet MS" pitchFamily="34" charset="0"/>
                <a:ea typeface="ＭＳ Ｐゴシック" charset="-128"/>
                <a:cs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-5980050" y="3765103"/>
              <a:ext cx="2782656" cy="25115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78678">
                <a:defRPr/>
              </a:pPr>
              <a:r>
                <a:rPr lang="ru-RU" sz="1700" kern="0" dirty="0">
                  <a:solidFill>
                    <a:srgbClr val="000000"/>
                  </a:solidFill>
                  <a:cs typeface="Arial" pitchFamily="34" charset="0"/>
                </a:rPr>
                <a:t>Работник  отсекает арматуру  при движущемся ковше экскаватора </a:t>
              </a:r>
            </a:p>
          </p:txBody>
        </p:sp>
      </p:grpSp>
      <p:sp>
        <p:nvSpPr>
          <p:cNvPr id="9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ABFE79EA-F3F6-4E55-8F26-6322FAC24912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sp>
        <p:nvSpPr>
          <p:cNvPr id="10" name="Номер слайда 3"/>
          <p:cNvSpPr txBox="1">
            <a:spLocks/>
          </p:cNvSpPr>
          <p:nvPr/>
        </p:nvSpPr>
        <p:spPr bwMode="auto">
          <a:xfrm>
            <a:off x="290513" y="6503988"/>
            <a:ext cx="53498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l" defTabSz="494553" rtl="0" eaLnBrk="1" latinLnBrk="0" hangingPunct="1">
              <a:defRPr sz="1200" b="0" kern="1200">
                <a:solidFill>
                  <a:srgbClr val="008080"/>
                </a:solidFill>
                <a:latin typeface="+mn-lt"/>
                <a:ea typeface="+mn-ea"/>
                <a:cs typeface="+mn-cs"/>
              </a:defRPr>
            </a:lvl1pPr>
            <a:lvl2pPr marL="49455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910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83660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821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7276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319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87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5642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F4E46AE4-33D2-4D02-AFEE-575860278E47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sp>
        <p:nvSpPr>
          <p:cNvPr id="11" name="Номер слайда 4"/>
          <p:cNvSpPr txBox="1">
            <a:spLocks/>
          </p:cNvSpPr>
          <p:nvPr/>
        </p:nvSpPr>
        <p:spPr bwMode="auto">
          <a:xfrm>
            <a:off x="290513" y="6503988"/>
            <a:ext cx="53498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marL="0" algn="l" defTabSz="494553" rtl="0" eaLnBrk="1" latinLnBrk="0" hangingPunct="1">
              <a:defRPr sz="1200" b="0" kern="1200">
                <a:solidFill>
                  <a:srgbClr val="008080"/>
                </a:solidFill>
                <a:latin typeface="+mn-lt"/>
                <a:ea typeface="+mn-ea"/>
                <a:cs typeface="+mn-cs"/>
              </a:defRPr>
            </a:lvl1pPr>
            <a:lvl2pPr marL="49455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910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83660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821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7276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319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873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56426" algn="l" defTabSz="494553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8080"/>
              </a:buClr>
              <a:defRPr/>
            </a:pPr>
            <a:fld id="{96FBB8A3-A8B2-4400-930B-6B8F3421274E}" type="slidenum">
              <a:rPr lang="ru-RU" smtClean="0"/>
              <a:pPr>
                <a:buClr>
                  <a:srgbClr val="008080"/>
                </a:buClr>
                <a:defRPr/>
              </a:pPr>
              <a:t>17</a:t>
            </a:fld>
            <a:endParaRPr lang="ru-RU" dirty="0"/>
          </a:p>
        </p:txBody>
      </p:sp>
      <p:sp>
        <p:nvSpPr>
          <p:cNvPr id="12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10340" y="251974"/>
            <a:ext cx="8419217" cy="760240"/>
          </a:xfrm>
          <a:prstGeom prst="rect">
            <a:avLst/>
          </a:prstGeom>
          <a:noFill/>
        </p:spPr>
        <p:txBody>
          <a:bodyPr lIns="91220" tIns="45669" rIns="91220" bIns="45669"/>
          <a:lstStyle>
            <a:lvl1pPr algn="l" defTabSz="957033" rtl="0" eaLnBrk="0" fontAlgn="base" hangingPunct="0">
              <a:spcBef>
                <a:spcPct val="0"/>
              </a:spcBef>
              <a:spcAft>
                <a:spcPct val="0"/>
              </a:spcAft>
              <a:defRPr kumimoji="0" lang="ru-RU" sz="1900" b="1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2pPr>
            <a:lvl3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3pPr>
            <a:lvl4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4pPr>
            <a:lvl5pPr algn="ctr" defTabSz="957033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5pPr>
            <a:lvl6pPr marL="436809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6pPr>
            <a:lvl7pPr marL="873614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7pPr>
            <a:lvl8pPr marL="131042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8pPr>
            <a:lvl9pPr marL="1747233" algn="ctr" defTabSz="957033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defTabSz="947855" eaLnBrk="1" hangingPunct="1">
              <a:defRPr/>
            </a:pPr>
            <a:r>
              <a:rPr sz="2400" kern="1200" dirty="0" smtClean="0">
                <a:solidFill>
                  <a:srgbClr val="008080"/>
                </a:solidFill>
              </a:rPr>
              <a:t>Опасные действия работников»</a:t>
            </a:r>
            <a:endParaRPr sz="2400" kern="1200" dirty="0">
              <a:solidFill>
                <a:srgbClr val="0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777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 txBox="1">
            <a:spLocks noChangeArrowheads="1"/>
          </p:cNvSpPr>
          <p:nvPr/>
        </p:nvSpPr>
        <p:spPr bwMode="auto">
          <a:xfrm>
            <a:off x="352962" y="131033"/>
            <a:ext cx="10069238" cy="905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750" tIns="45921" rIns="91750" bIns="45921"/>
          <a:lstStyle>
            <a:lvl1pPr marL="1698625" indent="-1698625" defTabSz="10112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011238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1123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1123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1123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ru-RU" altLang="ru-RU" sz="200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ru-RU" altLang="ru-RU" sz="2500" b="1">
                <a:solidFill>
                  <a:srgbClr val="008080"/>
                </a:solidFill>
                <a:ea typeface="MS PGothic" pitchFamily="34" charset="-128"/>
              </a:rPr>
              <a:t>Проведение ПАБ с персоналом, работающим </a:t>
            </a:r>
          </a:p>
          <a:p>
            <a:pPr eaLnBrk="0" hangingPunct="0"/>
            <a:r>
              <a:rPr lang="ru-RU" altLang="ru-RU" sz="2500" b="1">
                <a:solidFill>
                  <a:srgbClr val="008080"/>
                </a:solidFill>
                <a:ea typeface="MS PGothic" pitchFamily="34" charset="-128"/>
              </a:rPr>
              <a:t>опасно </a:t>
            </a:r>
          </a:p>
        </p:txBody>
      </p:sp>
      <p:sp>
        <p:nvSpPr>
          <p:cNvPr id="180227" name="Rectangle 2"/>
          <p:cNvSpPr txBox="1">
            <a:spLocks noChangeArrowheads="1"/>
          </p:cNvSpPr>
          <p:nvPr/>
        </p:nvSpPr>
        <p:spPr bwMode="auto">
          <a:xfrm>
            <a:off x="572947" y="1132626"/>
            <a:ext cx="4173580" cy="562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750" tIns="45921" rIns="91750" bIns="45921"/>
          <a:lstStyle>
            <a:lvl1pPr marL="1698625" indent="-1698625" defTabSz="10112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1011238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1123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1123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1123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11238" eaLnBrk="0" hangingPunct="0"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ru-RU" altLang="ru-RU" sz="2000" b="1" dirty="0">
                <a:solidFill>
                  <a:srgbClr val="008080"/>
                </a:solidFill>
                <a:ea typeface="MS PGothic" pitchFamily="34" charset="-128"/>
              </a:rPr>
              <a:t>Эмоциональный  цикл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238750" y="1194889"/>
            <a:ext cx="4552549" cy="503571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lIns="85828" tIns="42915" rIns="85828" bIns="42915">
            <a:spAutoFit/>
          </a:bodyPr>
          <a:lstStyle>
            <a:lvl1pPr defTabSz="908050" eaLnBrk="0" hangingPunct="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819150" indent="-307975" defTabSz="90805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266825" indent="-244475" defTabSz="908050" eaLnBrk="0" hangingPunct="0">
              <a:spcBef>
                <a:spcPct val="20000"/>
              </a:spcBef>
              <a:buChar char="•"/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774825" indent="-244475" defTabSz="908050" eaLnBrk="0" hangingPunct="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286000" indent="-242888" defTabSz="908050" eaLnBrk="0" hangingPunct="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743200" indent="-242888" defTabSz="908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3200400" indent="-242888" defTabSz="908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657600" indent="-242888" defTabSz="908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4114800" indent="-242888" defTabSz="908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Clr>
                <a:srgbClr val="008C95"/>
              </a:buClr>
              <a:buFontTx/>
              <a:buNone/>
              <a:defRPr/>
            </a:pPr>
            <a:r>
              <a:rPr lang="ru-RU" altLang="ru-RU" sz="1600" b="1" dirty="0">
                <a:solidFill>
                  <a:srgbClr val="008080"/>
                </a:solidFill>
                <a:ea typeface="MS PGothic" pitchFamily="34" charset="-128"/>
                <a:cs typeface="Arial" pitchFamily="34" charset="0"/>
              </a:rPr>
              <a:t>Примеры вопросов для  третьего шага</a:t>
            </a:r>
          </a:p>
          <a:p>
            <a:pPr>
              <a:lnSpc>
                <a:spcPct val="110000"/>
              </a:lnSpc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altLang="ru-RU" sz="1600" b="1" dirty="0">
                <a:solidFill>
                  <a:srgbClr val="000000"/>
                </a:solidFill>
                <a:ea typeface="MS PGothic" pitchFamily="34" charset="-128"/>
                <a:cs typeface="Arial" pitchFamily="34" charset="0"/>
              </a:rPr>
              <a:t> Что может произойти, если вы продолжите выполнять работу так, как вы это делаете?</a:t>
            </a:r>
          </a:p>
          <a:p>
            <a:pPr>
              <a:lnSpc>
                <a:spcPct val="110000"/>
              </a:lnSpc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altLang="ru-RU" sz="1600" b="1" dirty="0">
                <a:solidFill>
                  <a:srgbClr val="000000"/>
                </a:solidFill>
                <a:ea typeface="MS PGothic" pitchFamily="34" charset="-128"/>
                <a:cs typeface="Arial" pitchFamily="34" charset="0"/>
              </a:rPr>
              <a:t> Какую опасность вы видите в выполняемой работе?</a:t>
            </a:r>
          </a:p>
          <a:p>
            <a:pPr>
              <a:lnSpc>
                <a:spcPct val="110000"/>
              </a:lnSpc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altLang="ru-RU" sz="1600" b="1" dirty="0">
                <a:solidFill>
                  <a:srgbClr val="000000"/>
                </a:solidFill>
                <a:ea typeface="MS PGothic" pitchFamily="34" charset="-128"/>
                <a:cs typeface="Arial" pitchFamily="34" charset="0"/>
              </a:rPr>
              <a:t> Где можно найти рабочую инструкцию по выполнению данной работы? </a:t>
            </a:r>
          </a:p>
          <a:p>
            <a:pPr>
              <a:lnSpc>
                <a:spcPct val="110000"/>
              </a:lnSpc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altLang="ru-RU" sz="1600" b="1" dirty="0">
                <a:solidFill>
                  <a:srgbClr val="000000"/>
                </a:solidFill>
                <a:ea typeface="MS PGothic" pitchFamily="34" charset="-128"/>
                <a:cs typeface="Arial" pitchFamily="34" charset="0"/>
              </a:rPr>
              <a:t> Каков самый вероятный способ получить травмы при выполнении данной работы? </a:t>
            </a:r>
          </a:p>
          <a:p>
            <a:pPr>
              <a:lnSpc>
                <a:spcPct val="110000"/>
              </a:lnSpc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altLang="ru-RU" sz="1600" b="1" dirty="0">
                <a:solidFill>
                  <a:srgbClr val="000000"/>
                </a:solidFill>
                <a:ea typeface="MS PGothic" pitchFamily="34" charset="-128"/>
                <a:cs typeface="Arial" pitchFamily="34" charset="0"/>
              </a:rPr>
              <a:t> Какие основные риски вы контролируете при выполнении данной работы? Каким образом вы следите за ними? </a:t>
            </a:r>
          </a:p>
          <a:p>
            <a:pPr>
              <a:lnSpc>
                <a:spcPct val="110000"/>
              </a:lnSpc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altLang="ru-RU" sz="1600" b="1" dirty="0">
                <a:solidFill>
                  <a:srgbClr val="000000"/>
                </a:solidFill>
                <a:ea typeface="MS PGothic" pitchFamily="34" charset="-128"/>
                <a:cs typeface="Arial" pitchFamily="34" charset="0"/>
              </a:rPr>
              <a:t> Как можно выполнять работу более безопасно?</a:t>
            </a:r>
          </a:p>
          <a:p>
            <a:pPr>
              <a:lnSpc>
                <a:spcPct val="110000"/>
              </a:lnSpc>
              <a:buClr>
                <a:srgbClr val="008C95"/>
              </a:buClr>
              <a:buFont typeface="Wingdings" pitchFamily="2" charset="2"/>
              <a:buChar char="§"/>
              <a:defRPr/>
            </a:pPr>
            <a:r>
              <a:rPr lang="ru-RU" altLang="ru-RU" sz="1600" b="1" dirty="0">
                <a:solidFill>
                  <a:srgbClr val="000000"/>
                </a:solidFill>
                <a:ea typeface="MS PGothic" pitchFamily="34" charset="-128"/>
                <a:cs typeface="Arial" pitchFamily="34" charset="0"/>
              </a:rPr>
              <a:t> и т.д.</a:t>
            </a:r>
          </a:p>
        </p:txBody>
      </p:sp>
      <p:sp>
        <p:nvSpPr>
          <p:cNvPr id="4" name="Дуга 3"/>
          <p:cNvSpPr/>
          <p:nvPr/>
        </p:nvSpPr>
        <p:spPr bwMode="auto">
          <a:xfrm rot="16200000">
            <a:off x="520840" y="2648722"/>
            <a:ext cx="1742216" cy="1366193"/>
          </a:xfrm>
          <a:prstGeom prst="arc">
            <a:avLst>
              <a:gd name="adj1" fmla="val 16050958"/>
              <a:gd name="adj2" fmla="val 7055"/>
            </a:avLst>
          </a:prstGeom>
          <a:noFill/>
          <a:ln w="57150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  <a:defRPr/>
            </a:pPr>
            <a:endParaRPr lang="ru-RU" sz="17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6" name="Дуга 15"/>
          <p:cNvSpPr/>
          <p:nvPr/>
        </p:nvSpPr>
        <p:spPr bwMode="auto">
          <a:xfrm>
            <a:off x="732362" y="2466461"/>
            <a:ext cx="1352957" cy="1582394"/>
          </a:xfrm>
          <a:prstGeom prst="arc">
            <a:avLst>
              <a:gd name="adj1" fmla="val 16182018"/>
              <a:gd name="adj2" fmla="val 107876"/>
            </a:avLst>
          </a:prstGeom>
          <a:noFill/>
          <a:ln w="57150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  <a:defRPr/>
            </a:pPr>
            <a:endParaRPr lang="ru-RU" sz="17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" name="Дуга 4"/>
          <p:cNvSpPr/>
          <p:nvPr/>
        </p:nvSpPr>
        <p:spPr bwMode="auto">
          <a:xfrm rot="5882812">
            <a:off x="2270280" y="3317772"/>
            <a:ext cx="1138919" cy="1273545"/>
          </a:xfrm>
          <a:prstGeom prst="arc">
            <a:avLst>
              <a:gd name="adj1" fmla="val 16140238"/>
              <a:gd name="adj2" fmla="val 4098700"/>
            </a:avLst>
          </a:prstGeom>
          <a:noFill/>
          <a:ln w="57150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  <a:defRPr/>
            </a:pPr>
            <a:endParaRPr lang="ru-RU" sz="1700">
              <a:solidFill>
                <a:srgbClr val="000000"/>
              </a:solidFill>
              <a:cs typeface="Arial" pitchFamily="34" charset="0"/>
            </a:endParaRPr>
          </a:p>
        </p:txBody>
      </p:sp>
      <p:cxnSp>
        <p:nvCxnSpPr>
          <p:cNvPr id="472073" name="Прямая соединительная линия 8"/>
          <p:cNvCxnSpPr>
            <a:cxnSpLocks noChangeShapeType="1"/>
            <a:stCxn id="5" idx="0"/>
          </p:cNvCxnSpPr>
          <p:nvPr/>
        </p:nvCxnSpPr>
        <p:spPr bwMode="auto">
          <a:xfrm flipV="1">
            <a:off x="3472101" y="3249763"/>
            <a:ext cx="102942" cy="781839"/>
          </a:xfrm>
          <a:prstGeom prst="line">
            <a:avLst/>
          </a:prstGeom>
          <a:noFill/>
          <a:ln w="57150" algn="ctr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2074" name="Прямая соединительная линия 28"/>
          <p:cNvCxnSpPr>
            <a:cxnSpLocks noChangeShapeType="1"/>
          </p:cNvCxnSpPr>
          <p:nvPr/>
        </p:nvCxnSpPr>
        <p:spPr bwMode="auto">
          <a:xfrm flipH="1" flipV="1">
            <a:off x="2085319" y="3249745"/>
            <a:ext cx="135296" cy="846632"/>
          </a:xfrm>
          <a:prstGeom prst="line">
            <a:avLst/>
          </a:prstGeom>
          <a:noFill/>
          <a:ln w="57150" algn="ctr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Дуга 34"/>
          <p:cNvSpPr/>
          <p:nvPr/>
        </p:nvSpPr>
        <p:spPr bwMode="auto">
          <a:xfrm rot="16200000">
            <a:off x="2987593" y="2721391"/>
            <a:ext cx="2341194" cy="1166190"/>
          </a:xfrm>
          <a:prstGeom prst="arc">
            <a:avLst>
              <a:gd name="adj1" fmla="val 15919070"/>
              <a:gd name="adj2" fmla="val 20563195"/>
            </a:avLst>
          </a:prstGeom>
          <a:noFill/>
          <a:ln w="57150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  <a:defRPr/>
            </a:pPr>
            <a:endParaRPr lang="ru-RU" sz="1700">
              <a:solidFill>
                <a:srgbClr val="000000"/>
              </a:solidFill>
              <a:cs typeface="Arial" pitchFamily="34" charset="0"/>
            </a:endParaRPr>
          </a:p>
        </p:txBody>
      </p:sp>
      <p:cxnSp>
        <p:nvCxnSpPr>
          <p:cNvPr id="180235" name="Прямая со стрелкой 467972"/>
          <p:cNvCxnSpPr>
            <a:cxnSpLocks noChangeShapeType="1"/>
          </p:cNvCxnSpPr>
          <p:nvPr/>
        </p:nvCxnSpPr>
        <p:spPr bwMode="auto">
          <a:xfrm>
            <a:off x="717656" y="3297262"/>
            <a:ext cx="4164755" cy="12959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0236" name="Прямая со стрелкой 467974"/>
          <p:cNvCxnSpPr>
            <a:cxnSpLocks noChangeShapeType="1"/>
          </p:cNvCxnSpPr>
          <p:nvPr/>
        </p:nvCxnSpPr>
        <p:spPr bwMode="auto">
          <a:xfrm flipV="1">
            <a:off x="736774" y="1498891"/>
            <a:ext cx="0" cy="3723449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72078" name="Прямая со стрелкой 467976"/>
          <p:cNvCxnSpPr>
            <a:cxnSpLocks noChangeShapeType="1"/>
          </p:cNvCxnSpPr>
          <p:nvPr/>
        </p:nvCxnSpPr>
        <p:spPr bwMode="auto">
          <a:xfrm>
            <a:off x="2207395" y="4139573"/>
            <a:ext cx="632361" cy="1082767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72079" name="Овал 467980"/>
          <p:cNvSpPr>
            <a:spLocks noChangeArrowheads="1"/>
          </p:cNvSpPr>
          <p:nvPr/>
        </p:nvSpPr>
        <p:spPr bwMode="auto">
          <a:xfrm>
            <a:off x="650013" y="3272778"/>
            <a:ext cx="116179" cy="8783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</a:pPr>
            <a:endParaRPr lang="ru-RU" altLang="ru-RU" sz="1700">
              <a:solidFill>
                <a:srgbClr val="000000"/>
              </a:solidFill>
            </a:endParaRPr>
          </a:p>
        </p:txBody>
      </p:sp>
      <p:sp>
        <p:nvSpPr>
          <p:cNvPr id="472080" name="Овал 48"/>
          <p:cNvSpPr>
            <a:spLocks noChangeArrowheads="1"/>
          </p:cNvSpPr>
          <p:nvPr/>
        </p:nvSpPr>
        <p:spPr bwMode="auto">
          <a:xfrm>
            <a:off x="1333839" y="2417507"/>
            <a:ext cx="116178" cy="8783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</a:pPr>
            <a:endParaRPr lang="ru-RU" altLang="ru-RU" sz="1700">
              <a:solidFill>
                <a:srgbClr val="000000"/>
              </a:solidFill>
            </a:endParaRPr>
          </a:p>
        </p:txBody>
      </p:sp>
      <p:sp>
        <p:nvSpPr>
          <p:cNvPr id="472081" name="Овал 49"/>
          <p:cNvSpPr>
            <a:spLocks noChangeArrowheads="1"/>
          </p:cNvSpPr>
          <p:nvPr/>
        </p:nvSpPr>
        <p:spPr bwMode="auto">
          <a:xfrm>
            <a:off x="2153023" y="4096372"/>
            <a:ext cx="114706" cy="8783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</a:pPr>
            <a:endParaRPr lang="ru-RU" altLang="ru-RU" sz="1700">
              <a:solidFill>
                <a:srgbClr val="000000"/>
              </a:solidFill>
            </a:endParaRPr>
          </a:p>
        </p:txBody>
      </p:sp>
      <p:sp>
        <p:nvSpPr>
          <p:cNvPr id="472082" name="Овал 50"/>
          <p:cNvSpPr>
            <a:spLocks noChangeArrowheads="1"/>
          </p:cNvSpPr>
          <p:nvPr/>
        </p:nvSpPr>
        <p:spPr bwMode="auto">
          <a:xfrm>
            <a:off x="3516222" y="3235342"/>
            <a:ext cx="116178" cy="87830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</a:pPr>
            <a:endParaRPr lang="ru-RU" altLang="ru-RU" sz="1700">
              <a:solidFill>
                <a:srgbClr val="000000"/>
              </a:solidFill>
            </a:endParaRPr>
          </a:p>
        </p:txBody>
      </p:sp>
      <p:sp>
        <p:nvSpPr>
          <p:cNvPr id="472083" name="Овал 52"/>
          <p:cNvSpPr>
            <a:spLocks noChangeArrowheads="1"/>
          </p:cNvSpPr>
          <p:nvPr/>
        </p:nvSpPr>
        <p:spPr bwMode="auto">
          <a:xfrm>
            <a:off x="4197157" y="2015796"/>
            <a:ext cx="116179" cy="89271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</a:pPr>
            <a:endParaRPr lang="ru-RU" altLang="ru-RU" sz="1700">
              <a:solidFill>
                <a:srgbClr val="000000"/>
              </a:solidFill>
            </a:endParaRPr>
          </a:p>
        </p:txBody>
      </p:sp>
      <p:sp>
        <p:nvSpPr>
          <p:cNvPr id="472084" name="TextBox 467981"/>
          <p:cNvSpPr txBox="1">
            <a:spLocks noChangeArrowheads="1"/>
          </p:cNvSpPr>
          <p:nvPr/>
        </p:nvSpPr>
        <p:spPr bwMode="auto">
          <a:xfrm>
            <a:off x="842660" y="1909258"/>
            <a:ext cx="1286329" cy="48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828" tIns="42915" rIns="85828" bIns="42915">
            <a:spAutoFit/>
          </a:bodyPr>
          <a:lstStyle/>
          <a:p>
            <a:pPr defTabSz="494553"/>
            <a:r>
              <a:rPr lang="ru-RU" altLang="ru-RU" sz="1300" b="1">
                <a:solidFill>
                  <a:srgbClr val="008080"/>
                </a:solidFill>
                <a:ea typeface="MS PGothic" pitchFamily="34" charset="-128"/>
              </a:rPr>
              <a:t>2 шаг </a:t>
            </a:r>
          </a:p>
          <a:p>
            <a:pPr defTabSz="494553"/>
            <a:r>
              <a:rPr lang="ru-RU" altLang="ru-RU" sz="1300" b="1">
                <a:solidFill>
                  <a:srgbClr val="000000"/>
                </a:solidFill>
              </a:rPr>
              <a:t>Уверенность </a:t>
            </a:r>
          </a:p>
        </p:txBody>
      </p:sp>
      <p:sp>
        <p:nvSpPr>
          <p:cNvPr id="472085" name="Прямоугольник 467983"/>
          <p:cNvSpPr>
            <a:spLocks noChangeArrowheads="1"/>
          </p:cNvSpPr>
          <p:nvPr/>
        </p:nvSpPr>
        <p:spPr bwMode="auto">
          <a:xfrm>
            <a:off x="2010069" y="5222356"/>
            <a:ext cx="2734105" cy="92043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85828" tIns="42915" rIns="85828" bIns="42915">
            <a:spAutoFit/>
          </a:bodyPr>
          <a:lstStyle/>
          <a:p>
            <a:pPr defTabSz="494553"/>
            <a:r>
              <a:rPr lang="ru-RU" altLang="ru-RU" b="1">
                <a:solidFill>
                  <a:srgbClr val="FF0000"/>
                </a:solidFill>
              </a:rPr>
              <a:t>Это может случиться,  как с аудитором, так и с работником </a:t>
            </a:r>
          </a:p>
        </p:txBody>
      </p:sp>
      <p:sp>
        <p:nvSpPr>
          <p:cNvPr id="472086" name="TextBox 56"/>
          <p:cNvSpPr txBox="1">
            <a:spLocks noChangeArrowheads="1"/>
          </p:cNvSpPr>
          <p:nvPr/>
        </p:nvSpPr>
        <p:spPr bwMode="auto">
          <a:xfrm>
            <a:off x="1482370" y="4166947"/>
            <a:ext cx="1100894" cy="48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828" tIns="42915" rIns="85828" bIns="42915">
            <a:spAutoFit/>
          </a:bodyPr>
          <a:lstStyle/>
          <a:p>
            <a:pPr defTabSz="494553"/>
            <a:r>
              <a:rPr lang="ru-RU" altLang="ru-RU" sz="1300" b="1">
                <a:solidFill>
                  <a:srgbClr val="008080"/>
                </a:solidFill>
                <a:ea typeface="MS PGothic" pitchFamily="34" charset="-128"/>
              </a:rPr>
              <a:t>3 шаг </a:t>
            </a:r>
          </a:p>
          <a:p>
            <a:pPr defTabSz="494553"/>
            <a:r>
              <a:rPr lang="ru-RU" altLang="ru-RU" sz="1300" b="1">
                <a:solidFill>
                  <a:srgbClr val="000000"/>
                </a:solidFill>
              </a:rPr>
              <a:t>Сомнение  </a:t>
            </a:r>
          </a:p>
        </p:txBody>
      </p:sp>
      <p:sp>
        <p:nvSpPr>
          <p:cNvPr id="472087" name="Прямоугольник 467985"/>
          <p:cNvSpPr>
            <a:spLocks noChangeArrowheads="1"/>
          </p:cNvSpPr>
          <p:nvPr/>
        </p:nvSpPr>
        <p:spPr bwMode="auto">
          <a:xfrm>
            <a:off x="708838" y="3360632"/>
            <a:ext cx="1741196" cy="688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828" tIns="42915" rIns="85828" bIns="42915">
            <a:spAutoFit/>
          </a:bodyPr>
          <a:lstStyle/>
          <a:p>
            <a:pPr defTabSz="494553"/>
            <a:r>
              <a:rPr lang="ru-RU" altLang="ru-RU" sz="1300" b="1">
                <a:solidFill>
                  <a:srgbClr val="008080"/>
                </a:solidFill>
                <a:ea typeface="MS PGothic" pitchFamily="34" charset="-128"/>
              </a:rPr>
              <a:t>1 шаг </a:t>
            </a:r>
          </a:p>
          <a:p>
            <a:pPr defTabSz="494553"/>
            <a:r>
              <a:rPr lang="ru-RU" altLang="ru-RU" sz="1300" b="1">
                <a:solidFill>
                  <a:srgbClr val="000000"/>
                </a:solidFill>
              </a:rPr>
              <a:t>Нейтральное состояние </a:t>
            </a:r>
          </a:p>
        </p:txBody>
      </p:sp>
      <p:sp>
        <p:nvSpPr>
          <p:cNvPr id="472088" name="TextBox 59"/>
          <p:cNvSpPr txBox="1">
            <a:spLocks noChangeArrowheads="1"/>
          </p:cNvSpPr>
          <p:nvPr/>
        </p:nvSpPr>
        <p:spPr bwMode="auto">
          <a:xfrm>
            <a:off x="3603033" y="3346233"/>
            <a:ext cx="900519" cy="48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828" tIns="42915" rIns="85828" bIns="42915">
            <a:spAutoFit/>
          </a:bodyPr>
          <a:lstStyle/>
          <a:p>
            <a:pPr defTabSz="494553"/>
            <a:r>
              <a:rPr lang="ru-RU" altLang="ru-RU" sz="1300" b="1">
                <a:solidFill>
                  <a:srgbClr val="008080"/>
                </a:solidFill>
                <a:ea typeface="MS PGothic" pitchFamily="34" charset="-128"/>
              </a:rPr>
              <a:t>4 шаг </a:t>
            </a:r>
          </a:p>
          <a:p>
            <a:pPr defTabSz="494553"/>
            <a:r>
              <a:rPr lang="ru-RU" altLang="ru-RU" sz="1300" b="1">
                <a:solidFill>
                  <a:srgbClr val="000000"/>
                </a:solidFill>
              </a:rPr>
              <a:t>Надежда</a:t>
            </a:r>
          </a:p>
        </p:txBody>
      </p:sp>
      <p:sp>
        <p:nvSpPr>
          <p:cNvPr id="472089" name="Овал 60"/>
          <p:cNvSpPr>
            <a:spLocks noChangeArrowheads="1"/>
          </p:cNvSpPr>
          <p:nvPr/>
        </p:nvSpPr>
        <p:spPr bwMode="auto">
          <a:xfrm>
            <a:off x="3742695" y="2298030"/>
            <a:ext cx="116178" cy="87831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</a:pPr>
            <a:endParaRPr lang="ru-RU" altLang="ru-RU" sz="1700">
              <a:solidFill>
                <a:srgbClr val="000000"/>
              </a:solidFill>
            </a:endParaRPr>
          </a:p>
        </p:txBody>
      </p:sp>
      <p:sp>
        <p:nvSpPr>
          <p:cNvPr id="472090" name="Прямоугольник 467986"/>
          <p:cNvSpPr>
            <a:spLocks noChangeArrowheads="1"/>
          </p:cNvSpPr>
          <p:nvPr/>
        </p:nvSpPr>
        <p:spPr bwMode="auto">
          <a:xfrm>
            <a:off x="2576502" y="2060425"/>
            <a:ext cx="1747079" cy="48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828" tIns="42915" rIns="85828" bIns="42915">
            <a:spAutoFit/>
          </a:bodyPr>
          <a:lstStyle/>
          <a:p>
            <a:pPr defTabSz="494553"/>
            <a:r>
              <a:rPr lang="ru-RU" altLang="ru-RU" sz="1300" b="1">
                <a:solidFill>
                  <a:srgbClr val="008080"/>
                </a:solidFill>
                <a:ea typeface="MS PGothic" pitchFamily="34" charset="-128"/>
              </a:rPr>
              <a:t>5 шаг </a:t>
            </a:r>
          </a:p>
          <a:p>
            <a:pPr defTabSz="494553"/>
            <a:r>
              <a:rPr lang="ru-RU" altLang="ru-RU" sz="1300" b="1">
                <a:solidFill>
                  <a:srgbClr val="000000"/>
                </a:solidFill>
                <a:ea typeface="MS PGothic" pitchFamily="34" charset="-128"/>
              </a:rPr>
              <a:t>Уверенность</a:t>
            </a:r>
          </a:p>
        </p:txBody>
      </p:sp>
      <p:sp>
        <p:nvSpPr>
          <p:cNvPr id="472091" name="Прямоугольник 63"/>
          <p:cNvSpPr>
            <a:spLocks noChangeArrowheads="1"/>
          </p:cNvSpPr>
          <p:nvPr/>
        </p:nvSpPr>
        <p:spPr bwMode="auto">
          <a:xfrm>
            <a:off x="3785386" y="1585275"/>
            <a:ext cx="2129437" cy="48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828" tIns="42915" rIns="85828" bIns="42915">
            <a:spAutoFit/>
          </a:bodyPr>
          <a:lstStyle/>
          <a:p>
            <a:pPr defTabSz="494553"/>
            <a:r>
              <a:rPr lang="ru-RU" altLang="ru-RU" sz="1300" b="1">
                <a:solidFill>
                  <a:srgbClr val="008080"/>
                </a:solidFill>
                <a:ea typeface="MS PGothic" pitchFamily="34" charset="-128"/>
              </a:rPr>
              <a:t>6 шаг </a:t>
            </a:r>
          </a:p>
          <a:p>
            <a:pPr defTabSz="494553"/>
            <a:r>
              <a:rPr lang="ru-RU" altLang="ru-RU" sz="1300" b="1">
                <a:solidFill>
                  <a:srgbClr val="000000"/>
                </a:solidFill>
              </a:rPr>
              <a:t>Удовлетворение </a:t>
            </a:r>
            <a:endParaRPr lang="ru-RU" altLang="ru-RU" sz="1300">
              <a:solidFill>
                <a:srgbClr val="000000"/>
              </a:solidFill>
            </a:endParaRPr>
          </a:p>
        </p:txBody>
      </p:sp>
      <p:sp>
        <p:nvSpPr>
          <p:cNvPr id="180251" name="TextBox 467990"/>
          <p:cNvSpPr txBox="1">
            <a:spLocks noChangeArrowheads="1"/>
          </p:cNvSpPr>
          <p:nvPr/>
        </p:nvSpPr>
        <p:spPr bwMode="auto">
          <a:xfrm rot="5400000">
            <a:off x="-630451" y="2300228"/>
            <a:ext cx="1968272" cy="394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828" tIns="42915" rIns="85828" bIns="42915">
            <a:spAutoFit/>
          </a:bodyPr>
          <a:lstStyle/>
          <a:p>
            <a:pPr defTabSz="494553"/>
            <a:r>
              <a:rPr lang="ru-RU" altLang="ru-RU" sz="2000" b="1" dirty="0">
                <a:solidFill>
                  <a:srgbClr val="000000"/>
                </a:solidFill>
              </a:rPr>
              <a:t>Оптимизм</a:t>
            </a:r>
            <a:r>
              <a:rPr lang="ru-RU" altLang="ru-RU" sz="2000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80252" name="TextBox 68"/>
          <p:cNvSpPr txBox="1">
            <a:spLocks noChangeArrowheads="1"/>
          </p:cNvSpPr>
          <p:nvPr/>
        </p:nvSpPr>
        <p:spPr bwMode="auto">
          <a:xfrm rot="5400000">
            <a:off x="-471518" y="4441290"/>
            <a:ext cx="1703342" cy="394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5828" tIns="42915" rIns="85828" bIns="42915">
            <a:spAutoFit/>
          </a:bodyPr>
          <a:lstStyle/>
          <a:p>
            <a:pPr defTabSz="494553"/>
            <a:r>
              <a:rPr lang="ru-RU" altLang="ru-RU" sz="2000" b="1" dirty="0">
                <a:solidFill>
                  <a:srgbClr val="000000"/>
                </a:solidFill>
              </a:rPr>
              <a:t>Пессимизм</a:t>
            </a:r>
            <a:r>
              <a:rPr lang="ru-RU" altLang="ru-RU" sz="2000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73" name="Дуга 72"/>
          <p:cNvSpPr/>
          <p:nvPr/>
        </p:nvSpPr>
        <p:spPr bwMode="auto">
          <a:xfrm rot="16579062">
            <a:off x="2936855" y="2667356"/>
            <a:ext cx="2341194" cy="1167661"/>
          </a:xfrm>
          <a:prstGeom prst="arc">
            <a:avLst>
              <a:gd name="adj1" fmla="val 20273397"/>
              <a:gd name="adj2" fmla="val 24815"/>
            </a:avLst>
          </a:prstGeom>
          <a:noFill/>
          <a:ln w="57150" cap="flat" cmpd="sng" algn="ctr">
            <a:solidFill>
              <a:srgbClr val="00808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5828" tIns="42915" rIns="85828" bIns="42915" anchor="ctr"/>
          <a:lstStyle/>
          <a:p>
            <a:pPr defTabSz="494553" eaLnBrk="0" hangingPunct="0">
              <a:spcBef>
                <a:spcPct val="10000"/>
              </a:spcBef>
              <a:defRPr/>
            </a:pPr>
            <a:endParaRPr lang="ru-RU" sz="170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3" name="Номер слайда 4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008080"/>
              </a:buClr>
              <a:defRPr/>
            </a:pPr>
            <a:fld id="{E85B8A03-EC34-4A6E-A2FD-D9CF4016923F}" type="slidenum">
              <a:rPr lang="ru-RU"/>
              <a:pPr>
                <a:buClr>
                  <a:srgbClr val="008080"/>
                </a:buClr>
                <a:defRPr/>
              </a:pPr>
              <a:t>18</a:t>
            </a:fld>
            <a:endParaRPr lang="ru-RU" dirty="0"/>
          </a:p>
        </p:txBody>
      </p:sp>
      <p:sp>
        <p:nvSpPr>
          <p:cNvPr id="34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10752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72079" grpId="0" animBg="1"/>
      <p:bldP spid="472080" grpId="0" animBg="1"/>
      <p:bldP spid="472081" grpId="0" animBg="1"/>
      <p:bldP spid="472082" grpId="0" animBg="1"/>
      <p:bldP spid="472083" grpId="0" animBg="1"/>
      <p:bldP spid="472084" grpId="0"/>
      <p:bldP spid="472085" grpId="0" animBg="1"/>
      <p:bldP spid="472086" grpId="0"/>
      <p:bldP spid="472087" grpId="0"/>
      <p:bldP spid="472088" grpId="0"/>
      <p:bldP spid="472089" grpId="0" animBg="1"/>
      <p:bldP spid="472090" grpId="0"/>
      <p:bldP spid="47209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754" name="Объект 5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47338668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56" name="Rectangle 7"/>
          <p:cNvSpPr>
            <a:spLocks noChangeArrowheads="1"/>
          </p:cNvSpPr>
          <p:nvPr/>
        </p:nvSpPr>
        <p:spPr bwMode="auto">
          <a:xfrm>
            <a:off x="0" y="1447800"/>
            <a:ext cx="9906000" cy="4876800"/>
          </a:xfrm>
          <a:prstGeom prst="rect">
            <a:avLst/>
          </a:prstGeom>
          <a:gradFill rotWithShape="1">
            <a:gsLst>
              <a:gs pos="0">
                <a:srgbClr val="C0C0C0">
                  <a:alpha val="18999"/>
                </a:srgbClr>
              </a:gs>
              <a:gs pos="100000">
                <a:srgbClr val="595959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53" tIns="45677" rIns="91353" bIns="45677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400"/>
          </a:p>
        </p:txBody>
      </p:sp>
      <p:sp>
        <p:nvSpPr>
          <p:cNvPr id="74757" name="Заголовок 1"/>
          <p:cNvSpPr>
            <a:spLocks noGrp="1"/>
          </p:cNvSpPr>
          <p:nvPr>
            <p:ph type="title"/>
          </p:nvPr>
        </p:nvSpPr>
        <p:spPr>
          <a:xfrm>
            <a:off x="484982" y="-11112"/>
            <a:ext cx="9173369" cy="703263"/>
          </a:xfrm>
        </p:spPr>
        <p:txBody>
          <a:bodyPr lIns="91353" tIns="45677" rIns="91353" bIns="45677"/>
          <a:lstStyle/>
          <a:p>
            <a:r>
              <a:rPr lang="ru-RU" altLang="ru-RU" b="1" smtClean="0"/>
              <a:t>Как действует ПАБ ?</a:t>
            </a:r>
          </a:p>
        </p:txBody>
      </p:sp>
      <p:sp>
        <p:nvSpPr>
          <p:cNvPr id="74758" name="Text Box 5"/>
          <p:cNvSpPr txBox="1">
            <a:spLocks noChangeArrowheads="1"/>
          </p:cNvSpPr>
          <p:nvPr/>
        </p:nvSpPr>
        <p:spPr bwMode="auto">
          <a:xfrm>
            <a:off x="247650" y="1447801"/>
            <a:ext cx="19812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ХОРОШО,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правильно,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безопасно</a:t>
            </a:r>
          </a:p>
        </p:txBody>
      </p:sp>
      <p:sp>
        <p:nvSpPr>
          <p:cNvPr id="74759" name="Text Box 6"/>
          <p:cNvSpPr txBox="1">
            <a:spLocks noChangeArrowheads="1"/>
          </p:cNvSpPr>
          <p:nvPr/>
        </p:nvSpPr>
        <p:spPr bwMode="auto">
          <a:xfrm>
            <a:off x="7512050" y="1447801"/>
            <a:ext cx="21463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ПЛОХО,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неправильно,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опасно</a:t>
            </a:r>
          </a:p>
        </p:txBody>
      </p:sp>
      <p:grpSp>
        <p:nvGrpSpPr>
          <p:cNvPr id="74760" name="Group 14"/>
          <p:cNvGrpSpPr>
            <a:grpSpLocks/>
          </p:cNvGrpSpPr>
          <p:nvPr/>
        </p:nvGrpSpPr>
        <p:grpSpPr bwMode="auto">
          <a:xfrm rot="2580340">
            <a:off x="2476500" y="3505200"/>
            <a:ext cx="297524" cy="230188"/>
            <a:chOff x="810" y="1933"/>
            <a:chExt cx="173" cy="145"/>
          </a:xfrm>
        </p:grpSpPr>
        <p:sp>
          <p:nvSpPr>
            <p:cNvPr id="74830" name="Oval 15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31" name="Oval 16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 rot="3621542">
            <a:off x="5435666" y="3898834"/>
            <a:ext cx="274638" cy="249370"/>
            <a:chOff x="810" y="1933"/>
            <a:chExt cx="173" cy="145"/>
          </a:xfrm>
        </p:grpSpPr>
        <p:sp>
          <p:nvSpPr>
            <p:cNvPr id="74828" name="Oval 18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29" name="Oval 19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4" name="Group 20"/>
          <p:cNvGrpSpPr>
            <a:grpSpLocks/>
          </p:cNvGrpSpPr>
          <p:nvPr/>
        </p:nvGrpSpPr>
        <p:grpSpPr bwMode="auto">
          <a:xfrm rot="-4261568">
            <a:off x="3867216" y="2451034"/>
            <a:ext cx="274638" cy="249370"/>
            <a:chOff x="810" y="1933"/>
            <a:chExt cx="173" cy="145"/>
          </a:xfrm>
        </p:grpSpPr>
        <p:sp>
          <p:nvSpPr>
            <p:cNvPr id="74826" name="Oval 21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27" name="Oval 22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 rot="-2454799">
            <a:off x="5943600" y="4876801"/>
            <a:ext cx="297524" cy="230188"/>
            <a:chOff x="810" y="1933"/>
            <a:chExt cx="173" cy="145"/>
          </a:xfrm>
        </p:grpSpPr>
        <p:sp>
          <p:nvSpPr>
            <p:cNvPr id="74824" name="Oval 24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25" name="Oval 25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64" name="Group 26"/>
          <p:cNvGrpSpPr>
            <a:grpSpLocks/>
          </p:cNvGrpSpPr>
          <p:nvPr/>
        </p:nvGrpSpPr>
        <p:grpSpPr bwMode="auto">
          <a:xfrm rot="2580340">
            <a:off x="1403350" y="4419601"/>
            <a:ext cx="297524" cy="230188"/>
            <a:chOff x="810" y="1933"/>
            <a:chExt cx="173" cy="145"/>
          </a:xfrm>
        </p:grpSpPr>
        <p:sp>
          <p:nvSpPr>
            <p:cNvPr id="74822" name="Oval 2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23" name="Oval 2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65" name="Group 29"/>
          <p:cNvGrpSpPr>
            <a:grpSpLocks/>
          </p:cNvGrpSpPr>
          <p:nvPr/>
        </p:nvGrpSpPr>
        <p:grpSpPr bwMode="auto">
          <a:xfrm>
            <a:off x="1393032" y="3068639"/>
            <a:ext cx="297524" cy="230187"/>
            <a:chOff x="810" y="1933"/>
            <a:chExt cx="173" cy="145"/>
          </a:xfrm>
        </p:grpSpPr>
        <p:sp>
          <p:nvSpPr>
            <p:cNvPr id="74820" name="Oval 30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21" name="Oval 31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66" name="Group 32"/>
          <p:cNvGrpSpPr>
            <a:grpSpLocks/>
          </p:cNvGrpSpPr>
          <p:nvPr/>
        </p:nvGrpSpPr>
        <p:grpSpPr bwMode="auto">
          <a:xfrm rot="6553186">
            <a:off x="1225616" y="3746434"/>
            <a:ext cx="274638" cy="249370"/>
            <a:chOff x="810" y="1933"/>
            <a:chExt cx="173" cy="145"/>
          </a:xfrm>
        </p:grpSpPr>
        <p:sp>
          <p:nvSpPr>
            <p:cNvPr id="74818" name="Oval 33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19" name="Oval 34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9" name="Group 35"/>
          <p:cNvGrpSpPr>
            <a:grpSpLocks/>
          </p:cNvGrpSpPr>
          <p:nvPr/>
        </p:nvGrpSpPr>
        <p:grpSpPr bwMode="auto">
          <a:xfrm rot="468793">
            <a:off x="4705350" y="2971800"/>
            <a:ext cx="297524" cy="230188"/>
            <a:chOff x="810" y="1933"/>
            <a:chExt cx="173" cy="145"/>
          </a:xfrm>
        </p:grpSpPr>
        <p:sp>
          <p:nvSpPr>
            <p:cNvPr id="74816" name="Oval 36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17" name="Oval 37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68" name="Group 38"/>
          <p:cNvGrpSpPr>
            <a:grpSpLocks/>
          </p:cNvGrpSpPr>
          <p:nvPr/>
        </p:nvGrpSpPr>
        <p:grpSpPr bwMode="auto">
          <a:xfrm rot="1285909">
            <a:off x="2889250" y="2514600"/>
            <a:ext cx="297524" cy="230188"/>
            <a:chOff x="810" y="1933"/>
            <a:chExt cx="173" cy="145"/>
          </a:xfrm>
        </p:grpSpPr>
        <p:sp>
          <p:nvSpPr>
            <p:cNvPr id="74814" name="Oval 39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15" name="Oval 40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69" name="Group 41"/>
          <p:cNvGrpSpPr>
            <a:grpSpLocks/>
          </p:cNvGrpSpPr>
          <p:nvPr/>
        </p:nvGrpSpPr>
        <p:grpSpPr bwMode="auto">
          <a:xfrm rot="2713714">
            <a:off x="2983244" y="4714809"/>
            <a:ext cx="274638" cy="249370"/>
            <a:chOff x="810" y="1933"/>
            <a:chExt cx="173" cy="145"/>
          </a:xfrm>
        </p:grpSpPr>
        <p:sp>
          <p:nvSpPr>
            <p:cNvPr id="74812" name="Oval 42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13" name="Oval 43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2" name="Group 44"/>
          <p:cNvGrpSpPr>
            <a:grpSpLocks/>
          </p:cNvGrpSpPr>
          <p:nvPr/>
        </p:nvGrpSpPr>
        <p:grpSpPr bwMode="auto">
          <a:xfrm rot="7190366">
            <a:off x="3808743" y="3495609"/>
            <a:ext cx="274638" cy="249370"/>
            <a:chOff x="810" y="1933"/>
            <a:chExt cx="173" cy="145"/>
          </a:xfrm>
        </p:grpSpPr>
        <p:sp>
          <p:nvSpPr>
            <p:cNvPr id="74810" name="Oval 45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11" name="Oval 46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3" name="Group 47"/>
          <p:cNvGrpSpPr>
            <a:grpSpLocks/>
          </p:cNvGrpSpPr>
          <p:nvPr/>
        </p:nvGrpSpPr>
        <p:grpSpPr bwMode="auto">
          <a:xfrm rot="4191619">
            <a:off x="4304043" y="4486209"/>
            <a:ext cx="274638" cy="249370"/>
            <a:chOff x="810" y="1933"/>
            <a:chExt cx="173" cy="145"/>
          </a:xfrm>
        </p:grpSpPr>
        <p:sp>
          <p:nvSpPr>
            <p:cNvPr id="74808" name="Oval 48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09" name="Oval 49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72" name="Group 50"/>
          <p:cNvGrpSpPr>
            <a:grpSpLocks/>
          </p:cNvGrpSpPr>
          <p:nvPr/>
        </p:nvGrpSpPr>
        <p:grpSpPr bwMode="auto">
          <a:xfrm rot="10028064">
            <a:off x="4457700" y="5410201"/>
            <a:ext cx="297524" cy="207963"/>
            <a:chOff x="810" y="1933"/>
            <a:chExt cx="173" cy="145"/>
          </a:xfrm>
        </p:grpSpPr>
        <p:sp>
          <p:nvSpPr>
            <p:cNvPr id="74806" name="Oval 51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07" name="Oval 52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5" name="Group 53"/>
          <p:cNvGrpSpPr>
            <a:grpSpLocks/>
          </p:cNvGrpSpPr>
          <p:nvPr/>
        </p:nvGrpSpPr>
        <p:grpSpPr bwMode="auto">
          <a:xfrm>
            <a:off x="5365750" y="2286000"/>
            <a:ext cx="297524" cy="230188"/>
            <a:chOff x="810" y="1933"/>
            <a:chExt cx="173" cy="145"/>
          </a:xfrm>
        </p:grpSpPr>
        <p:sp>
          <p:nvSpPr>
            <p:cNvPr id="74804" name="Oval 54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05" name="Oval 55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74" name="Group 56"/>
          <p:cNvGrpSpPr>
            <a:grpSpLocks/>
          </p:cNvGrpSpPr>
          <p:nvPr/>
        </p:nvGrpSpPr>
        <p:grpSpPr bwMode="auto">
          <a:xfrm>
            <a:off x="1238250" y="5105400"/>
            <a:ext cx="297524" cy="230188"/>
            <a:chOff x="810" y="1933"/>
            <a:chExt cx="173" cy="145"/>
          </a:xfrm>
        </p:grpSpPr>
        <p:sp>
          <p:nvSpPr>
            <p:cNvPr id="74802" name="Oval 5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03" name="Oval 5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75" name="Group 59"/>
          <p:cNvGrpSpPr>
            <a:grpSpLocks/>
          </p:cNvGrpSpPr>
          <p:nvPr/>
        </p:nvGrpSpPr>
        <p:grpSpPr bwMode="auto">
          <a:xfrm>
            <a:off x="2146300" y="2667001"/>
            <a:ext cx="297524" cy="230188"/>
            <a:chOff x="810" y="1933"/>
            <a:chExt cx="173" cy="145"/>
          </a:xfrm>
        </p:grpSpPr>
        <p:sp>
          <p:nvSpPr>
            <p:cNvPr id="74800" name="Oval 60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801" name="Oval 61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76" name="Group 62"/>
          <p:cNvGrpSpPr>
            <a:grpSpLocks/>
          </p:cNvGrpSpPr>
          <p:nvPr/>
        </p:nvGrpSpPr>
        <p:grpSpPr bwMode="auto">
          <a:xfrm>
            <a:off x="2311400" y="4343400"/>
            <a:ext cx="297524" cy="230188"/>
            <a:chOff x="810" y="1933"/>
            <a:chExt cx="173" cy="145"/>
          </a:xfrm>
        </p:grpSpPr>
        <p:sp>
          <p:nvSpPr>
            <p:cNvPr id="74798" name="Oval 63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99" name="Oval 64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77" name="Group 65"/>
          <p:cNvGrpSpPr>
            <a:grpSpLocks/>
          </p:cNvGrpSpPr>
          <p:nvPr/>
        </p:nvGrpSpPr>
        <p:grpSpPr bwMode="auto">
          <a:xfrm rot="4296349">
            <a:off x="7358393" y="3190809"/>
            <a:ext cx="274638" cy="249370"/>
            <a:chOff x="810" y="1933"/>
            <a:chExt cx="173" cy="145"/>
          </a:xfrm>
        </p:grpSpPr>
        <p:sp>
          <p:nvSpPr>
            <p:cNvPr id="74796" name="Oval 66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97" name="Oval 67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20" name="Group 68"/>
          <p:cNvGrpSpPr>
            <a:grpSpLocks/>
          </p:cNvGrpSpPr>
          <p:nvPr/>
        </p:nvGrpSpPr>
        <p:grpSpPr bwMode="auto">
          <a:xfrm rot="-2982450">
            <a:off x="7936244" y="4181409"/>
            <a:ext cx="274638" cy="249370"/>
            <a:chOff x="810" y="1933"/>
            <a:chExt cx="173" cy="145"/>
          </a:xfrm>
        </p:grpSpPr>
        <p:sp>
          <p:nvSpPr>
            <p:cNvPr id="74794" name="Oval 69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95" name="Oval 70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79" name="Group 71"/>
          <p:cNvGrpSpPr>
            <a:grpSpLocks/>
          </p:cNvGrpSpPr>
          <p:nvPr/>
        </p:nvGrpSpPr>
        <p:grpSpPr bwMode="auto">
          <a:xfrm rot="7190366">
            <a:off x="8348993" y="3343209"/>
            <a:ext cx="274638" cy="249370"/>
            <a:chOff x="810" y="1933"/>
            <a:chExt cx="173" cy="145"/>
          </a:xfrm>
        </p:grpSpPr>
        <p:sp>
          <p:nvSpPr>
            <p:cNvPr id="74792" name="Oval 72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93" name="Oval 73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80" name="Group 74"/>
          <p:cNvGrpSpPr>
            <a:grpSpLocks/>
          </p:cNvGrpSpPr>
          <p:nvPr/>
        </p:nvGrpSpPr>
        <p:grpSpPr bwMode="auto">
          <a:xfrm rot="4445134">
            <a:off x="1910093" y="5857809"/>
            <a:ext cx="274638" cy="249370"/>
            <a:chOff x="810" y="1933"/>
            <a:chExt cx="173" cy="145"/>
          </a:xfrm>
        </p:grpSpPr>
        <p:sp>
          <p:nvSpPr>
            <p:cNvPr id="74790" name="Oval 75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91" name="Oval 76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81" name="Group 77"/>
          <p:cNvGrpSpPr>
            <a:grpSpLocks/>
          </p:cNvGrpSpPr>
          <p:nvPr/>
        </p:nvGrpSpPr>
        <p:grpSpPr bwMode="auto">
          <a:xfrm rot="5019588">
            <a:off x="754393" y="5553009"/>
            <a:ext cx="274638" cy="249370"/>
            <a:chOff x="810" y="1933"/>
            <a:chExt cx="173" cy="145"/>
          </a:xfrm>
        </p:grpSpPr>
        <p:sp>
          <p:nvSpPr>
            <p:cNvPr id="74788" name="Oval 78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89" name="Oval 79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82" name="Group 80"/>
          <p:cNvGrpSpPr>
            <a:grpSpLocks/>
          </p:cNvGrpSpPr>
          <p:nvPr/>
        </p:nvGrpSpPr>
        <p:grpSpPr bwMode="auto">
          <a:xfrm rot="9786026">
            <a:off x="660400" y="3200401"/>
            <a:ext cx="297524" cy="230188"/>
            <a:chOff x="810" y="1933"/>
            <a:chExt cx="173" cy="145"/>
          </a:xfrm>
        </p:grpSpPr>
        <p:sp>
          <p:nvSpPr>
            <p:cNvPr id="74786" name="Oval 81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87" name="Oval 82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4783" name="Group 83"/>
          <p:cNvGrpSpPr>
            <a:grpSpLocks/>
          </p:cNvGrpSpPr>
          <p:nvPr/>
        </p:nvGrpSpPr>
        <p:grpSpPr bwMode="auto">
          <a:xfrm rot="-10130360">
            <a:off x="495300" y="4648201"/>
            <a:ext cx="297524" cy="230188"/>
            <a:chOff x="810" y="1933"/>
            <a:chExt cx="173" cy="145"/>
          </a:xfrm>
        </p:grpSpPr>
        <p:sp>
          <p:nvSpPr>
            <p:cNvPr id="74784" name="Oval 84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4785" name="Oval 85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sp>
        <p:nvSpPr>
          <p:cNvPr id="80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12670049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C -0.01146 0.00116 -0.01927 0.00393 -0.02986 0.00741 C -0.03594 0.01805 -0.03663 0.01435 -0.03889 0.02824 C -0.03854 0.03611 -0.03924 0.04421 -0.03768 0.05185 C -0.03716 0.05417 -0.03455 0.05463 -0.03334 0.05625 C -0.03229 0.05764 -0.03195 0.05949 -0.03108 0.06088 C -0.02222 0.07407 -0.02691 0.06597 -0.01667 0.07569 C -0.00712 0.08472 0.00034 0.09375 0.01232 0.0963 C 0.02378 0.10671 0.0375 0.11597 0.05121 0.11852 C 0.05798 0.12106 0.06371 0.12569 0.07014 0.12893 C 0.07882 0.13356 0.08871 0.13264 0.09791 0.13495 C 0.12517 0.14213 0.09305 0.13796 0.12673 0.14074 C 0.15955 0.15023 0.13854 0.14467 0.21788 0.14074 C 0.22309 0.14051 0.22708 0.13356 0.23229 0.13194 C 0.23472 0.12523 0.23819 0.11967 0.2401 0.11273 C 0.23941 0.10486 0.23923 0.09676 0.23784 0.08889 C 0.23628 0.08032 0.22014 0.06157 0.21337 0.05926 C 0.20781 0.0544 0.20208 0.04954 0.19566 0.04745 C 0.18576 0.03958 0.17378 0.0375 0.16232 0.03565 C 0.15034 0.02963 0.12465 0.03171 0.11458 0.03125 C 0.10573 0.02917 0.09687 0.02824 0.08784 0.02662 C 0.08125 0.02546 0.07534 0.02222 0.06892 0.02083 C 0.06163 0.01736 0.0533 0.01366 0.04566 0.0118 C 0.03941 0.00347 0.0276 0.00486 0.01892 0.00301 C 0.0151 0.00231 0.01163 1.11111E-6 0.00781 1.11111E-6 L 2.77778E-6 1.11111E-6 Z " pathEditMode="relative" ptsTypes="ffffffffffffffffffffffffAf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64 -0.00694 -0.00104 0.00255 0.00452 -0.01041 C 0.00625 -0.01435 0.01163 -0.01458 0.01441 -0.01643 C 0.02014 -0.02037 0.02587 -0.02338 0.03229 -0.02523 C 0.04879 -0.04028 0.07136 -0.02778 0.08993 -0.02384 C 0.09462 -0.01759 0.09774 -0.01597 0.10104 -0.00741 C 0.10261 -0.00347 0.10556 0.0044 0.10556 0.0044 C 0.10799 0.01806 0.11181 0.04514 0.10452 0.05486 C 0.10052 0.06019 0.0934 0.05695 0.08785 0.05764 C 0.07882 0.05741 0.04149 0.06366 0.02674 0.05023 C 0.02136 0.03959 0.02465 0.04306 0.01771 0.03843 C 0.01267 0.02824 0.0158 0.03079 0.01007 0.02801 C 0.0066 0.02176 0.00017 0.0132 -0.00226 0.00579 C -0.00278 0.0044 -0.00382 0.00278 -0.0033 0.00139 C -0.00278 0 -0.00104 0.00047 0 0 Z " pathEditMode="relative" ptsTypes="fffffffffffffff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64 -0.00694 -0.00104 0.00255 0.00452 -0.01041 C 0.00625 -0.01435 0.01163 -0.01458 0.01441 -0.01643 C 0.02014 -0.02037 0.02587 -0.02338 0.03229 -0.02523 C 0.04879 -0.04028 0.07136 -0.02778 0.08993 -0.02384 C 0.09462 -0.01759 0.09774 -0.01597 0.10104 -0.00741 C 0.10261 -0.00347 0.10556 0.0044 0.10556 0.0044 C 0.10799 0.01806 0.11181 0.04514 0.10452 0.05486 C 0.10052 0.06019 0.0934 0.05695 0.08785 0.05764 C 0.07882 0.05741 0.04149 0.06366 0.02674 0.05023 C 0.02136 0.03959 0.02465 0.04306 0.01771 0.03843 C 0.01267 0.02824 0.0158 0.03079 0.01007 0.02801 C 0.0066 0.02176 0.00017 0.0132 -0.00226 0.00579 C -0.00278 0.0044 -0.00382 0.00278 -0.0033 0.00139 C -0.00278 0 -0.00104 0.00047 0 0 Z " pathEditMode="relative" ptsTypes="fffffffffffffff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64 -0.00694 -0.00104 0.00255 0.00452 -0.01041 C 0.00625 -0.01435 0.01163 -0.01458 0.01441 -0.01643 C 0.02014 -0.02037 0.02587 -0.02338 0.03229 -0.02523 C 0.04879 -0.04028 0.07136 -0.02778 0.08993 -0.02384 C 0.09462 -0.01759 0.09774 -0.01597 0.10104 -0.00741 C 0.10261 -0.00347 0.10556 0.0044 0.10556 0.0044 C 0.10799 0.01806 0.11181 0.04514 0.10452 0.05486 C 0.10052 0.06019 0.0934 0.05695 0.08785 0.05764 C 0.07882 0.05741 0.04149 0.06366 0.02674 0.05023 C 0.02136 0.03959 0.02465 0.04306 0.01771 0.03843 C 0.01267 0.02824 0.0158 0.03079 0.01007 0.02801 C 0.0066 0.02176 0.00017 0.0132 -0.00226 0.00579 C -0.00278 0.0044 -0.00382 0.00278 -0.0033 0.00139 C -0.00278 0 -0.00104 0.00047 0 0 Z " pathEditMode="relative" ptsTypes="fffffffffffffff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64 -0.00694 -0.00104 0.00255 0.00452 -0.01041 C 0.00625 -0.01435 0.01163 -0.01458 0.01441 -0.01643 C 0.02014 -0.02037 0.02587 -0.02338 0.03229 -0.02523 C 0.04879 -0.04028 0.07136 -0.02778 0.08993 -0.02384 C 0.09462 -0.01759 0.09774 -0.01597 0.10104 -0.00741 C 0.10261 -0.00347 0.10556 0.0044 0.10556 0.0044 C 0.10799 0.01806 0.11181 0.04514 0.10452 0.05486 C 0.10052 0.06019 0.0934 0.05695 0.08785 0.05764 C 0.07882 0.05741 0.04149 0.06366 0.02674 0.05023 C 0.02136 0.03959 0.02465 0.04306 0.01771 0.03843 C 0.01267 0.02824 0.0158 0.03079 0.01007 0.02801 C 0.0066 0.02176 0.00017 0.0132 -0.00226 0.00579 C -0.00278 0.0044 -0.00382 0.00278 -0.0033 0.00139 C -0.00278 0 -0.00104 0.00047 0 0 Z " pathEditMode="relative" ptsTypes="fffffffffffffff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64 -0.00694 -0.00104 0.00255 0.00452 -0.01041 C 0.00625 -0.01435 0.01163 -0.01458 0.01441 -0.01643 C 0.02014 -0.02037 0.02587 -0.02338 0.03229 -0.02523 C 0.04879 -0.04028 0.07136 -0.02778 0.08993 -0.02384 C 0.09462 -0.01759 0.09774 -0.01597 0.10104 -0.00741 C 0.10261 -0.00347 0.10556 0.0044 0.10556 0.0044 C 0.10799 0.01806 0.11181 0.04514 0.10452 0.05486 C 0.10052 0.06019 0.0934 0.05695 0.08785 0.05764 C 0.07882 0.05741 0.04149 0.06366 0.02674 0.05023 C 0.02136 0.03959 0.02465 0.04306 0.01771 0.03843 C 0.01267 0.02824 0.0158 0.03079 0.01007 0.02801 C 0.0066 0.02176 0.00017 0.0132 -0.00226 0.00579 C -0.00278 0.0044 -0.00382 0.00278 -0.0033 0.00139 C -0.00278 0 -0.00104 0.00047 0 0 Z " pathEditMode="relative" ptsTypes="fffffffffffffff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64 -0.00694 -0.00104 0.00255 0.00452 -0.01041 C 0.00625 -0.01435 0.01163 -0.01458 0.01441 -0.01643 C 0.02014 -0.02037 0.02587 -0.02338 0.03229 -0.02523 C 0.04879 -0.04028 0.07136 -0.02778 0.08993 -0.02384 C 0.09462 -0.01759 0.09774 -0.01597 0.10104 -0.00741 C 0.10261 -0.00347 0.10556 0.0044 0.10556 0.0044 C 0.10799 0.01806 0.11181 0.04514 0.10452 0.05486 C 0.10052 0.06019 0.0934 0.05695 0.08785 0.05764 C 0.07882 0.05741 0.04149 0.06366 0.02674 0.05023 C 0.02136 0.03959 0.02465 0.04306 0.01771 0.03843 C 0.01267 0.02824 0.0158 0.03079 0.01007 0.02801 C 0.0066 0.02176 0.00017 0.0132 -0.00226 0.00579 C -0.00278 0.0044 -0.00382 0.00278 -0.0033 0.00139 C -0.00278 0 -0.00104 0.00047 0 0 Z " pathEditMode="relative" ptsTypes="fffffffffffffff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64 -0.00694 -0.00104 0.00255 0.00452 -0.01041 C 0.00625 -0.01435 0.01163 -0.01458 0.01441 -0.01643 C 0.02014 -0.02037 0.02587 -0.02338 0.03229 -0.02523 C 0.04879 -0.04028 0.07136 -0.02778 0.08993 -0.02384 C 0.09462 -0.01759 0.09774 -0.01597 0.10104 -0.00741 C 0.10261 -0.00347 0.10556 0.0044 0.10556 0.0044 C 0.10799 0.01806 0.11181 0.04514 0.10452 0.05486 C 0.10052 0.06019 0.0934 0.05695 0.08785 0.05764 C 0.07882 0.05741 0.04149 0.06366 0.02674 0.05023 C 0.02136 0.03959 0.02465 0.04306 0.01771 0.03843 C 0.01267 0.02824 0.0158 0.03079 0.01007 0.02801 C 0.0066 0.02176 0.00017 0.0132 -0.00226 0.00579 C -0.00278 0.0044 -0.00382 0.00278 -0.0033 0.00139 C -0.00278 0 -0.00104 0.00047 0 0 Z " pathEditMode="relative" ptsTypes="fffffffffffffff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8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57368766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0" name="Rectangle 2"/>
          <p:cNvSpPr>
            <a:spLocks noChangeArrowheads="1"/>
          </p:cNvSpPr>
          <p:nvPr/>
        </p:nvSpPr>
        <p:spPr bwMode="auto">
          <a:xfrm>
            <a:off x="0" y="1447800"/>
            <a:ext cx="9906000" cy="4876800"/>
          </a:xfrm>
          <a:prstGeom prst="rect">
            <a:avLst/>
          </a:prstGeom>
          <a:gradFill rotWithShape="1">
            <a:gsLst>
              <a:gs pos="0">
                <a:srgbClr val="C0C0C0">
                  <a:alpha val="18999"/>
                </a:srgbClr>
              </a:gs>
              <a:gs pos="100000">
                <a:srgbClr val="595959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53" tIns="45677" rIns="91353" bIns="45677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400"/>
          </a:p>
        </p:txBody>
      </p:sp>
      <p:sp>
        <p:nvSpPr>
          <p:cNvPr id="75781" name="Заголовок 1"/>
          <p:cNvSpPr>
            <a:spLocks noGrp="1"/>
          </p:cNvSpPr>
          <p:nvPr>
            <p:ph type="title"/>
          </p:nvPr>
        </p:nvSpPr>
        <p:spPr>
          <a:xfrm>
            <a:off x="490142" y="-11112"/>
            <a:ext cx="9175088" cy="703263"/>
          </a:xfrm>
        </p:spPr>
        <p:txBody>
          <a:bodyPr lIns="91353" tIns="45677" rIns="91353" bIns="45677"/>
          <a:lstStyle/>
          <a:p>
            <a:r>
              <a:rPr lang="ru-RU" altLang="ru-RU" b="1" smtClean="0"/>
              <a:t>Как действует ПАБ ?</a:t>
            </a:r>
          </a:p>
        </p:txBody>
      </p:sp>
      <p:sp>
        <p:nvSpPr>
          <p:cNvPr id="75782" name="Text Box 4"/>
          <p:cNvSpPr txBox="1">
            <a:spLocks noChangeArrowheads="1"/>
          </p:cNvSpPr>
          <p:nvPr/>
        </p:nvSpPr>
        <p:spPr bwMode="auto">
          <a:xfrm>
            <a:off x="247650" y="1447801"/>
            <a:ext cx="19812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ХОРОШО,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правильно,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безопасно</a:t>
            </a:r>
          </a:p>
        </p:txBody>
      </p:sp>
      <p:sp>
        <p:nvSpPr>
          <p:cNvPr id="75783" name="Text Box 5"/>
          <p:cNvSpPr txBox="1">
            <a:spLocks noChangeArrowheads="1"/>
          </p:cNvSpPr>
          <p:nvPr/>
        </p:nvSpPr>
        <p:spPr bwMode="auto">
          <a:xfrm>
            <a:off x="7512050" y="1447801"/>
            <a:ext cx="21463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ПЛОХО,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неправильно,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опасно</a:t>
            </a:r>
          </a:p>
        </p:txBody>
      </p:sp>
      <p:grpSp>
        <p:nvGrpSpPr>
          <p:cNvPr id="75784" name="Group 6"/>
          <p:cNvGrpSpPr>
            <a:grpSpLocks/>
          </p:cNvGrpSpPr>
          <p:nvPr/>
        </p:nvGrpSpPr>
        <p:grpSpPr bwMode="auto">
          <a:xfrm rot="2580340">
            <a:off x="2476500" y="3505200"/>
            <a:ext cx="297524" cy="230188"/>
            <a:chOff x="810" y="1933"/>
            <a:chExt cx="173" cy="145"/>
          </a:xfrm>
        </p:grpSpPr>
        <p:sp>
          <p:nvSpPr>
            <p:cNvPr id="75855" name="Oval 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56" name="Oval 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85" name="Group 9"/>
          <p:cNvGrpSpPr>
            <a:grpSpLocks/>
          </p:cNvGrpSpPr>
          <p:nvPr/>
        </p:nvGrpSpPr>
        <p:grpSpPr bwMode="auto">
          <a:xfrm rot="3621542">
            <a:off x="5435666" y="3898834"/>
            <a:ext cx="274638" cy="249370"/>
            <a:chOff x="810" y="1933"/>
            <a:chExt cx="173" cy="145"/>
          </a:xfrm>
        </p:grpSpPr>
        <p:sp>
          <p:nvSpPr>
            <p:cNvPr id="75853" name="Oval 10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54" name="Oval 11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86" name="Group 12"/>
          <p:cNvGrpSpPr>
            <a:grpSpLocks/>
          </p:cNvGrpSpPr>
          <p:nvPr/>
        </p:nvGrpSpPr>
        <p:grpSpPr bwMode="auto">
          <a:xfrm rot="-4261568">
            <a:off x="3867216" y="2451034"/>
            <a:ext cx="274638" cy="249370"/>
            <a:chOff x="810" y="1933"/>
            <a:chExt cx="173" cy="145"/>
          </a:xfrm>
        </p:grpSpPr>
        <p:sp>
          <p:nvSpPr>
            <p:cNvPr id="75851" name="Oval 13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52" name="Oval 14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87" name="Group 18"/>
          <p:cNvGrpSpPr>
            <a:grpSpLocks/>
          </p:cNvGrpSpPr>
          <p:nvPr/>
        </p:nvGrpSpPr>
        <p:grpSpPr bwMode="auto">
          <a:xfrm rot="2580340">
            <a:off x="1403350" y="4419601"/>
            <a:ext cx="297524" cy="230188"/>
            <a:chOff x="810" y="1933"/>
            <a:chExt cx="173" cy="145"/>
          </a:xfrm>
        </p:grpSpPr>
        <p:sp>
          <p:nvSpPr>
            <p:cNvPr id="75849" name="Oval 19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50" name="Oval 20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88" name="Group 21"/>
          <p:cNvGrpSpPr>
            <a:grpSpLocks/>
          </p:cNvGrpSpPr>
          <p:nvPr/>
        </p:nvGrpSpPr>
        <p:grpSpPr bwMode="auto">
          <a:xfrm>
            <a:off x="1393032" y="3068639"/>
            <a:ext cx="297524" cy="230187"/>
            <a:chOff x="810" y="1933"/>
            <a:chExt cx="173" cy="145"/>
          </a:xfrm>
        </p:grpSpPr>
        <p:sp>
          <p:nvSpPr>
            <p:cNvPr id="75847" name="Oval 22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48" name="Oval 23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89" name="Group 24"/>
          <p:cNvGrpSpPr>
            <a:grpSpLocks/>
          </p:cNvGrpSpPr>
          <p:nvPr/>
        </p:nvGrpSpPr>
        <p:grpSpPr bwMode="auto">
          <a:xfrm rot="6553186">
            <a:off x="1225616" y="3746434"/>
            <a:ext cx="274638" cy="249370"/>
            <a:chOff x="810" y="1933"/>
            <a:chExt cx="173" cy="145"/>
          </a:xfrm>
        </p:grpSpPr>
        <p:sp>
          <p:nvSpPr>
            <p:cNvPr id="75845" name="Oval 25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46" name="Oval 26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8" name="Group 27"/>
          <p:cNvGrpSpPr>
            <a:grpSpLocks/>
          </p:cNvGrpSpPr>
          <p:nvPr/>
        </p:nvGrpSpPr>
        <p:grpSpPr bwMode="auto">
          <a:xfrm rot="468793">
            <a:off x="4705350" y="2971800"/>
            <a:ext cx="297524" cy="230188"/>
            <a:chOff x="810" y="1933"/>
            <a:chExt cx="173" cy="145"/>
          </a:xfrm>
        </p:grpSpPr>
        <p:sp>
          <p:nvSpPr>
            <p:cNvPr id="75843" name="Oval 28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44" name="Oval 29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91" name="Group 30"/>
          <p:cNvGrpSpPr>
            <a:grpSpLocks/>
          </p:cNvGrpSpPr>
          <p:nvPr/>
        </p:nvGrpSpPr>
        <p:grpSpPr bwMode="auto">
          <a:xfrm rot="1285909">
            <a:off x="2889250" y="2514600"/>
            <a:ext cx="297524" cy="230188"/>
            <a:chOff x="810" y="1933"/>
            <a:chExt cx="173" cy="145"/>
          </a:xfrm>
        </p:grpSpPr>
        <p:sp>
          <p:nvSpPr>
            <p:cNvPr id="75841" name="Oval 31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42" name="Oval 32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92" name="Group 33"/>
          <p:cNvGrpSpPr>
            <a:grpSpLocks/>
          </p:cNvGrpSpPr>
          <p:nvPr/>
        </p:nvGrpSpPr>
        <p:grpSpPr bwMode="auto">
          <a:xfrm rot="2713714">
            <a:off x="2983244" y="4714809"/>
            <a:ext cx="274638" cy="249370"/>
            <a:chOff x="810" y="1933"/>
            <a:chExt cx="173" cy="145"/>
          </a:xfrm>
        </p:grpSpPr>
        <p:sp>
          <p:nvSpPr>
            <p:cNvPr id="75839" name="Oval 34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40" name="Oval 35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 rot="7190366">
            <a:off x="3784666" y="3517834"/>
            <a:ext cx="274638" cy="249370"/>
            <a:chOff x="810" y="1933"/>
            <a:chExt cx="173" cy="145"/>
          </a:xfrm>
        </p:grpSpPr>
        <p:sp>
          <p:nvSpPr>
            <p:cNvPr id="75837" name="Oval 3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38" name="Oval 3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2" name="Group 39"/>
          <p:cNvGrpSpPr>
            <a:grpSpLocks/>
          </p:cNvGrpSpPr>
          <p:nvPr/>
        </p:nvGrpSpPr>
        <p:grpSpPr bwMode="auto">
          <a:xfrm rot="4191619">
            <a:off x="4304043" y="4486209"/>
            <a:ext cx="274638" cy="249370"/>
            <a:chOff x="810" y="1933"/>
            <a:chExt cx="173" cy="145"/>
          </a:xfrm>
        </p:grpSpPr>
        <p:sp>
          <p:nvSpPr>
            <p:cNvPr id="75835" name="Oval 40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36" name="Oval 41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3" name="Group 42"/>
          <p:cNvGrpSpPr>
            <a:grpSpLocks/>
          </p:cNvGrpSpPr>
          <p:nvPr/>
        </p:nvGrpSpPr>
        <p:grpSpPr bwMode="auto">
          <a:xfrm rot="10028064">
            <a:off x="4457700" y="5410201"/>
            <a:ext cx="297524" cy="207963"/>
            <a:chOff x="810" y="1933"/>
            <a:chExt cx="173" cy="145"/>
          </a:xfrm>
        </p:grpSpPr>
        <p:sp>
          <p:nvSpPr>
            <p:cNvPr id="75833" name="Oval 43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34" name="Oval 44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5365750" y="2286000"/>
            <a:ext cx="297524" cy="230188"/>
            <a:chOff x="810" y="1933"/>
            <a:chExt cx="173" cy="145"/>
          </a:xfrm>
        </p:grpSpPr>
        <p:sp>
          <p:nvSpPr>
            <p:cNvPr id="75831" name="Oval 46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32" name="Oval 47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97" name="Group 48"/>
          <p:cNvGrpSpPr>
            <a:grpSpLocks/>
          </p:cNvGrpSpPr>
          <p:nvPr/>
        </p:nvGrpSpPr>
        <p:grpSpPr bwMode="auto">
          <a:xfrm>
            <a:off x="1238250" y="5105400"/>
            <a:ext cx="297524" cy="230188"/>
            <a:chOff x="810" y="1933"/>
            <a:chExt cx="173" cy="145"/>
          </a:xfrm>
        </p:grpSpPr>
        <p:sp>
          <p:nvSpPr>
            <p:cNvPr id="75829" name="Oval 49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30" name="Oval 50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98" name="Group 51"/>
          <p:cNvGrpSpPr>
            <a:grpSpLocks/>
          </p:cNvGrpSpPr>
          <p:nvPr/>
        </p:nvGrpSpPr>
        <p:grpSpPr bwMode="auto">
          <a:xfrm>
            <a:off x="2146300" y="2667001"/>
            <a:ext cx="297524" cy="230188"/>
            <a:chOff x="810" y="1933"/>
            <a:chExt cx="173" cy="145"/>
          </a:xfrm>
        </p:grpSpPr>
        <p:sp>
          <p:nvSpPr>
            <p:cNvPr id="75827" name="Oval 52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28" name="Oval 53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799" name="Group 54"/>
          <p:cNvGrpSpPr>
            <a:grpSpLocks/>
          </p:cNvGrpSpPr>
          <p:nvPr/>
        </p:nvGrpSpPr>
        <p:grpSpPr bwMode="auto">
          <a:xfrm>
            <a:off x="2311400" y="4343400"/>
            <a:ext cx="297524" cy="230188"/>
            <a:chOff x="810" y="1933"/>
            <a:chExt cx="173" cy="145"/>
          </a:xfrm>
        </p:grpSpPr>
        <p:sp>
          <p:nvSpPr>
            <p:cNvPr id="75825" name="Oval 55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26" name="Oval 56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8" name="Group 60"/>
          <p:cNvGrpSpPr>
            <a:grpSpLocks/>
          </p:cNvGrpSpPr>
          <p:nvPr/>
        </p:nvGrpSpPr>
        <p:grpSpPr bwMode="auto">
          <a:xfrm rot="-2982450">
            <a:off x="8572566" y="5422834"/>
            <a:ext cx="274638" cy="249370"/>
            <a:chOff x="810" y="1933"/>
            <a:chExt cx="173" cy="145"/>
          </a:xfrm>
        </p:grpSpPr>
        <p:sp>
          <p:nvSpPr>
            <p:cNvPr id="75823" name="Oval 61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24" name="Oval 62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9" name="Group 63"/>
          <p:cNvGrpSpPr>
            <a:grpSpLocks/>
          </p:cNvGrpSpPr>
          <p:nvPr/>
        </p:nvGrpSpPr>
        <p:grpSpPr bwMode="auto">
          <a:xfrm rot="7190366">
            <a:off x="8324916" y="3822634"/>
            <a:ext cx="274638" cy="249370"/>
            <a:chOff x="810" y="1933"/>
            <a:chExt cx="173" cy="145"/>
          </a:xfrm>
        </p:grpSpPr>
        <p:sp>
          <p:nvSpPr>
            <p:cNvPr id="75821" name="Oval 64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22" name="Oval 65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802" name="Group 66"/>
          <p:cNvGrpSpPr>
            <a:grpSpLocks/>
          </p:cNvGrpSpPr>
          <p:nvPr/>
        </p:nvGrpSpPr>
        <p:grpSpPr bwMode="auto">
          <a:xfrm rot="4445134">
            <a:off x="1910093" y="5857809"/>
            <a:ext cx="274638" cy="249370"/>
            <a:chOff x="810" y="1933"/>
            <a:chExt cx="173" cy="145"/>
          </a:xfrm>
        </p:grpSpPr>
        <p:sp>
          <p:nvSpPr>
            <p:cNvPr id="75819" name="Oval 6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20" name="Oval 6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803" name="Group 69"/>
          <p:cNvGrpSpPr>
            <a:grpSpLocks/>
          </p:cNvGrpSpPr>
          <p:nvPr/>
        </p:nvGrpSpPr>
        <p:grpSpPr bwMode="auto">
          <a:xfrm rot="5019588">
            <a:off x="754393" y="5553009"/>
            <a:ext cx="274638" cy="249370"/>
            <a:chOff x="810" y="1933"/>
            <a:chExt cx="173" cy="145"/>
          </a:xfrm>
        </p:grpSpPr>
        <p:sp>
          <p:nvSpPr>
            <p:cNvPr id="75817" name="Oval 70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18" name="Oval 71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804" name="Group 72"/>
          <p:cNvGrpSpPr>
            <a:grpSpLocks/>
          </p:cNvGrpSpPr>
          <p:nvPr/>
        </p:nvGrpSpPr>
        <p:grpSpPr bwMode="auto">
          <a:xfrm rot="9786026">
            <a:off x="660400" y="3200401"/>
            <a:ext cx="297524" cy="230188"/>
            <a:chOff x="810" y="1933"/>
            <a:chExt cx="173" cy="145"/>
          </a:xfrm>
        </p:grpSpPr>
        <p:sp>
          <p:nvSpPr>
            <p:cNvPr id="75815" name="Oval 73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16" name="Oval 74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805" name="Group 75"/>
          <p:cNvGrpSpPr>
            <a:grpSpLocks/>
          </p:cNvGrpSpPr>
          <p:nvPr/>
        </p:nvGrpSpPr>
        <p:grpSpPr bwMode="auto">
          <a:xfrm rot="-10130360">
            <a:off x="495300" y="4648201"/>
            <a:ext cx="297524" cy="230188"/>
            <a:chOff x="810" y="1933"/>
            <a:chExt cx="173" cy="145"/>
          </a:xfrm>
        </p:grpSpPr>
        <p:sp>
          <p:nvSpPr>
            <p:cNvPr id="75813" name="Oval 76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14" name="Oval 77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sp>
        <p:nvSpPr>
          <p:cNvPr id="75806" name="Text Box 79"/>
          <p:cNvSpPr txBox="1">
            <a:spLocks noChangeArrowheads="1"/>
          </p:cNvSpPr>
          <p:nvPr/>
        </p:nvSpPr>
        <p:spPr bwMode="auto">
          <a:xfrm rot="-5400000">
            <a:off x="3967825" y="3732355"/>
            <a:ext cx="4876800" cy="307690"/>
          </a:xfrm>
          <a:prstGeom prst="rec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ru-RU" altLang="ru-RU" sz="1400"/>
              <a:t>Правила, инструкции, стандарты</a:t>
            </a:r>
          </a:p>
        </p:txBody>
      </p:sp>
      <p:grpSp>
        <p:nvGrpSpPr>
          <p:cNvPr id="75807" name="Group 15"/>
          <p:cNvGrpSpPr>
            <a:grpSpLocks/>
          </p:cNvGrpSpPr>
          <p:nvPr/>
        </p:nvGrpSpPr>
        <p:grpSpPr bwMode="auto">
          <a:xfrm rot="-2454799">
            <a:off x="5943600" y="4876801"/>
            <a:ext cx="297524" cy="230188"/>
            <a:chOff x="810" y="1933"/>
            <a:chExt cx="173" cy="145"/>
          </a:xfrm>
        </p:grpSpPr>
        <p:sp>
          <p:nvSpPr>
            <p:cNvPr id="75811" name="Oval 16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12" name="Oval 17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5808" name="Group 57"/>
          <p:cNvGrpSpPr>
            <a:grpSpLocks/>
          </p:cNvGrpSpPr>
          <p:nvPr/>
        </p:nvGrpSpPr>
        <p:grpSpPr bwMode="auto">
          <a:xfrm rot="9406252">
            <a:off x="6026151" y="1905001"/>
            <a:ext cx="297524" cy="230188"/>
            <a:chOff x="810" y="1933"/>
            <a:chExt cx="173" cy="145"/>
          </a:xfrm>
        </p:grpSpPr>
        <p:sp>
          <p:nvSpPr>
            <p:cNvPr id="75809" name="Oval 58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5810" name="Oval 59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sp>
        <p:nvSpPr>
          <p:cNvPr id="81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266841521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91 0 C 0.00746 -0.00324 -0.01268 -0.0037 -0.03177 0.00139 C -0.04045 0.00718 -0.04532 0.01389 -0.05 0.02222 C -0.05313 0.03403 -0.05139 0.04977 -0.04514 0.06065 C -0.04219 0.07199 -0.03733 0.07708 -0.025 0.08148 C -0.02049 0.09421 -0.00868 0.09329 0.00364 0.09769 C 0.01198 0.10556 0.01302 0.1037 0.02378 0.10648 C 0.03715 0.09907 0.06441 0.09514 0.08055 0.09329 C 0.09357 0.08495 0.09896 0.08102 0.11406 0.07847 C 0.12673 0.07106 0.12343 0.07593 0.12587 0.06505 C 0.12482 0.05 0.12534 0.03565 0.11753 0.02222 C 0.10781 0.025 0.11718 0.02384 0.10746 0.01921 C 0.09809 0.01481 0.08576 0.01134 0.07552 0.01019 C 0.06823 0.00625 0.06232 0.00486 0.05382 0.00278 C 0.05052 0.00185 0.04357 0 0.04357 0.00023 C 0.03628 -0.0044 0.01093 -0.00532 0.02691 0 Z " pathEditMode="relative" rAng="0" ptsTypes="ffffffffffffffff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50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85 -0.02245 C 0.0691 -0.02569 0.04948 -0.02616 0.0309 -0.02106 C 0.0224 -0.01528 0.01771 -0.00856 0.01302 -0.00023 C 0.01007 0.01157 0.01181 0.02731 0.01788 0.03819 C 0.02066 0.04954 0.02552 0.05463 0.0375 0.05903 C 0.04184 0.07176 0.0533 0.07083 0.06528 0.07523 C 0.07344 0.0831 0.07448 0.08125 0.0849 0.08403 C 0.09792 0.07662 0.12431 0.07269 0.1401 0.07083 C 0.15295 0.0625 0.15799 0.05856 0.17274 0.05602 C 0.18507 0.04861 0.18195 0.05347 0.1842 0.04259 C 0.18316 0.02755 0.18368 0.01319 0.17604 -0.00023 C 0.16667 0.00255 0.17587 0.00139 0.16632 -0.00324 C 0.15729 -0.00764 0.14531 -0.01111 0.13524 -0.01227 C 0.12813 -0.0162 0.1224 -0.01759 0.11424 -0.01968 C 0.11094 -0.0206 0.10417 -0.02245 0.10417 -0.02222 C 0.09705 -0.02685 0.0724 -0.02778 0.08785 -0.02245 Z " pathEditMode="relative" rAng="0" ptsTypes="ffffffffffffffff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50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284 -0.00324 -0.02621 -0.0037 -0.03889 0.00139 C -0.04462 0.00718 -0.04791 0.01389 -0.05104 0.02222 C -0.05312 0.03403 -0.05191 0.04977 -0.04774 0.06065 C -0.04583 0.07199 -0.04253 0.07708 -0.03437 0.08148 C -0.03142 0.09421 -0.02361 0.09329 -0.01545 0.09768 C -0.00989 0.10555 -0.0092 0.1037 -0.00208 0.10648 C 0.00677 0.09907 0.02483 0.09514 0.03559 0.09329 C 0.04427 0.08495 0.04775 0.08102 0.05782 0.07847 C 0.06615 0.07106 0.06407 0.07593 0.06563 0.06505 C 0.06493 0.05 0.06528 0.03565 0.06007 0.02222 C 0.05365 0.025 0.0599 0.02384 0.05348 0.01921 C 0.04723 0.01481 0.03907 0.01134 0.03229 0.01018 C 0.02743 0.00625 0.02344 0.00486 0.01788 0.00278 C 0.01563 0.00185 0.01111 0 0.01111 0 C 0.00625 -0.0044 -0.01059 -0.00532 0 0 Z " pathEditMode="relative" ptsTypes="ffffffffffffffff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334 -0.02245 C 0.06355 -0.02569 0.04306 -0.02616 0.02362 -0.02106 C 0.01476 -0.01528 0.00973 -0.00856 0.00487 -0.00023 C 0.00174 0.01158 0.00348 0.02732 0.0099 0.0382 C 0.01285 0.04954 0.01789 0.05463 0.03056 0.05903 C 0.03507 0.07176 0.04705 0.07084 0.05955 0.07523 C 0.06806 0.0831 0.0691 0.08125 0.08004 0.08403 C 0.09375 0.07662 0.12153 0.07269 0.13802 0.07084 C 0.15139 0.0625 0.15677 0.05857 0.17223 0.05602 C 0.18507 0.04861 0.18177 0.05347 0.18421 0.04259 C 0.18316 0.02755 0.18368 0.0132 0.1757 -0.00023 C 0.1658 0.00255 0.17535 0.00139 0.16546 -0.00324 C 0.15591 -0.00764 0.14341 -0.01111 0.13299 -0.01227 C 0.12552 -0.0162 0.11927 -0.01759 0.11077 -0.01967 C 0.1073 -0.0206 0.10035 -0.02245 0.10035 -0.02222 C 0.09289 -0.02685 0.06702 -0.02778 0.08334 -0.02245 Z " pathEditMode="relative" rAng="0" ptsTypes="ffffffffffffffff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7" y="50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4 -0.03195 C 0.05226 -0.03519 0.03542 -0.03565 0.01962 -0.03056 C 0.01233 -0.02477 0.00816 -0.01806 0.00434 -0.00973 C 0.00174 0.00208 0.00313 0.01782 0.00833 0.0287 C 0.01076 0.04004 0.01493 0.04513 0.02517 0.04953 C 0.02899 0.06226 0.03872 0.06134 0.04896 0.06574 C 0.05608 0.07361 0.05695 0.07175 0.0658 0.07453 C 0.07691 0.06712 0.09965 0.06319 0.1132 0.06134 C 0.12413 0.053 0.12847 0.04907 0.14115 0.04652 C 0.15174 0.03912 0.14896 0.04398 0.15104 0.0331 C 0.15017 0.01805 0.15052 0.0037 0.14392 -0.00973 C 0.13594 -0.00695 0.14375 -0.00811 0.13576 -0.01274 C 0.12778 -0.01713 0.11754 -0.02061 0.10903 -0.02176 C 0.10295 -0.0257 0.09792 -0.02709 0.09097 -0.02917 C 0.0882 -0.0301 0.08247 -0.03195 0.08247 -0.03172 C 0.07639 -0.03635 0.05521 -0.03727 0.0684 -0.03195 Z " pathEditMode="relative" rAng="0" ptsTypes="ffffffffffffffff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" y="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19 -0.13333 C -0.02292 -0.13565 -0.02535 -0.13958 -0.03039 -0.14375 C -0.03889 -0.15069 -0.04966 -0.15509 -0.05712 -0.16435 C -0.0783 -0.17477 -0.09879 -0.18773 -0.12049 -0.1956 C -0.12622 -0.19768 -0.13229 -0.19514 -0.1382 -0.19398 C -0.14045 -0.19352 -0.14497 -0.1912 -0.14497 -0.19097 C -0.14792 -0.18472 -0.15018 -0.17731 -0.15261 -0.17037 C -0.15226 -0.1625 -0.15122 -0.15463 -0.15157 -0.14676 C -0.15157 -0.1449 -0.15365 -0.14398 -0.15382 -0.14213 C -0.15417 -0.13796 -0.15261 -0.13171 -0.15157 -0.12731 C -0.14948 -0.10625 -0.15295 -0.12523 -0.14705 -0.1125 C -0.14445 -0.10671 -0.14167 -0.09629 -0.1382 -0.09027 C -0.13264 -0.08032 -0.12101 -0.07685 -0.11268 -0.07407 C -0.10886 -0.06898 -0.10834 -0.06435 -0.10608 -0.05787 C -0.10643 -0.05486 -0.10729 -0.05185 -0.10712 -0.04884 C -0.10695 -0.04444 -0.10486 -0.03565 -0.10486 -0.03541 C -0.09532 -0.03958 -0.08386 -0.03865 -0.07379 -0.04004 C -0.0717 -0.04907 -0.07396 -0.06065 -0.0783 -0.06805 C -0.08004 -0.07801 -0.07848 -0.07291 -0.0849 -0.08449 C -0.08594 -0.08634 -0.0882 -0.09027 -0.0882 -0.09004 C -0.08976 -0.09791 -0.09167 -0.10602 -0.09497 -0.1125 C -0.09601 -0.11736 -0.09809 -0.12106 -0.09931 -0.12592 C -0.0967 -0.13727 -0.08646 -0.13171 -0.08039 -0.12893 C -0.07327 -0.11412 -0.0691 -0.10764 -0.06164 -0.0949 C -0.05764 -0.0706 -0.05591 -0.0912 -0.05938 -0.04444 C -0.0599 -0.03703 -0.06424 -0.02777 -0.06719 -0.02222 C -0.06823 -0.02014 -0.07049 -0.0162 -0.07049 -0.01597 C -0.07292 -0.00324 -0.0724 -0.0037 -0.08039 0.00139 C -0.08229 0.00834 -0.08577 0.01412 -0.0882 0.02084 C -0.08768 0.03079 -0.08872 0.04306 -0.08386 0.05185 C -0.07361 0.07014 -0.04931 0.09028 -0.03264 0.09329 C -0.02414 0.0919 -0.02101 0.08935 -0.01372 0.08449 C -0.01164 0.07871 -0.00643 0.07454 -0.00608 0.06806 C -0.00382 0.01412 -0.00434 0.01551 -0.00938 -0.01782 C -0.0099 -0.03032 -0.00834 -0.05509 -0.01372 -0.06666 C -0.01459 -0.075 -0.01545 -0.08217 -0.01719 -0.09027 C -0.01841 -0.10162 -0.02118 -0.11319 -0.02604 -0.12291 C -0.02761 -0.13217 -0.03229 -0.1331 -0.0349 -0.14074 L -0.02709 -0.14375 L -0.01719 -0.13333 Z " pathEditMode="relative" rAng="0" ptsTypes="fffffffffffffffffffffffffffffffffffffAAf">
                                      <p:cBhvr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81" y="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7 C -0.10886 -0.0007 -0.21771 -0.00139 -0.26111 0.0074 C -0.30452 0.0162 -0.30157 0.05439 -0.26007 0.05324 " pathEditMode="relative" ptsTypes="a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802" name="Объект 5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99618483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04" name="Rectangle 2"/>
          <p:cNvSpPr>
            <a:spLocks noChangeArrowheads="1"/>
          </p:cNvSpPr>
          <p:nvPr/>
        </p:nvSpPr>
        <p:spPr bwMode="auto">
          <a:xfrm>
            <a:off x="0" y="1447800"/>
            <a:ext cx="9906000" cy="4876800"/>
          </a:xfrm>
          <a:prstGeom prst="rect">
            <a:avLst/>
          </a:prstGeom>
          <a:gradFill rotWithShape="1">
            <a:gsLst>
              <a:gs pos="0">
                <a:srgbClr val="C0C0C0">
                  <a:alpha val="18999"/>
                </a:srgbClr>
              </a:gs>
              <a:gs pos="100000">
                <a:srgbClr val="595959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353" tIns="45677" rIns="91353" bIns="45677" anchor="ctr"/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400"/>
          </a:p>
        </p:txBody>
      </p:sp>
      <p:sp>
        <p:nvSpPr>
          <p:cNvPr id="76805" name="Заголовок 1"/>
          <p:cNvSpPr>
            <a:spLocks noGrp="1"/>
          </p:cNvSpPr>
          <p:nvPr>
            <p:ph type="title"/>
          </p:nvPr>
        </p:nvSpPr>
        <p:spPr>
          <a:xfrm>
            <a:off x="484982" y="1"/>
            <a:ext cx="9173369" cy="703263"/>
          </a:xfrm>
        </p:spPr>
        <p:txBody>
          <a:bodyPr lIns="91353" tIns="45677" rIns="91353" bIns="45677"/>
          <a:lstStyle/>
          <a:p>
            <a:r>
              <a:rPr lang="ru-RU" altLang="ru-RU" b="1" smtClean="0"/>
              <a:t>Как работает ПАБ?</a:t>
            </a:r>
          </a:p>
        </p:txBody>
      </p:sp>
      <p:sp>
        <p:nvSpPr>
          <p:cNvPr id="76806" name="Text Box 4"/>
          <p:cNvSpPr txBox="1">
            <a:spLocks noChangeArrowheads="1"/>
          </p:cNvSpPr>
          <p:nvPr/>
        </p:nvSpPr>
        <p:spPr bwMode="auto">
          <a:xfrm>
            <a:off x="247650" y="1447801"/>
            <a:ext cx="19812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ХОРОШО,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правильно,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>
                <a:solidFill>
                  <a:srgbClr val="006600"/>
                </a:solidFill>
              </a:rPr>
              <a:t>безопасно</a:t>
            </a:r>
          </a:p>
        </p:txBody>
      </p:sp>
      <p:sp>
        <p:nvSpPr>
          <p:cNvPr id="76807" name="Text Box 5"/>
          <p:cNvSpPr txBox="1">
            <a:spLocks noChangeArrowheads="1"/>
          </p:cNvSpPr>
          <p:nvPr/>
        </p:nvSpPr>
        <p:spPr bwMode="auto">
          <a:xfrm>
            <a:off x="7512050" y="1447801"/>
            <a:ext cx="21463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ПЛОХО,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неправильно,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400" u="sng">
                <a:solidFill>
                  <a:srgbClr val="FFFF00"/>
                </a:solidFill>
              </a:rPr>
              <a:t>опасно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 rot="2580340">
            <a:off x="2476500" y="3505200"/>
            <a:ext cx="297524" cy="230188"/>
            <a:chOff x="810" y="1933"/>
            <a:chExt cx="173" cy="145"/>
          </a:xfrm>
        </p:grpSpPr>
        <p:sp>
          <p:nvSpPr>
            <p:cNvPr id="76882" name="Oval 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83" name="Oval 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09" name="Group 15"/>
          <p:cNvGrpSpPr>
            <a:grpSpLocks/>
          </p:cNvGrpSpPr>
          <p:nvPr/>
        </p:nvGrpSpPr>
        <p:grpSpPr bwMode="auto">
          <a:xfrm rot="2580340">
            <a:off x="1403350" y="4419601"/>
            <a:ext cx="297524" cy="230188"/>
            <a:chOff x="810" y="1933"/>
            <a:chExt cx="173" cy="145"/>
          </a:xfrm>
        </p:grpSpPr>
        <p:sp>
          <p:nvSpPr>
            <p:cNvPr id="76880" name="Oval 16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81" name="Oval 17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1393032" y="3068639"/>
            <a:ext cx="297524" cy="230187"/>
            <a:chOff x="810" y="1933"/>
            <a:chExt cx="173" cy="145"/>
          </a:xfrm>
        </p:grpSpPr>
        <p:sp>
          <p:nvSpPr>
            <p:cNvPr id="76878" name="Oval 19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79" name="Oval 20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5" name="Group 21"/>
          <p:cNvGrpSpPr>
            <a:grpSpLocks/>
          </p:cNvGrpSpPr>
          <p:nvPr/>
        </p:nvGrpSpPr>
        <p:grpSpPr bwMode="auto">
          <a:xfrm rot="6553186">
            <a:off x="1225616" y="3746434"/>
            <a:ext cx="274638" cy="249370"/>
            <a:chOff x="810" y="1933"/>
            <a:chExt cx="173" cy="145"/>
          </a:xfrm>
        </p:grpSpPr>
        <p:sp>
          <p:nvSpPr>
            <p:cNvPr id="76876" name="Oval 22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77" name="Oval 23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12" name="Group 24"/>
          <p:cNvGrpSpPr>
            <a:grpSpLocks/>
          </p:cNvGrpSpPr>
          <p:nvPr/>
        </p:nvGrpSpPr>
        <p:grpSpPr bwMode="auto">
          <a:xfrm rot="468793">
            <a:off x="4705350" y="2971800"/>
            <a:ext cx="297524" cy="230188"/>
            <a:chOff x="810" y="1933"/>
            <a:chExt cx="173" cy="145"/>
          </a:xfrm>
        </p:grpSpPr>
        <p:sp>
          <p:nvSpPr>
            <p:cNvPr id="76874" name="Oval 25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75" name="Oval 26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13" name="Group 27"/>
          <p:cNvGrpSpPr>
            <a:grpSpLocks/>
          </p:cNvGrpSpPr>
          <p:nvPr/>
        </p:nvGrpSpPr>
        <p:grpSpPr bwMode="auto">
          <a:xfrm rot="1285909">
            <a:off x="2889250" y="2514600"/>
            <a:ext cx="297524" cy="230188"/>
            <a:chOff x="810" y="1933"/>
            <a:chExt cx="173" cy="145"/>
          </a:xfrm>
        </p:grpSpPr>
        <p:sp>
          <p:nvSpPr>
            <p:cNvPr id="76872" name="Oval 28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73" name="Oval 29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14" name="Group 30"/>
          <p:cNvGrpSpPr>
            <a:grpSpLocks/>
          </p:cNvGrpSpPr>
          <p:nvPr/>
        </p:nvGrpSpPr>
        <p:grpSpPr bwMode="auto">
          <a:xfrm rot="2713714">
            <a:off x="2983244" y="4714809"/>
            <a:ext cx="274638" cy="249370"/>
            <a:chOff x="810" y="1933"/>
            <a:chExt cx="173" cy="145"/>
          </a:xfrm>
        </p:grpSpPr>
        <p:sp>
          <p:nvSpPr>
            <p:cNvPr id="76870" name="Oval 31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71" name="Oval 32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15" name="Group 33"/>
          <p:cNvGrpSpPr>
            <a:grpSpLocks/>
          </p:cNvGrpSpPr>
          <p:nvPr/>
        </p:nvGrpSpPr>
        <p:grpSpPr bwMode="auto">
          <a:xfrm rot="7190366">
            <a:off x="3784666" y="3517834"/>
            <a:ext cx="274638" cy="249370"/>
            <a:chOff x="810" y="1933"/>
            <a:chExt cx="173" cy="145"/>
          </a:xfrm>
        </p:grpSpPr>
        <p:sp>
          <p:nvSpPr>
            <p:cNvPr id="76868" name="Oval 34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69" name="Oval 35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16" name="Group 36"/>
          <p:cNvGrpSpPr>
            <a:grpSpLocks/>
          </p:cNvGrpSpPr>
          <p:nvPr/>
        </p:nvGrpSpPr>
        <p:grpSpPr bwMode="auto">
          <a:xfrm rot="4191619">
            <a:off x="4304043" y="4486209"/>
            <a:ext cx="274638" cy="249370"/>
            <a:chOff x="810" y="1933"/>
            <a:chExt cx="173" cy="145"/>
          </a:xfrm>
        </p:grpSpPr>
        <p:sp>
          <p:nvSpPr>
            <p:cNvPr id="76866" name="Oval 3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67" name="Oval 3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17" name="Group 39"/>
          <p:cNvGrpSpPr>
            <a:grpSpLocks/>
          </p:cNvGrpSpPr>
          <p:nvPr/>
        </p:nvGrpSpPr>
        <p:grpSpPr bwMode="auto">
          <a:xfrm rot="10028064">
            <a:off x="4457700" y="5410201"/>
            <a:ext cx="297524" cy="207963"/>
            <a:chOff x="810" y="1933"/>
            <a:chExt cx="173" cy="145"/>
          </a:xfrm>
        </p:grpSpPr>
        <p:sp>
          <p:nvSpPr>
            <p:cNvPr id="76864" name="Oval 40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65" name="Oval 41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2" name="Group 85"/>
          <p:cNvGrpSpPr>
            <a:grpSpLocks/>
          </p:cNvGrpSpPr>
          <p:nvPr/>
        </p:nvGrpSpPr>
        <p:grpSpPr bwMode="auto">
          <a:xfrm>
            <a:off x="5365750" y="2438400"/>
            <a:ext cx="380074" cy="534988"/>
            <a:chOff x="3120" y="1440"/>
            <a:chExt cx="221" cy="337"/>
          </a:xfrm>
        </p:grpSpPr>
        <p:grpSp>
          <p:nvGrpSpPr>
            <p:cNvPr id="76858" name="Group 9"/>
            <p:cNvGrpSpPr>
              <a:grpSpLocks/>
            </p:cNvGrpSpPr>
            <p:nvPr/>
          </p:nvGrpSpPr>
          <p:grpSpPr bwMode="auto">
            <a:xfrm rot="1409349">
              <a:off x="3168" y="1632"/>
              <a:ext cx="173" cy="145"/>
              <a:chOff x="810" y="1933"/>
              <a:chExt cx="173" cy="145"/>
            </a:xfrm>
          </p:grpSpPr>
          <p:sp>
            <p:nvSpPr>
              <p:cNvPr id="76862" name="Oval 10"/>
              <p:cNvSpPr>
                <a:spLocks noChangeArrowheads="1"/>
              </p:cNvSpPr>
              <p:nvPr/>
            </p:nvSpPr>
            <p:spPr bwMode="auto">
              <a:xfrm>
                <a:off x="810" y="1934"/>
                <a:ext cx="172" cy="144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  <p:sp>
            <p:nvSpPr>
              <p:cNvPr id="76863" name="Oval 11"/>
              <p:cNvSpPr>
                <a:spLocks noChangeArrowheads="1"/>
              </p:cNvSpPr>
              <p:nvPr/>
            </p:nvSpPr>
            <p:spPr bwMode="auto">
              <a:xfrm>
                <a:off x="839" y="1933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</p:grpSp>
        <p:grpSp>
          <p:nvGrpSpPr>
            <p:cNvPr id="76859" name="Group 42"/>
            <p:cNvGrpSpPr>
              <a:grpSpLocks/>
            </p:cNvGrpSpPr>
            <p:nvPr/>
          </p:nvGrpSpPr>
          <p:grpSpPr bwMode="auto">
            <a:xfrm>
              <a:off x="3120" y="1440"/>
              <a:ext cx="173" cy="145"/>
              <a:chOff x="810" y="1933"/>
              <a:chExt cx="173" cy="145"/>
            </a:xfrm>
          </p:grpSpPr>
          <p:sp>
            <p:nvSpPr>
              <p:cNvPr id="76860" name="Oval 43"/>
              <p:cNvSpPr>
                <a:spLocks noChangeArrowheads="1"/>
              </p:cNvSpPr>
              <p:nvPr/>
            </p:nvSpPr>
            <p:spPr bwMode="auto">
              <a:xfrm>
                <a:off x="810" y="1934"/>
                <a:ext cx="172" cy="144"/>
              </a:xfrm>
              <a:prstGeom prst="ellipse">
                <a:avLst/>
              </a:prstGeom>
              <a:solidFill>
                <a:srgbClr val="FF9900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  <p:sp>
            <p:nvSpPr>
              <p:cNvPr id="76861" name="Oval 44"/>
              <p:cNvSpPr>
                <a:spLocks noChangeArrowheads="1"/>
              </p:cNvSpPr>
              <p:nvPr/>
            </p:nvSpPr>
            <p:spPr bwMode="auto">
              <a:xfrm>
                <a:off x="839" y="1933"/>
                <a:ext cx="144" cy="144"/>
              </a:xfrm>
              <a:prstGeom prst="ellipse">
                <a:avLst/>
              </a:prstGeom>
              <a:solidFill>
                <a:srgbClr val="FF9900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</p:grpSp>
      </p:grpSp>
      <p:grpSp>
        <p:nvGrpSpPr>
          <p:cNvPr id="15" name="Group 45"/>
          <p:cNvGrpSpPr>
            <a:grpSpLocks/>
          </p:cNvGrpSpPr>
          <p:nvPr/>
        </p:nvGrpSpPr>
        <p:grpSpPr bwMode="auto">
          <a:xfrm>
            <a:off x="1238250" y="5105400"/>
            <a:ext cx="297524" cy="230188"/>
            <a:chOff x="810" y="1933"/>
            <a:chExt cx="173" cy="145"/>
          </a:xfrm>
        </p:grpSpPr>
        <p:sp>
          <p:nvSpPr>
            <p:cNvPr id="76856" name="Oval 46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57" name="Oval 47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6" name="Group 48"/>
          <p:cNvGrpSpPr>
            <a:grpSpLocks/>
          </p:cNvGrpSpPr>
          <p:nvPr/>
        </p:nvGrpSpPr>
        <p:grpSpPr bwMode="auto">
          <a:xfrm>
            <a:off x="2146300" y="2667001"/>
            <a:ext cx="297524" cy="230188"/>
            <a:chOff x="810" y="1933"/>
            <a:chExt cx="173" cy="145"/>
          </a:xfrm>
        </p:grpSpPr>
        <p:sp>
          <p:nvSpPr>
            <p:cNvPr id="76854" name="Oval 49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55" name="Oval 50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21" name="Group 51"/>
          <p:cNvGrpSpPr>
            <a:grpSpLocks/>
          </p:cNvGrpSpPr>
          <p:nvPr/>
        </p:nvGrpSpPr>
        <p:grpSpPr bwMode="auto">
          <a:xfrm>
            <a:off x="2311400" y="4343400"/>
            <a:ext cx="297524" cy="230188"/>
            <a:chOff x="810" y="1933"/>
            <a:chExt cx="173" cy="145"/>
          </a:xfrm>
        </p:grpSpPr>
        <p:sp>
          <p:nvSpPr>
            <p:cNvPr id="76852" name="Oval 52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53" name="Oval 53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18" name="Group 57"/>
          <p:cNvGrpSpPr>
            <a:grpSpLocks/>
          </p:cNvGrpSpPr>
          <p:nvPr/>
        </p:nvGrpSpPr>
        <p:grpSpPr bwMode="auto">
          <a:xfrm rot="7190366">
            <a:off x="8324916" y="3822634"/>
            <a:ext cx="274638" cy="249370"/>
            <a:chOff x="810" y="1933"/>
            <a:chExt cx="173" cy="145"/>
          </a:xfrm>
        </p:grpSpPr>
        <p:sp>
          <p:nvSpPr>
            <p:cNvPr id="76850" name="Oval 58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51" name="Oval 59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76823" name="Group 60"/>
          <p:cNvGrpSpPr>
            <a:grpSpLocks/>
          </p:cNvGrpSpPr>
          <p:nvPr/>
        </p:nvGrpSpPr>
        <p:grpSpPr bwMode="auto">
          <a:xfrm rot="4445134">
            <a:off x="1910093" y="5857809"/>
            <a:ext cx="274638" cy="249370"/>
            <a:chOff x="810" y="1933"/>
            <a:chExt cx="173" cy="145"/>
          </a:xfrm>
        </p:grpSpPr>
        <p:sp>
          <p:nvSpPr>
            <p:cNvPr id="76848" name="Oval 61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49" name="Oval 62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20" name="Group 63"/>
          <p:cNvGrpSpPr>
            <a:grpSpLocks/>
          </p:cNvGrpSpPr>
          <p:nvPr/>
        </p:nvGrpSpPr>
        <p:grpSpPr bwMode="auto">
          <a:xfrm rot="5019588">
            <a:off x="754393" y="5553009"/>
            <a:ext cx="274638" cy="249370"/>
            <a:chOff x="810" y="1933"/>
            <a:chExt cx="173" cy="145"/>
          </a:xfrm>
        </p:grpSpPr>
        <p:sp>
          <p:nvSpPr>
            <p:cNvPr id="76846" name="Oval 64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47" name="Oval 65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21" name="Group 66"/>
          <p:cNvGrpSpPr>
            <a:grpSpLocks/>
          </p:cNvGrpSpPr>
          <p:nvPr/>
        </p:nvGrpSpPr>
        <p:grpSpPr bwMode="auto">
          <a:xfrm rot="9786026">
            <a:off x="660400" y="3200401"/>
            <a:ext cx="297524" cy="230188"/>
            <a:chOff x="810" y="1933"/>
            <a:chExt cx="173" cy="145"/>
          </a:xfrm>
        </p:grpSpPr>
        <p:sp>
          <p:nvSpPr>
            <p:cNvPr id="76844" name="Oval 67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45" name="Oval 68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grpSp>
        <p:nvGrpSpPr>
          <p:cNvPr id="22" name="Group 69"/>
          <p:cNvGrpSpPr>
            <a:grpSpLocks/>
          </p:cNvGrpSpPr>
          <p:nvPr/>
        </p:nvGrpSpPr>
        <p:grpSpPr bwMode="auto">
          <a:xfrm rot="-10130360">
            <a:off x="495300" y="4648201"/>
            <a:ext cx="297524" cy="230188"/>
            <a:chOff x="810" y="1933"/>
            <a:chExt cx="173" cy="145"/>
          </a:xfrm>
        </p:grpSpPr>
        <p:sp>
          <p:nvSpPr>
            <p:cNvPr id="76842" name="Oval 70"/>
            <p:cNvSpPr>
              <a:spLocks noChangeArrowheads="1"/>
            </p:cNvSpPr>
            <p:nvPr/>
          </p:nvSpPr>
          <p:spPr bwMode="auto">
            <a:xfrm>
              <a:off x="810" y="1934"/>
              <a:ext cx="172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  <p:sp>
          <p:nvSpPr>
            <p:cNvPr id="76843" name="Oval 71"/>
            <p:cNvSpPr>
              <a:spLocks noChangeArrowheads="1"/>
            </p:cNvSpPr>
            <p:nvPr/>
          </p:nvSpPr>
          <p:spPr bwMode="auto">
            <a:xfrm>
              <a:off x="839" y="1933"/>
              <a:ext cx="144" cy="144"/>
            </a:xfrm>
            <a:prstGeom prst="ellipse">
              <a:avLst/>
            </a:prstGeom>
            <a:solidFill>
              <a:srgbClr val="FF9900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§"/>
                <a:defRPr sz="1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15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Font typeface="Wingdings" pitchFamily="2" charset="2"/>
                <a:buChar char="§"/>
                <a:defRPr sz="12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ru-RU" altLang="ru-RU" sz="1400"/>
            </a:p>
          </p:txBody>
        </p:sp>
      </p:grpSp>
      <p:sp>
        <p:nvSpPr>
          <p:cNvPr id="76827" name="Text Box 72"/>
          <p:cNvSpPr txBox="1">
            <a:spLocks noChangeArrowheads="1"/>
          </p:cNvSpPr>
          <p:nvPr/>
        </p:nvSpPr>
        <p:spPr bwMode="auto">
          <a:xfrm rot="-5400000">
            <a:off x="3967825" y="3732355"/>
            <a:ext cx="4876800" cy="307690"/>
          </a:xfrm>
          <a:prstGeom prst="rect">
            <a:avLst/>
          </a:prstGeom>
          <a:solidFill>
            <a:srgbClr val="FF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ru-RU" altLang="ru-RU" sz="1400"/>
              <a:t>Правила, инструкции, стандарты</a:t>
            </a:r>
          </a:p>
        </p:txBody>
      </p:sp>
      <p:grpSp>
        <p:nvGrpSpPr>
          <p:cNvPr id="23" name="Group 87"/>
          <p:cNvGrpSpPr>
            <a:grpSpLocks/>
          </p:cNvGrpSpPr>
          <p:nvPr/>
        </p:nvGrpSpPr>
        <p:grpSpPr bwMode="auto">
          <a:xfrm>
            <a:off x="5778501" y="1752601"/>
            <a:ext cx="545174" cy="382588"/>
            <a:chOff x="3360" y="1104"/>
            <a:chExt cx="317" cy="241"/>
          </a:xfrm>
        </p:grpSpPr>
        <p:grpSp>
          <p:nvGrpSpPr>
            <p:cNvPr id="76836" name="Group 12"/>
            <p:cNvGrpSpPr>
              <a:grpSpLocks/>
            </p:cNvGrpSpPr>
            <p:nvPr/>
          </p:nvGrpSpPr>
          <p:grpSpPr bwMode="auto">
            <a:xfrm rot="-4261568">
              <a:off x="3346" y="1118"/>
              <a:ext cx="173" cy="145"/>
              <a:chOff x="810" y="1933"/>
              <a:chExt cx="173" cy="145"/>
            </a:xfrm>
          </p:grpSpPr>
          <p:sp>
            <p:nvSpPr>
              <p:cNvPr id="76840" name="Oval 13"/>
              <p:cNvSpPr>
                <a:spLocks noChangeArrowheads="1"/>
              </p:cNvSpPr>
              <p:nvPr/>
            </p:nvSpPr>
            <p:spPr bwMode="auto">
              <a:xfrm>
                <a:off x="810" y="1934"/>
                <a:ext cx="172" cy="144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  <p:sp>
            <p:nvSpPr>
              <p:cNvPr id="76841" name="Oval 14"/>
              <p:cNvSpPr>
                <a:spLocks noChangeArrowheads="1"/>
              </p:cNvSpPr>
              <p:nvPr/>
            </p:nvSpPr>
            <p:spPr bwMode="auto">
              <a:xfrm>
                <a:off x="839" y="1933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</p:grpSp>
        <p:grpSp>
          <p:nvGrpSpPr>
            <p:cNvPr id="76837" name="Group 76"/>
            <p:cNvGrpSpPr>
              <a:grpSpLocks/>
            </p:cNvGrpSpPr>
            <p:nvPr/>
          </p:nvGrpSpPr>
          <p:grpSpPr bwMode="auto">
            <a:xfrm rot="9406252">
              <a:off x="3504" y="1200"/>
              <a:ext cx="173" cy="145"/>
              <a:chOff x="810" y="1933"/>
              <a:chExt cx="173" cy="145"/>
            </a:xfrm>
          </p:grpSpPr>
          <p:sp>
            <p:nvSpPr>
              <p:cNvPr id="76838" name="Oval 77"/>
              <p:cNvSpPr>
                <a:spLocks noChangeArrowheads="1"/>
              </p:cNvSpPr>
              <p:nvPr/>
            </p:nvSpPr>
            <p:spPr bwMode="auto">
              <a:xfrm>
                <a:off x="810" y="1934"/>
                <a:ext cx="172" cy="144"/>
              </a:xfrm>
              <a:prstGeom prst="ellipse">
                <a:avLst/>
              </a:prstGeom>
              <a:solidFill>
                <a:srgbClr val="FF9900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  <p:sp>
            <p:nvSpPr>
              <p:cNvPr id="76839" name="Oval 78"/>
              <p:cNvSpPr>
                <a:spLocks noChangeArrowheads="1"/>
              </p:cNvSpPr>
              <p:nvPr/>
            </p:nvSpPr>
            <p:spPr bwMode="auto">
              <a:xfrm>
                <a:off x="839" y="1933"/>
                <a:ext cx="144" cy="144"/>
              </a:xfrm>
              <a:prstGeom prst="ellipse">
                <a:avLst/>
              </a:prstGeom>
              <a:solidFill>
                <a:srgbClr val="FF9900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</p:grpSp>
      </p:grpSp>
      <p:grpSp>
        <p:nvGrpSpPr>
          <p:cNvPr id="26" name="Group 88"/>
          <p:cNvGrpSpPr>
            <a:grpSpLocks/>
          </p:cNvGrpSpPr>
          <p:nvPr/>
        </p:nvGrpSpPr>
        <p:grpSpPr bwMode="auto">
          <a:xfrm>
            <a:off x="5861050" y="5334000"/>
            <a:ext cx="412750" cy="503238"/>
            <a:chOff x="3408" y="3360"/>
            <a:chExt cx="240" cy="317"/>
          </a:xfrm>
        </p:grpSpPr>
        <p:grpSp>
          <p:nvGrpSpPr>
            <p:cNvPr id="76830" name="Group 73"/>
            <p:cNvGrpSpPr>
              <a:grpSpLocks/>
            </p:cNvGrpSpPr>
            <p:nvPr/>
          </p:nvGrpSpPr>
          <p:grpSpPr bwMode="auto">
            <a:xfrm rot="-2454799">
              <a:off x="3408" y="3360"/>
              <a:ext cx="173" cy="145"/>
              <a:chOff x="810" y="1933"/>
              <a:chExt cx="173" cy="145"/>
            </a:xfrm>
          </p:grpSpPr>
          <p:sp>
            <p:nvSpPr>
              <p:cNvPr id="76834" name="Oval 74"/>
              <p:cNvSpPr>
                <a:spLocks noChangeArrowheads="1"/>
              </p:cNvSpPr>
              <p:nvPr/>
            </p:nvSpPr>
            <p:spPr bwMode="auto">
              <a:xfrm>
                <a:off x="810" y="1934"/>
                <a:ext cx="172" cy="144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  <p:sp>
            <p:nvSpPr>
              <p:cNvPr id="76835" name="Oval 75"/>
              <p:cNvSpPr>
                <a:spLocks noChangeArrowheads="1"/>
              </p:cNvSpPr>
              <p:nvPr/>
            </p:nvSpPr>
            <p:spPr bwMode="auto">
              <a:xfrm>
                <a:off x="839" y="1933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</p:grpSp>
        <p:grpSp>
          <p:nvGrpSpPr>
            <p:cNvPr id="76831" name="Group 82"/>
            <p:cNvGrpSpPr>
              <a:grpSpLocks/>
            </p:cNvGrpSpPr>
            <p:nvPr/>
          </p:nvGrpSpPr>
          <p:grpSpPr bwMode="auto">
            <a:xfrm rot="-2982450">
              <a:off x="3489" y="3519"/>
              <a:ext cx="173" cy="144"/>
              <a:chOff x="810" y="1933"/>
              <a:chExt cx="173" cy="145"/>
            </a:xfrm>
          </p:grpSpPr>
          <p:sp>
            <p:nvSpPr>
              <p:cNvPr id="76832" name="Oval 83"/>
              <p:cNvSpPr>
                <a:spLocks noChangeArrowheads="1"/>
              </p:cNvSpPr>
              <p:nvPr/>
            </p:nvSpPr>
            <p:spPr bwMode="auto">
              <a:xfrm>
                <a:off x="810" y="1934"/>
                <a:ext cx="172" cy="144"/>
              </a:xfrm>
              <a:prstGeom prst="ellipse">
                <a:avLst/>
              </a:prstGeom>
              <a:solidFill>
                <a:srgbClr val="FF9900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  <p:sp>
            <p:nvSpPr>
              <p:cNvPr id="76833" name="Oval 84"/>
              <p:cNvSpPr>
                <a:spLocks noChangeArrowheads="1"/>
              </p:cNvSpPr>
              <p:nvPr/>
            </p:nvSpPr>
            <p:spPr bwMode="auto">
              <a:xfrm>
                <a:off x="839" y="1933"/>
                <a:ext cx="144" cy="144"/>
              </a:xfrm>
              <a:prstGeom prst="ellipse">
                <a:avLst/>
              </a:prstGeom>
              <a:solidFill>
                <a:srgbClr val="FF9900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Char char="§"/>
                  <a:defRPr sz="16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15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Font typeface="Wingdings" pitchFamily="2" charset="2"/>
                  <a:buChar char="§"/>
                  <a:defRPr sz="12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ru-RU" altLang="ru-RU" sz="1400"/>
              </a:p>
            </p:txBody>
          </p:sp>
        </p:grpSp>
      </p:grpSp>
      <p:sp>
        <p:nvSpPr>
          <p:cNvPr id="84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46564904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61 0.05741 -0.00504 0.11505 -0.02674 0.13032 C -0.04844 0.1456 -0.09792 0.09699 -0.13004 0.09167 C -0.16216 0.08634 -0.20556 0.09676 -0.21997 0.09768 " pathEditMode="relative" ptsTypes="aa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C -0.02726 0.0037 -0.05452 0.00764 -0.06771 -0.00139 C -0.08091 -0.01042 -0.06407 -0.03796 -0.07882 -0.05463 C -0.09358 -0.0713 -0.11997 -0.10579 -0.1566 -0.10208 C -0.19323 -0.09838 -0.27275 -0.04491 -0.29896 -0.03241 C -0.32518 -0.01991 -0.31059 -0.02801 -0.31441 -0.02662 " pathEditMode="relative" ptsTypes="aaaa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02939 C -0.00625 -0.03125 -0.00972 -0.03796 -0.01475 -0.04259 C -0.01788 -0.04537 -0.02257 -0.04768 -0.02586 -0.05 C -0.04184 -0.06134 -0.06128 -0.06898 -0.07916 -0.07222 C -0.12482 -0.06828 -0.10191 -0.0706 -0.12465 -0.06342 C -0.12656 -0.06203 -0.13073 -0.05972 -0.13246 -0.0574 C -0.13941 -0.04814 -0.13385 -0.05138 -0.14027 -0.04861 C -0.146 -0.03726 -0.14288 -0.04213 -0.14913 -0.03379 C -0.15104 -0.02662 -0.15503 -0.02106 -0.15798 -0.01458 C -0.16076 -0.00092 -0.1677 0.00741 -0.17691 0.01366 C -0.18038 0.02014 -0.18437 0.02732 -0.18923 0.03149 C -0.20034 0.05093 -0.19895 0.07755 -0.20034 0.10116 C -0.19965 0.12662 -0.19948 0.14144 -0.19357 0.1632 C -0.19566 0.20602 -0.18715 0.20579 -0.20694 0.21667 C -0.21215 0.21412 -0.21718 0.21366 -0.22257 0.21227 C -0.22586 0.21135 -0.23246 0.20926 -0.23246 0.2095 C -0.23576 0.20973 -0.23958 0.20857 -0.24253 0.21065 C -0.24392 0.21158 -0.24323 0.21459 -0.24357 0.21667 C -0.24496 0.22408 -0.24375 0.22153 -0.24809 0.22547 C -0.24843 0.22686 -0.24843 0.22848 -0.24913 0.22987 C -0.25 0.23172 -0.25243 0.2345 -0.25243 0.23473 " pathEditMode="relative" rAng="0" ptsTypes="ffffffffffffffffffffA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C 0.01458 -0.02269 0.02934 -0.04514 0.04792 -0.03611 C 0.06649 -0.02709 0.07813 0.04768 0.11146 0.05416 C 0.14479 0.06064 0.1901 0.02662 0.24792 0.00277 C 0.30573 -0.02107 0.40174 -0.08588 0.45833 -0.08889 C 0.51476 -0.0919 0.5651 -0.02755 0.58646 -0.01528 " pathEditMode="relative" ptsTypes="aaaa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8646 -0.01528 C 0.56944 0.00255 0.55243 0.0206 0.52917 0.03056 C 0.5059 0.04051 0.48576 0.04282 0.44688 0.04444 C 0.40799 0.04606 0.3651 0.04005 0.29583 0.04028 C 0.22656 0.04051 0.07587 0.04676 0.03125 0.04583 C -0.01337 0.04491 0.02865 0.03657 0.02813 0.03472 " pathEditMode="relative" ptsTypes="aaaaaA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174 0.0125 -0.00347 0.02524 -0.06458 0.03056 C -0.12569 0.03588 -0.27969 0.03218 -0.36667 0.03195 C -0.45365 0.03172 -0.54983 0.02963 -0.58646 0.02917 " pathEditMode="relative" ptsTypes="aa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532 0.0007 -0.01342 0.00347 -0.01782 C 0.00729 -0.02384 0.01372 -0.02361 0.01892 -0.02523 C 0.02379 -0.02477 0.02865 -0.02477 0.03333 -0.02361 C 0.03837 -0.02245 0.03733 -0.02037 0.0401 -0.0162 C 0.04583 -0.00741 0.05278 -0.00023 0.05677 0.01042 C 0.05903 0.02708 0.05833 0.04931 0.04445 0.05486 C 0.01701 0.05394 -0.00608 0.05695 -0.03108 0.04445 C -0.03472 0.04074 -0.03663 0.04074 -0.03663 0.03403 C -0.03663 0.01736 -0.0368 0.00046 -0.03542 -0.0162 C -0.03524 -0.01829 -0.03316 -0.01898 -0.03212 -0.0206 C -0.02483 -0.03241 -0.02222 -0.0338 -0.01111 -0.03704 C 0.0059 -0.03657 0.02309 -0.03727 0.0401 -0.03542 C 0.04167 -0.03518 0.04219 -0.03217 0.0434 -0.03102 C 0.04844 -0.02662 0.05451 -0.02454 0.06007 -0.02222 C 0.06337 -0.01921 0.06701 -0.01667 0.07014 -0.01319 C 0.07396 -0.0088 0.07639 -0.00185 0.08004 0.00301 C 0.08056 0.00579 0.08212 0.01343 0.08229 0.01343 C 0.08351 0.01389 0.08438 0.01134 0.08559 0.01042 C 0.09531 0.00301 0.09774 -0.00532 0.10122 -0.01921 C 0.10052 -0.03796 0.10122 -0.05926 0.09236 -0.07546 C 0.08976 -0.08009 0.08316 -0.09097 0.08004 -0.09329 C 0.07535 -0.09653 0.06892 -0.1 0.06892 -0.1081 " pathEditMode="relative" ptsTypes="ffffffffffffffffffffffA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532 0.0007 -0.01342 0.00347 -0.01782 C 0.00729 -0.02384 0.01372 -0.02361 0.01892 -0.02523 C 0.02379 -0.02477 0.02865 -0.02477 0.03333 -0.02361 C 0.03837 -0.02245 0.03733 -0.02037 0.0401 -0.0162 C 0.04583 -0.00741 0.05278 -0.00023 0.05677 0.01042 C 0.05903 0.02708 0.05833 0.04931 0.04445 0.05486 C 0.01701 0.05394 -0.00608 0.05695 -0.03108 0.04445 C -0.03472 0.04074 -0.03663 0.04074 -0.03663 0.03403 C -0.03663 0.01736 -0.0368 0.00046 -0.03542 -0.0162 C -0.03524 -0.01829 -0.03316 -0.01898 -0.03212 -0.0206 C -0.02483 -0.03241 -0.02222 -0.0338 -0.01111 -0.03704 C 0.0059 -0.03657 0.02309 -0.03727 0.0401 -0.03542 C 0.04167 -0.03518 0.04219 -0.03217 0.0434 -0.03102 C 0.04844 -0.02662 0.05451 -0.02454 0.06007 -0.02222 C 0.06337 -0.01921 0.06701 -0.01667 0.07014 -0.01319 C 0.07396 -0.0088 0.07639 -0.00185 0.08004 0.00301 C 0.08056 0.00579 0.08212 0.01343 0.08229 0.01343 C 0.08351 0.01389 0.08438 0.01134 0.08559 0.01042 C 0.09531 0.00301 0.09774 -0.00532 0.10122 -0.01921 C 0.10052 -0.03796 0.10122 -0.05926 0.09236 -0.07546 C 0.08976 -0.08009 0.08316 -0.09097 0.08004 -0.09329 C 0.07535 -0.09653 0.06892 -0.1 0.06892 -0.1081 " pathEditMode="relative" ptsTypes="ffffffffffffffffffffffA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532 0.0007 -0.01342 0.00347 -0.01782 C 0.00729 -0.02384 0.01372 -0.02361 0.01892 -0.02523 C 0.02379 -0.02477 0.02865 -0.02477 0.03333 -0.02361 C 0.03837 -0.02245 0.03733 -0.02037 0.0401 -0.0162 C 0.04583 -0.00741 0.05278 -0.00023 0.05677 0.01042 C 0.05903 0.02708 0.05833 0.04931 0.04445 0.05486 C 0.01701 0.05394 -0.00608 0.05695 -0.03108 0.04445 C -0.03472 0.04074 -0.03663 0.04074 -0.03663 0.03403 C -0.03663 0.01736 -0.0368 0.00046 -0.03542 -0.0162 C -0.03524 -0.01829 -0.03316 -0.01898 -0.03212 -0.0206 C -0.02483 -0.03241 -0.02222 -0.0338 -0.01111 -0.03704 C 0.0059 -0.03657 0.02309 -0.03727 0.0401 -0.03542 C 0.04167 -0.03518 0.04219 -0.03217 0.0434 -0.03102 C 0.04844 -0.02662 0.05451 -0.02454 0.06007 -0.02222 C 0.06337 -0.01921 0.06701 -0.01667 0.07014 -0.01319 C 0.07396 -0.0088 0.07639 -0.00185 0.08004 0.00301 C 0.08056 0.00579 0.08212 0.01343 0.08229 0.01343 C 0.08351 0.01389 0.08438 0.01134 0.08559 0.01042 C 0.09531 0.00301 0.09774 -0.00532 0.10122 -0.01921 C 0.10052 -0.03796 0.10122 -0.05926 0.09236 -0.07546 C 0.08976 -0.08009 0.08316 -0.09097 0.08004 -0.09329 C 0.07535 -0.09653 0.06892 -0.1 0.06892 -0.1081 " pathEditMode="relative" ptsTypes="ffffffffffffffffffffffA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532 0.0007 -0.01342 0.00347 -0.01782 C 0.00729 -0.02384 0.01372 -0.02361 0.01892 -0.02523 C 0.02379 -0.02477 0.02865 -0.02477 0.03333 -0.02361 C 0.03837 -0.02245 0.03733 -0.02037 0.0401 -0.0162 C 0.04583 -0.00741 0.05278 -0.00023 0.05677 0.01042 C 0.05903 0.02708 0.05833 0.04931 0.04445 0.05486 C 0.01701 0.05394 -0.00608 0.05695 -0.03108 0.04445 C -0.03472 0.04074 -0.03663 0.04074 -0.03663 0.03403 C -0.03663 0.01736 -0.0368 0.00046 -0.03542 -0.0162 C -0.03524 -0.01829 -0.03316 -0.01898 -0.03212 -0.0206 C -0.02483 -0.03241 -0.02222 -0.0338 -0.01111 -0.03704 C 0.0059 -0.03657 0.02309 -0.03727 0.0401 -0.03542 C 0.04167 -0.03518 0.04219 -0.03217 0.0434 -0.03102 C 0.04844 -0.02662 0.05451 -0.02454 0.06007 -0.02222 C 0.06337 -0.01921 0.06701 -0.01667 0.07014 -0.01319 C 0.07396 -0.0088 0.07639 -0.00185 0.08004 0.00301 C 0.08056 0.00579 0.08212 0.01343 0.08229 0.01343 C 0.08351 0.01389 0.08438 0.01134 0.08559 0.01042 C 0.09531 0.00301 0.09774 -0.00532 0.10122 -0.01921 C 0.10052 -0.03796 0.10122 -0.05926 0.09236 -0.07546 C 0.08976 -0.08009 0.08316 -0.09097 0.08004 -0.09329 C 0.07535 -0.09653 0.06892 -0.1 0.06892 -0.1081 " pathEditMode="relative" ptsTypes="ffffffffffffffffffffffA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532 0.0007 -0.01342 0.00347 -0.01782 C 0.00729 -0.02384 0.01372 -0.02361 0.01892 -0.02523 C 0.02379 -0.02477 0.02865 -0.02477 0.03333 -0.02361 C 0.03837 -0.02245 0.03733 -0.02037 0.0401 -0.0162 C 0.04583 -0.00741 0.05278 -0.00023 0.05677 0.01042 C 0.05903 0.02708 0.05833 0.04931 0.04445 0.05486 C 0.01701 0.05394 -0.00608 0.05695 -0.03108 0.04445 C -0.03472 0.04074 -0.03663 0.04074 -0.03663 0.03403 C -0.03663 0.01736 -0.0368 0.00046 -0.03542 -0.0162 C -0.03524 -0.01829 -0.03316 -0.01898 -0.03212 -0.0206 C -0.02483 -0.03241 -0.02222 -0.0338 -0.01111 -0.03704 C 0.0059 -0.03657 0.02309 -0.03727 0.0401 -0.03542 C 0.04167 -0.03518 0.04219 -0.03217 0.0434 -0.03102 C 0.04844 -0.02662 0.05451 -0.02454 0.06007 -0.02222 C 0.06337 -0.01921 0.06701 -0.01667 0.07014 -0.01319 C 0.07396 -0.0088 0.07639 -0.00185 0.08004 0.00301 C 0.08056 0.00579 0.08212 0.01343 0.08229 0.01343 C 0.08351 0.01389 0.08438 0.01134 0.08559 0.01042 C 0.09531 0.00301 0.09774 -0.00532 0.10122 -0.01921 C 0.10052 -0.03796 0.10122 -0.05926 0.09236 -0.07546 C 0.08976 -0.08009 0.08316 -0.09097 0.08004 -0.09329 C 0.07535 -0.09653 0.06892 -0.1 0.06892 -0.1081 " pathEditMode="relative" ptsTypes="ffffffffffffffffffffffA">
                                      <p:cBhvr>
                                        <p:cTn id="3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532 0.0007 -0.01342 0.00347 -0.01782 C 0.00729 -0.02384 0.01372 -0.02361 0.01892 -0.02523 C 0.02379 -0.02477 0.02865 -0.02477 0.03333 -0.02361 C 0.03837 -0.02245 0.03733 -0.02037 0.0401 -0.0162 C 0.04583 -0.00741 0.05278 -0.00023 0.05677 0.01042 C 0.05903 0.02708 0.05833 0.04931 0.04445 0.05486 C 0.01701 0.05394 -0.00608 0.05695 -0.03108 0.04445 C -0.03472 0.04074 -0.03663 0.04074 -0.03663 0.03403 C -0.03663 0.01736 -0.0368 0.00046 -0.03542 -0.0162 C -0.03524 -0.01829 -0.03316 -0.01898 -0.03212 -0.0206 C -0.02483 -0.03241 -0.02222 -0.0338 -0.01111 -0.03704 C 0.0059 -0.03657 0.02309 -0.03727 0.0401 -0.03542 C 0.04167 -0.03518 0.04219 -0.03217 0.0434 -0.03102 C 0.04844 -0.02662 0.05451 -0.02454 0.06007 -0.02222 C 0.06337 -0.01921 0.06701 -0.01667 0.07014 -0.01319 C 0.07396 -0.0088 0.07639 -0.00185 0.08004 0.00301 C 0.08056 0.00579 0.08212 0.01343 0.08229 0.01343 C 0.08351 0.01389 0.08438 0.01134 0.08559 0.01042 C 0.09531 0.00301 0.09774 -0.00532 0.10122 -0.01921 C 0.10052 -0.03796 0.10122 -0.05926 0.09236 -0.07546 C 0.08976 -0.08009 0.08316 -0.09097 0.08004 -0.09329 C 0.07535 -0.09653 0.06892 -0.1 0.06892 -0.1081 " pathEditMode="relative" ptsTypes="ffffffffffffffffffffffA">
                                      <p:cBhvr>
                                        <p:cTn id="3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56 -0.00532 0.0007 -0.01342 0.00347 -0.01782 C 0.00729 -0.02384 0.01372 -0.02361 0.01892 -0.02523 C 0.02379 -0.02477 0.02865 -0.02477 0.03333 -0.02361 C 0.03837 -0.02245 0.03733 -0.02037 0.0401 -0.0162 C 0.04583 -0.00741 0.05278 -0.00023 0.05677 0.01042 C 0.05903 0.02708 0.05833 0.04931 0.04445 0.05486 C 0.01701 0.05394 -0.00608 0.05695 -0.03108 0.04445 C -0.03472 0.04074 -0.03663 0.04074 -0.03663 0.03403 C -0.03663 0.01736 -0.0368 0.00046 -0.03542 -0.0162 C -0.03524 -0.01829 -0.03316 -0.01898 -0.03212 -0.0206 C -0.02483 -0.03241 -0.02222 -0.0338 -0.01111 -0.03704 C 0.0059 -0.03657 0.02309 -0.03727 0.0401 -0.03542 C 0.04167 -0.03518 0.04219 -0.03217 0.0434 -0.03102 C 0.04844 -0.02662 0.05451 -0.02454 0.06007 -0.02222 C 0.06337 -0.01921 0.06701 -0.01667 0.07014 -0.01319 C 0.07396 -0.0088 0.07639 -0.00185 0.08004 0.00301 C 0.08056 0.00579 0.08212 0.01343 0.08229 0.01343 C 0.08351 0.01389 0.08438 0.01134 0.08559 0.01042 C 0.09531 0.00301 0.09774 -0.00532 0.10122 -0.01921 C 0.10052 -0.03796 0.10122 -0.05926 0.09236 -0.07546 C 0.08976 -0.08009 0.08316 -0.09097 0.08004 -0.09329 C 0.07535 -0.09653 0.06892 -0.1 0.06892 -0.1081 " pathEditMode="relative" ptsTypes="ffffffffffffffffffffffA">
                                      <p:cBhvr>
                                        <p:cTn id="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385346" y="195845"/>
            <a:ext cx="7703033" cy="627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010" tIns="52506" rIns="105010" bIns="52506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marL="559991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1119973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679965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2239947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494553">
              <a:defRPr/>
            </a:pPr>
            <a:r>
              <a:rPr lang="ru-RU" altLang="ru-RU" sz="2400" b="1" dirty="0">
                <a:solidFill>
                  <a:srgbClr val="008080"/>
                </a:solidFill>
                <a:cs typeface="Arial" pitchFamily="34" charset="0"/>
              </a:rPr>
              <a:t>Результат проведения ПАБ</a:t>
            </a:r>
          </a:p>
        </p:txBody>
      </p:sp>
      <p:sp>
        <p:nvSpPr>
          <p:cNvPr id="246787" name="Content Placeholder 2"/>
          <p:cNvSpPr txBox="1">
            <a:spLocks/>
          </p:cNvSpPr>
          <p:nvPr/>
        </p:nvSpPr>
        <p:spPr bwMode="auto">
          <a:xfrm>
            <a:off x="2497173" y="1912267"/>
            <a:ext cx="6903209" cy="3891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998" tIns="52502" rIns="104998" bIns="52502">
            <a:spAutoFit/>
          </a:bodyPr>
          <a:lstStyle>
            <a:lvl1pPr defTabSz="1122363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341313" indent="-341313" defTabSz="1122363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274763" indent="-250825" defTabSz="1122363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784350" indent="-250825" defTabSz="1122363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297113" indent="-249238" defTabSz="1122363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754313" indent="-249238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3211513" indent="-249238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668713" indent="-249238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4125913" indent="-249238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0" hangingPunct="0">
              <a:spcBef>
                <a:spcPts val="694"/>
              </a:spcBef>
              <a:buClr>
                <a:srgbClr val="080808"/>
              </a:buClr>
            </a:pPr>
            <a:endParaRPr lang="ru-RU" altLang="ru-RU" sz="2000" b="1" dirty="0">
              <a:solidFill>
                <a:srgbClr val="4D4D4D"/>
              </a:solidFill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§"/>
            </a:pPr>
            <a:r>
              <a:rPr lang="ru-RU" altLang="ru-RU" sz="2000" dirty="0">
                <a:solidFill>
                  <a:srgbClr val="000000"/>
                </a:solidFill>
              </a:rPr>
              <a:t>Выявление недостатков СУ ОТ и ПБ,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§"/>
            </a:pPr>
            <a:r>
              <a:rPr lang="ru-RU" altLang="ru-RU" sz="2000" dirty="0">
                <a:solidFill>
                  <a:srgbClr val="000000"/>
                </a:solidFill>
              </a:rPr>
              <a:t>Предотвращение повторения выявленных опасных действий,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§"/>
            </a:pPr>
            <a:r>
              <a:rPr lang="ru-RU" altLang="ru-RU" sz="2000" dirty="0">
                <a:solidFill>
                  <a:srgbClr val="000000"/>
                </a:solidFill>
              </a:rPr>
              <a:t>Указание необходимых к выполнению мероприятий,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§"/>
            </a:pPr>
            <a:r>
              <a:rPr lang="ru-RU" altLang="ru-RU" sz="2000" dirty="0">
                <a:solidFill>
                  <a:srgbClr val="000000"/>
                </a:solidFill>
              </a:rPr>
              <a:t>Устранение выявленных опасных условий, а не наказание отдельных работников</a:t>
            </a:r>
          </a:p>
        </p:txBody>
      </p:sp>
      <p:pic>
        <p:nvPicPr>
          <p:cNvPr id="24678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39" y="1763847"/>
            <a:ext cx="1411781" cy="4265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3D3EF50C-625F-4100-84AE-F510FA542BA5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sp>
        <p:nvSpPr>
          <p:cNvPr id="9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18889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8F668-C657-B34D-9FD9-A50672C6C47C}" type="slidenum">
              <a:rPr lang="ru-RU" altLang="en-US" smtClean="0"/>
              <a:pPr>
                <a:defRPr/>
              </a:pPr>
              <a:t>23</a:t>
            </a:fld>
            <a:endParaRPr lang="ru-RU" alt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11801" y="1070021"/>
            <a:ext cx="8627449" cy="5908994"/>
          </a:xfrm>
          <a:prstGeom prst="rect">
            <a:avLst/>
          </a:prstGeom>
        </p:spPr>
        <p:txBody>
          <a:bodyPr/>
          <a:lstStyle>
            <a:lvl1pPr marL="341313" indent="-3413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0563" indent="-34607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charset="2"/>
              <a:buChar char="§"/>
              <a:defRPr sz="1600">
                <a:solidFill>
                  <a:schemeClr val="tx1"/>
                </a:solidFill>
                <a:latin typeface="+mn-lt"/>
              </a:defRPr>
            </a:lvl2pPr>
            <a:lvl3pPr marL="985838" indent="-292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charset="2"/>
              <a:buChar char="§"/>
              <a:defRPr sz="1500">
                <a:solidFill>
                  <a:schemeClr val="tx1"/>
                </a:solidFill>
                <a:latin typeface="+mn-lt"/>
              </a:defRPr>
            </a:lvl3pPr>
            <a:lvl4pPr marL="1279525" indent="-290513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4pPr>
            <a:lvl5pPr marL="15970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5pPr>
            <a:lvl6pPr marL="205545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6pPr>
            <a:lvl7pPr marL="2512570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7pPr>
            <a:lvl8pPr marL="2969689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8pPr>
            <a:lvl9pPr marL="3426808" indent="-315857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Предотвращаются  травматизм и материальный ущерб;</a:t>
            </a:r>
          </a:p>
          <a:p>
            <a:pPr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Укрепляется и поощряется безопасное поведение;</a:t>
            </a:r>
          </a:p>
          <a:p>
            <a:pPr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Повышается уровень осознания необходимости мер безопасности;</a:t>
            </a:r>
          </a:p>
          <a:p>
            <a:pPr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Устанавливаются  стандарты;</a:t>
            </a:r>
          </a:p>
          <a:p>
            <a:pPr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Проверяется понимание и соблюдение стандартов;</a:t>
            </a:r>
          </a:p>
          <a:p>
            <a:pPr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Обнаруживаются слабые места в системах</a:t>
            </a:r>
            <a:r>
              <a:rPr lang="en-US" altLang="ru-RU" sz="2400" kern="0" dirty="0" smtClean="0">
                <a:solidFill>
                  <a:srgbClr val="333333"/>
                </a:solidFill>
              </a:rPr>
              <a:t> </a:t>
            </a:r>
            <a:r>
              <a:rPr lang="ru-RU" altLang="ru-RU" sz="2400" kern="0" dirty="0" smtClean="0">
                <a:solidFill>
                  <a:srgbClr val="333333"/>
                </a:solidFill>
              </a:rPr>
              <a:t>управления безопасностью;</a:t>
            </a:r>
          </a:p>
          <a:p>
            <a:pPr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Выявляются и исправляются опасные ситуации;</a:t>
            </a:r>
          </a:p>
          <a:p>
            <a:pPr>
              <a:lnSpc>
                <a:spcPct val="130000"/>
              </a:lnSpc>
              <a:buClr>
                <a:srgbClr val="4D4D4D"/>
              </a:buClr>
            </a:pPr>
            <a:r>
              <a:rPr lang="ru-RU" altLang="ru-RU" sz="2400" kern="0" dirty="0" smtClean="0">
                <a:solidFill>
                  <a:srgbClr val="333333"/>
                </a:solidFill>
              </a:rPr>
              <a:t>Мотивируется персонал.</a:t>
            </a:r>
            <a:endParaRPr lang="en-US" altLang="ru-RU" sz="2400" kern="0" dirty="0" smtClean="0">
              <a:solidFill>
                <a:srgbClr val="333333"/>
              </a:solidFill>
            </a:endParaRPr>
          </a:p>
          <a:p>
            <a:pPr>
              <a:lnSpc>
                <a:spcPct val="120000"/>
              </a:lnSpc>
              <a:buClr>
                <a:srgbClr val="4D4D4D"/>
              </a:buClr>
            </a:pPr>
            <a:endParaRPr lang="ru-RU" altLang="ru-RU" sz="2400" kern="0" dirty="0" smtClean="0">
              <a:solidFill>
                <a:srgbClr val="333333"/>
              </a:solidFill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 bwMode="auto">
          <a:xfrm>
            <a:off x="495647" y="185766"/>
            <a:ext cx="7703033" cy="627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10" tIns="49055" rIns="98110" bIns="49055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marL="521528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1043056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564584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2086112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494553">
              <a:defRPr/>
            </a:pPr>
            <a:r>
              <a:rPr lang="ru-RU" altLang="ru-RU" sz="2400" b="1" kern="0" dirty="0" smtClean="0">
                <a:solidFill>
                  <a:srgbClr val="008080"/>
                </a:solidFill>
                <a:cs typeface="Arial" charset="0"/>
              </a:rPr>
              <a:t>Что дает аудит</a:t>
            </a:r>
            <a:endParaRPr lang="ru-RU" altLang="ru-RU" sz="2400" b="1" kern="0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356836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 txBox="1">
            <a:spLocks noChangeArrowheads="1"/>
          </p:cNvSpPr>
          <p:nvPr/>
        </p:nvSpPr>
        <p:spPr bwMode="auto">
          <a:xfrm>
            <a:off x="422065" y="151209"/>
            <a:ext cx="8529513" cy="945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269" tIns="48133" rIns="96269" bIns="48133"/>
          <a:lstStyle>
            <a:lvl1pPr defTabSz="912813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830263" indent="-317500" defTabSz="912813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277938" indent="-254000" defTabSz="912813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789113" indent="-254000" defTabSz="912813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301875" indent="-252413" defTabSz="912813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759075" indent="-252413" defTabSz="91281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3216275" indent="-252413" defTabSz="91281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673475" indent="-252413" defTabSz="91281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4130675" indent="-252413" defTabSz="91281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ru-RU" altLang="ru-RU" sz="2400" b="1" dirty="0">
                <a:solidFill>
                  <a:srgbClr val="008080"/>
                </a:solidFill>
              </a:rPr>
              <a:t>Оформление отчета  по ПАБ</a:t>
            </a:r>
          </a:p>
        </p:txBody>
      </p:sp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3"/>
          <a:srcRect l="28831" t="7203" r="28640" b="7280"/>
          <a:stretch>
            <a:fillRect/>
          </a:stretch>
        </p:blipFill>
        <p:spPr bwMode="auto">
          <a:xfrm>
            <a:off x="282299" y="1406690"/>
            <a:ext cx="2830316" cy="3752107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5764" name="Объект 2"/>
          <p:cNvSpPr txBox="1">
            <a:spLocks/>
          </p:cNvSpPr>
          <p:nvPr/>
        </p:nvSpPr>
        <p:spPr bwMode="auto">
          <a:xfrm>
            <a:off x="3296236" y="973143"/>
            <a:ext cx="6350954" cy="5135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269" tIns="48133" rIns="96269" bIns="48133"/>
          <a:lstStyle>
            <a:lvl1pPr marL="385763" indent="-385763" defTabSz="1122363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341313" indent="-341313" defTabSz="1122363">
              <a:defRPr sz="1600">
                <a:solidFill>
                  <a:schemeClr val="tx1"/>
                </a:solidFill>
                <a:latin typeface="Arial" pitchFamily="34" charset="0"/>
              </a:defRPr>
            </a:lvl2pPr>
            <a:lvl3pPr marL="1111250" indent="-330200" defTabSz="1122363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441450" indent="-328613" defTabSz="1122363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1798638" indent="-355600" defTabSz="1122363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255838" indent="-355600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713038" indent="-355600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170238" indent="-355600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627438" indent="-355600" defTabSz="1122363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1" algn="just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§"/>
            </a:pPr>
            <a:r>
              <a:rPr lang="ru-RU" altLang="ru-RU" sz="1800" dirty="0">
                <a:solidFill>
                  <a:srgbClr val="000000"/>
                </a:solidFill>
              </a:rPr>
              <a:t>После проведения аудита, линейный руководитель, который проводил аудит </a:t>
            </a:r>
            <a:r>
              <a:rPr lang="ru-RU" altLang="ru-RU" sz="1800" b="1" dirty="0">
                <a:solidFill>
                  <a:srgbClr val="000000"/>
                </a:solidFill>
              </a:rPr>
              <a:t>составляет отчет по утвержденной форме </a:t>
            </a:r>
            <a:endParaRPr lang="ru-RU" altLang="ru-RU" sz="1800" b="1" dirty="0" smtClean="0">
              <a:solidFill>
                <a:srgbClr val="000000"/>
              </a:solidFill>
            </a:endParaRPr>
          </a:p>
          <a:p>
            <a:pPr marL="0" lvl="1" indent="0" algn="just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</a:pPr>
            <a:endParaRPr lang="ru-RU" altLang="ru-RU" sz="1800" b="1" dirty="0">
              <a:solidFill>
                <a:srgbClr val="000000"/>
              </a:solidFill>
            </a:endParaRPr>
          </a:p>
          <a:p>
            <a:pPr lvl="1" algn="just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§"/>
            </a:pPr>
            <a:r>
              <a:rPr lang="ru-RU" altLang="ru-RU" sz="1800" b="1" dirty="0">
                <a:solidFill>
                  <a:srgbClr val="000000"/>
                </a:solidFill>
              </a:rPr>
              <a:t>Имена и фамилии работника</a:t>
            </a:r>
            <a:r>
              <a:rPr lang="ru-RU" altLang="ru-RU" sz="1800" dirty="0">
                <a:solidFill>
                  <a:srgbClr val="000000"/>
                </a:solidFill>
              </a:rPr>
              <a:t>, с которым проводился аудит в отчете </a:t>
            </a:r>
            <a:r>
              <a:rPr lang="ru-RU" altLang="ru-RU" sz="1800" b="1" dirty="0">
                <a:solidFill>
                  <a:srgbClr val="000000"/>
                </a:solidFill>
              </a:rPr>
              <a:t>не указываются </a:t>
            </a:r>
            <a:r>
              <a:rPr lang="ru-RU" altLang="ru-RU" sz="1800" b="1" dirty="0" smtClean="0">
                <a:solidFill>
                  <a:srgbClr val="000000"/>
                </a:solidFill>
              </a:rPr>
              <a:t>.</a:t>
            </a:r>
          </a:p>
          <a:p>
            <a:pPr marL="0" lvl="1" indent="0" algn="just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</a:pPr>
            <a:endParaRPr lang="ru-RU" altLang="ru-RU" sz="1800" b="1" dirty="0">
              <a:solidFill>
                <a:srgbClr val="000000"/>
              </a:solidFill>
            </a:endParaRPr>
          </a:p>
          <a:p>
            <a:pPr lvl="1" algn="just">
              <a:lnSpc>
                <a:spcPct val="150000"/>
              </a:lnSpc>
              <a:spcBef>
                <a:spcPct val="20000"/>
              </a:spcBef>
              <a:buClr>
                <a:srgbClr val="009999"/>
              </a:buClr>
              <a:buFont typeface="Wingdings" pitchFamily="2" charset="2"/>
              <a:buChar char="§"/>
            </a:pPr>
            <a:r>
              <a:rPr lang="ru-RU" altLang="ru-RU" sz="1800" dirty="0">
                <a:solidFill>
                  <a:srgbClr val="000000"/>
                </a:solidFill>
              </a:rPr>
              <a:t>Один экземпляр отчета </a:t>
            </a:r>
            <a:r>
              <a:rPr lang="ru-RU" altLang="ru-RU" sz="1800" b="1" dirty="0">
                <a:solidFill>
                  <a:srgbClr val="000000"/>
                </a:solidFill>
              </a:rPr>
              <a:t>передается</a:t>
            </a:r>
            <a:r>
              <a:rPr lang="ru-RU" altLang="ru-RU" sz="1800" dirty="0">
                <a:solidFill>
                  <a:srgbClr val="000000"/>
                </a:solidFill>
              </a:rPr>
              <a:t>  </a:t>
            </a:r>
            <a:r>
              <a:rPr lang="ru-RU" altLang="ru-RU" sz="1800" b="1" dirty="0">
                <a:solidFill>
                  <a:srgbClr val="000000"/>
                </a:solidFill>
              </a:rPr>
              <a:t>Линейному руководителю</a:t>
            </a:r>
            <a:r>
              <a:rPr lang="ru-RU" altLang="ru-RU" sz="1800" dirty="0">
                <a:solidFill>
                  <a:srgbClr val="000000"/>
                </a:solidFill>
              </a:rPr>
              <a:t>, на </a:t>
            </a:r>
            <a:r>
              <a:rPr lang="ru-RU" altLang="ru-RU" sz="1800" b="1" dirty="0">
                <a:solidFill>
                  <a:srgbClr val="000000"/>
                </a:solidFill>
              </a:rPr>
              <a:t>участке которого проводился аудит</a:t>
            </a:r>
            <a:r>
              <a:rPr lang="ru-RU" altLang="ru-RU" sz="1800" dirty="0">
                <a:solidFill>
                  <a:srgbClr val="000000"/>
                </a:solidFill>
              </a:rPr>
              <a:t>, для анализа наблюдений и принятия корректирующих мер, в случае необходимости. Второй экземпляр передается в </a:t>
            </a:r>
            <a:r>
              <a:rPr lang="ru-RU" altLang="ru-RU" sz="1800" b="1" dirty="0">
                <a:solidFill>
                  <a:srgbClr val="000000"/>
                </a:solidFill>
              </a:rPr>
              <a:t>службу ОТ, ПБ и Э 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3D3EF50C-625F-4100-84AE-F510FA542BA5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sp>
        <p:nvSpPr>
          <p:cNvPr id="9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225842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97"/>
          <p:cNvSpPr>
            <a:spLocks noChangeArrowheads="1"/>
          </p:cNvSpPr>
          <p:nvPr/>
        </p:nvSpPr>
        <p:spPr bwMode="auto">
          <a:xfrm>
            <a:off x="433829" y="410686"/>
            <a:ext cx="7410382" cy="296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>
            <a:spAutoFit/>
          </a:bodyPr>
          <a:lstStyle>
            <a:lvl1pPr defTabSz="912813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7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Clr>
                <a:srgbClr val="080808"/>
              </a:buClr>
              <a:buFont typeface="Wingdings" pitchFamily="2" charset="2"/>
              <a:buNone/>
              <a:defRPr/>
            </a:pPr>
            <a:r>
              <a:rPr lang="ru-RU" altLang="ru-RU" sz="2400" b="1" kern="0" dirty="0">
                <a:solidFill>
                  <a:srgbClr val="008080"/>
                </a:solidFill>
                <a:cs typeface="Arial" charset="0"/>
              </a:rPr>
              <a:t>Анализ результатов ПАБ</a:t>
            </a:r>
          </a:p>
        </p:txBody>
      </p:sp>
      <p:sp>
        <p:nvSpPr>
          <p:cNvPr id="278" name="TextBox 277"/>
          <p:cNvSpPr txBox="1"/>
          <p:nvPr/>
        </p:nvSpPr>
        <p:spPr>
          <a:xfrm>
            <a:off x="433829" y="5603008"/>
            <a:ext cx="9213353" cy="642780"/>
          </a:xfrm>
          <a:prstGeom prst="rect">
            <a:avLst/>
          </a:prstGeom>
          <a:noFill/>
        </p:spPr>
        <p:txBody>
          <a:bodyPr wrap="square" lIns="86008" tIns="43004" rIns="86008" bIns="43004">
            <a:spAutoFit/>
          </a:bodyPr>
          <a:lstStyle/>
          <a:p>
            <a:pPr algn="ctr" defTabSz="494553">
              <a:defRPr/>
            </a:pPr>
            <a:r>
              <a:rPr lang="ru-RU" b="1" kern="0" dirty="0">
                <a:solidFill>
                  <a:srgbClr val="008080"/>
                </a:solidFill>
                <a:cs typeface="Arial" charset="0"/>
              </a:rPr>
              <a:t>В производственном подразделении </a:t>
            </a:r>
            <a:r>
              <a:rPr lang="ru-RU" b="1" kern="0" dirty="0" smtClean="0">
                <a:solidFill>
                  <a:srgbClr val="008080"/>
                </a:solidFill>
                <a:cs typeface="Arial" charset="0"/>
              </a:rPr>
              <a:t>на </a:t>
            </a:r>
            <a:r>
              <a:rPr lang="ru-RU" b="1" kern="0" dirty="0">
                <a:solidFill>
                  <a:srgbClr val="008080"/>
                </a:solidFill>
                <a:cs typeface="Arial" charset="0"/>
              </a:rPr>
              <a:t>стендах по ОТ и ПБ </a:t>
            </a:r>
            <a:r>
              <a:rPr lang="ru-RU" b="1" kern="0" dirty="0" smtClean="0">
                <a:solidFill>
                  <a:srgbClr val="008080"/>
                </a:solidFill>
                <a:cs typeface="Arial" charset="0"/>
              </a:rPr>
              <a:t>отражаются </a:t>
            </a:r>
            <a:r>
              <a:rPr lang="ru-RU" b="1" kern="0" dirty="0">
                <a:solidFill>
                  <a:srgbClr val="008080"/>
                </a:solidFill>
                <a:cs typeface="Arial" charset="0"/>
              </a:rPr>
              <a:t>результаты ПАБ в виде числовых </a:t>
            </a:r>
            <a:r>
              <a:rPr lang="ru-RU" b="1" kern="0" dirty="0" smtClean="0">
                <a:solidFill>
                  <a:srgbClr val="008080"/>
                </a:solidFill>
                <a:cs typeface="Arial" charset="0"/>
              </a:rPr>
              <a:t>и </a:t>
            </a:r>
            <a:r>
              <a:rPr lang="ru-RU" b="1" kern="0" dirty="0">
                <a:solidFill>
                  <a:srgbClr val="008080"/>
                </a:solidFill>
                <a:cs typeface="Arial" charset="0"/>
              </a:rPr>
              <a:t>графических </a:t>
            </a:r>
            <a:r>
              <a:rPr lang="ru-RU" b="1" kern="0" dirty="0" smtClean="0">
                <a:solidFill>
                  <a:srgbClr val="008080"/>
                </a:solidFill>
                <a:cs typeface="Arial" charset="0"/>
              </a:rPr>
              <a:t>параметрах</a:t>
            </a:r>
            <a:endParaRPr lang="ru-RU" b="1" kern="0" dirty="0">
              <a:solidFill>
                <a:srgbClr val="008080"/>
              </a:solidFill>
              <a:cs typeface="Arial" charset="0"/>
            </a:endParaRPr>
          </a:p>
        </p:txBody>
      </p:sp>
      <p:pic>
        <p:nvPicPr>
          <p:cNvPr id="247813" name="Picture 2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86" y="977666"/>
            <a:ext cx="7361851" cy="3891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4D4D"/>
                  </a:outerShdw>
                </a:effectLst>
              </a14:hiddenEffects>
            </a:ext>
          </a:extLst>
        </p:spPr>
      </p:pic>
      <p:pic>
        <p:nvPicPr>
          <p:cNvPr id="24781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30" y="4664392"/>
            <a:ext cx="6844199" cy="789037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prstShdw prst="shdw17" dist="17961" dir="2700000">
              <a:srgbClr val="004D4D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ая прямоугольная выноска 1"/>
          <p:cNvSpPr/>
          <p:nvPr/>
        </p:nvSpPr>
        <p:spPr bwMode="auto">
          <a:xfrm>
            <a:off x="7557619" y="1752297"/>
            <a:ext cx="1964601" cy="1992750"/>
          </a:xfrm>
          <a:prstGeom prst="wedgeRoundRectCallout">
            <a:avLst>
              <a:gd name="adj1" fmla="val -61934"/>
              <a:gd name="adj2" fmla="val 22631"/>
              <a:gd name="adj3" fmla="val 16667"/>
            </a:avLst>
          </a:prstGeom>
          <a:solidFill>
            <a:srgbClr val="FFFFFF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86008" tIns="43004" rIns="86008" bIns="43004" anchor="ctr"/>
          <a:lstStyle/>
          <a:p>
            <a:pPr algn="ctr" defTabSz="752574">
              <a:lnSpc>
                <a:spcPct val="90000"/>
              </a:lnSpc>
              <a:spcAft>
                <a:spcPct val="35000"/>
              </a:spcAft>
              <a:defRPr/>
            </a:pPr>
            <a:endParaRPr lang="ru-RU" sz="1700" dirty="0">
              <a:solidFill>
                <a:srgbClr val="FFFFFF"/>
              </a:solidFill>
            </a:endParaRPr>
          </a:p>
          <a:p>
            <a:pPr defTabSz="494553" eaLnBrk="0" hangingPunct="0">
              <a:spcBef>
                <a:spcPct val="10000"/>
              </a:spcBef>
              <a:defRPr/>
            </a:pPr>
            <a:r>
              <a:rPr lang="ru-RU" sz="1700" dirty="0">
                <a:solidFill>
                  <a:srgbClr val="000000"/>
                </a:solidFill>
              </a:rPr>
              <a:t>Отчет  анализа ПАБ в автоматической  системе АСАО ПАБ</a:t>
            </a:r>
          </a:p>
        </p:txBody>
      </p:sp>
      <p:sp>
        <p:nvSpPr>
          <p:cNvPr id="8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290513" y="6503988"/>
            <a:ext cx="534987" cy="311150"/>
          </a:xfrm>
        </p:spPr>
        <p:txBody>
          <a:bodyPr/>
          <a:lstStyle/>
          <a:p>
            <a:pPr>
              <a:defRPr/>
            </a:pPr>
            <a:fld id="{3D3EF50C-625F-4100-84AE-F510FA542BA5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sp>
        <p:nvSpPr>
          <p:cNvPr id="10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</p:spTree>
    <p:extLst>
      <p:ext uri="{BB962C8B-B14F-4D97-AF65-F5344CB8AC3E}">
        <p14:creationId xmlns:p14="http://schemas.microsoft.com/office/powerpoint/2010/main" val="26268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18602868"/>
              </p:ext>
            </p:extLst>
          </p:nvPr>
        </p:nvGraphicFramePr>
        <p:xfrm>
          <a:off x="1523" y="1593"/>
          <a:ext cx="1521" cy="1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6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3" y="1593"/>
                        <a:ext cx="1521" cy="15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589889" y="6475414"/>
            <a:ext cx="2311400" cy="2444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6AD6B38-5E96-4E6D-A2DF-58FFBEF5E5FE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  <p:sp>
        <p:nvSpPr>
          <p:cNvPr id="101379" name="Прямоугольник 3"/>
          <p:cNvSpPr>
            <a:spLocks noChangeArrowheads="1"/>
          </p:cNvSpPr>
          <p:nvPr/>
        </p:nvSpPr>
        <p:spPr bwMode="auto">
          <a:xfrm>
            <a:off x="361157" y="47626"/>
            <a:ext cx="9297194" cy="833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400" b="1" dirty="0">
                <a:solidFill>
                  <a:srgbClr val="008080"/>
                </a:solidFill>
                <a:latin typeface="Arial" pitchFamily="34" charset="0"/>
              </a:rPr>
              <a:t>Реализация процедуры поведенческих аудитов безопасности</a:t>
            </a:r>
            <a:r>
              <a:rPr lang="en-US" altLang="ru-RU" sz="2400" b="1" dirty="0">
                <a:solidFill>
                  <a:srgbClr val="008080"/>
                </a:solidFill>
                <a:latin typeface="Arial" pitchFamily="34" charset="0"/>
              </a:rPr>
              <a:t> </a:t>
            </a:r>
            <a:r>
              <a:rPr lang="ru-RU" altLang="ru-RU" sz="2400" b="1" dirty="0">
                <a:solidFill>
                  <a:srgbClr val="008080"/>
                </a:solidFill>
                <a:latin typeface="Arial" pitchFamily="34" charset="0"/>
              </a:rPr>
              <a:t> </a:t>
            </a:r>
            <a:r>
              <a:rPr lang="ru-RU" altLang="ru-RU" sz="2400" b="1" dirty="0" smtClean="0">
                <a:solidFill>
                  <a:srgbClr val="008080"/>
                </a:solidFill>
                <a:latin typeface="Arial" pitchFamily="34" charset="0"/>
              </a:rPr>
              <a:t>2017г</a:t>
            </a:r>
            <a:r>
              <a:rPr lang="ru-RU" altLang="ru-RU" sz="2400" b="1" dirty="0">
                <a:solidFill>
                  <a:srgbClr val="008080"/>
                </a:solidFill>
                <a:latin typeface="Arial" pitchFamily="34" charset="0"/>
              </a:rPr>
              <a:t>.</a:t>
            </a:r>
          </a:p>
        </p:txBody>
      </p:sp>
      <p:sp>
        <p:nvSpPr>
          <p:cNvPr id="101380" name="TextBox 24"/>
          <p:cNvSpPr txBox="1">
            <a:spLocks noChangeArrowheads="1"/>
          </p:cNvSpPr>
          <p:nvPr/>
        </p:nvSpPr>
        <p:spPr bwMode="auto">
          <a:xfrm>
            <a:off x="361156" y="6029888"/>
            <a:ext cx="6475016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800" dirty="0">
                <a:solidFill>
                  <a:srgbClr val="000000"/>
                </a:solidFill>
                <a:latin typeface="Arial" pitchFamily="34" charset="0"/>
              </a:rPr>
              <a:t>ИОС = </a:t>
            </a:r>
            <a:r>
              <a:rPr lang="ru-RU" altLang="ru-RU" sz="800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Общее кол-во ОД и ОУ / Общее кол-во проведенных ПАБ  х 100 </a:t>
            </a:r>
          </a:p>
        </p:txBody>
      </p:sp>
      <p:graphicFrame>
        <p:nvGraphicFramePr>
          <p:cNvPr id="10138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4402347"/>
              </p:ext>
            </p:extLst>
          </p:nvPr>
        </p:nvGraphicFramePr>
        <p:xfrm>
          <a:off x="5756143" y="3954463"/>
          <a:ext cx="4184253" cy="2481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7" r:id="rId7" imgW="3859102" imgH="2481287" progId="Excel.Chart.8">
                  <p:embed/>
                </p:oleObj>
              </mc:Choice>
              <mc:Fallback>
                <p:oleObj r:id="rId7" imgW="3859102" imgH="2481287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6143" y="3954463"/>
                        <a:ext cx="4184253" cy="2481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381" name="TextBox 48"/>
          <p:cNvSpPr txBox="1">
            <a:spLocks noChangeArrowheads="1"/>
          </p:cNvSpPr>
          <p:nvPr/>
        </p:nvSpPr>
        <p:spPr bwMode="auto">
          <a:xfrm>
            <a:off x="4400743" y="6029112"/>
            <a:ext cx="15921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800" dirty="0">
                <a:solidFill>
                  <a:srgbClr val="000000"/>
                </a:solidFill>
                <a:latin typeface="Arial" pitchFamily="34" charset="0"/>
              </a:rPr>
              <a:t>ИОС по Предприятию = 1</a:t>
            </a:r>
            <a:r>
              <a:rPr lang="en-US" altLang="ru-RU" sz="800" dirty="0">
                <a:solidFill>
                  <a:srgbClr val="000000"/>
                </a:solidFill>
                <a:latin typeface="Arial" pitchFamily="34" charset="0"/>
              </a:rPr>
              <a:t>12</a:t>
            </a:r>
            <a:endParaRPr lang="ru-RU" altLang="ru-RU" sz="8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464" y="3905032"/>
            <a:ext cx="5226579" cy="246221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rgbClr val="FFFFFF"/>
                </a:solidFill>
              </a:rPr>
              <a:t> </a:t>
            </a:r>
            <a:r>
              <a:rPr lang="ru-RU" sz="900" dirty="0">
                <a:solidFill>
                  <a:srgbClr val="FFFFFF"/>
                </a:solidFill>
              </a:rPr>
              <a:t>Индекс опасных ситуаций </a:t>
            </a:r>
            <a:r>
              <a:rPr lang="en-US" sz="900" dirty="0" smtClean="0">
                <a:solidFill>
                  <a:srgbClr val="FFFFFF"/>
                </a:solidFill>
              </a:rPr>
              <a:t>201</a:t>
            </a:r>
            <a:r>
              <a:rPr lang="ru-RU" sz="900" dirty="0" smtClean="0">
                <a:solidFill>
                  <a:srgbClr val="FFFFFF"/>
                </a:solidFill>
              </a:rPr>
              <a:t>7 </a:t>
            </a:r>
            <a:r>
              <a:rPr lang="ru-RU" sz="900" dirty="0">
                <a:solidFill>
                  <a:srgbClr val="FFFFFF"/>
                </a:solidFill>
              </a:rPr>
              <a:t>г.  в сравнении с  </a:t>
            </a:r>
            <a:r>
              <a:rPr lang="ru-RU" sz="900" dirty="0" smtClean="0">
                <a:solidFill>
                  <a:srgbClr val="FFFFFF"/>
                </a:solidFill>
              </a:rPr>
              <a:t>2016 </a:t>
            </a:r>
            <a:r>
              <a:rPr lang="ru-RU" sz="900" dirty="0">
                <a:solidFill>
                  <a:srgbClr val="FFFFFF"/>
                </a:solidFill>
              </a:rPr>
              <a:t>г</a:t>
            </a:r>
            <a:r>
              <a:rPr lang="ru-RU" sz="1000" dirty="0">
                <a:solidFill>
                  <a:srgbClr val="FFFFFF"/>
                </a:solidFill>
              </a:rPr>
              <a:t>.     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33905" y="3905032"/>
            <a:ext cx="4052156" cy="246221"/>
          </a:xfrm>
          <a:prstGeom prst="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rgbClr val="FFFFFF"/>
                </a:solidFill>
              </a:rPr>
              <a:t> </a:t>
            </a:r>
            <a:r>
              <a:rPr lang="ru-RU" sz="900" dirty="0">
                <a:solidFill>
                  <a:srgbClr val="FFFFFF"/>
                </a:solidFill>
              </a:rPr>
              <a:t>График выполнения ПАБ  в </a:t>
            </a:r>
            <a:r>
              <a:rPr lang="en-US" sz="900" dirty="0" smtClean="0">
                <a:solidFill>
                  <a:srgbClr val="FFFFFF"/>
                </a:solidFill>
              </a:rPr>
              <a:t>201</a:t>
            </a:r>
            <a:r>
              <a:rPr lang="ru-RU" sz="900" dirty="0" smtClean="0">
                <a:solidFill>
                  <a:srgbClr val="FFFFFF"/>
                </a:solidFill>
              </a:rPr>
              <a:t>7 </a:t>
            </a:r>
            <a:r>
              <a:rPr lang="ru-RU" sz="900" dirty="0">
                <a:solidFill>
                  <a:srgbClr val="FFFFFF"/>
                </a:solidFill>
              </a:rPr>
              <a:t>г.  в сравнении с </a:t>
            </a:r>
            <a:r>
              <a:rPr lang="ru-RU" sz="900" dirty="0" smtClean="0">
                <a:solidFill>
                  <a:srgbClr val="FFFFFF"/>
                </a:solidFill>
              </a:rPr>
              <a:t>2016 </a:t>
            </a:r>
            <a:r>
              <a:rPr lang="ru-RU" sz="900" dirty="0">
                <a:solidFill>
                  <a:srgbClr val="FFFFFF"/>
                </a:solidFill>
              </a:rPr>
              <a:t>г</a:t>
            </a:r>
            <a:r>
              <a:rPr lang="ru-RU" sz="1000" dirty="0">
                <a:solidFill>
                  <a:srgbClr val="FFFFFF"/>
                </a:solidFill>
              </a:rPr>
              <a:t>.       </a:t>
            </a:r>
          </a:p>
        </p:txBody>
      </p:sp>
      <p:sp>
        <p:nvSpPr>
          <p:cNvPr id="101389" name="TextBox 2"/>
          <p:cNvSpPr txBox="1">
            <a:spLocks noChangeArrowheads="1"/>
          </p:cNvSpPr>
          <p:nvPr/>
        </p:nvSpPr>
        <p:spPr bwMode="auto">
          <a:xfrm>
            <a:off x="398992" y="769338"/>
            <a:ext cx="8143214" cy="2762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6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5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200" dirty="0">
                <a:solidFill>
                  <a:srgbClr val="000000"/>
                </a:solidFill>
                <a:latin typeface="Arial" pitchFamily="34" charset="0"/>
              </a:rPr>
              <a:t>		Количество выявленных нарушений по категориям наблюдений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3944356"/>
              </p:ext>
            </p:extLst>
          </p:nvPr>
        </p:nvGraphicFramePr>
        <p:xfrm>
          <a:off x="194337" y="1100759"/>
          <a:ext cx="6058832" cy="2689365"/>
        </p:xfrm>
        <a:graphic>
          <a:graphicData uri="http://schemas.openxmlformats.org/drawingml/2006/table">
            <a:tbl>
              <a:tblPr/>
              <a:tblGrid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  <a:gridCol w="378677"/>
              </a:tblGrid>
              <a:tr h="130325">
                <a:tc rowSpan="2" gridSpan="2"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Категории наблюдений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ПМ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ППЭ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ППП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ЭП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ЦРП (ЦРТО)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ЦЗЛ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СХ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9116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ОД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ОУ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ОД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ОУ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ОД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ОУ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ОД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ОУ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ОД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ОУ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ОД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ОУ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ОД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ОУ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41"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Реакция работника 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49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041"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Положение работника 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49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41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041"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Применение СИЗ 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65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8506"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Инструменты и оборудование 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65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49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041"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Инструкции и правила 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8028"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Рабочее место 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65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62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30325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Всего выявлено ОД и ОУ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397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348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417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377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390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350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304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445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306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268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285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253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66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4852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745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794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726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654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821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574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538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8267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Проведено ПАБ</a:t>
                      </a:r>
                    </a:p>
                  </a:txBody>
                  <a:tcPr marL="8707" marR="8707" marT="80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4298</a:t>
                      </a:r>
                    </a:p>
                  </a:txBody>
                  <a:tcPr marL="8707" marR="8707" marT="80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660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700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640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720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514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480</a:t>
                      </a:r>
                    </a:p>
                  </a:txBody>
                  <a:tcPr marL="8707" marR="8707" marT="80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1565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510520"/>
              </p:ext>
            </p:extLst>
          </p:nvPr>
        </p:nvGraphicFramePr>
        <p:xfrm>
          <a:off x="465914" y="4241801"/>
          <a:ext cx="4763214" cy="1787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r:id="rId10" imgW="4676037" imgH="2109399" progId="Excel.Chart.8">
                  <p:embed/>
                </p:oleObj>
              </mc:Choice>
              <mc:Fallback>
                <p:oleObj r:id="rId10" imgW="4676037" imgH="2109399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914" y="4241801"/>
                        <a:ext cx="4763214" cy="17873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566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2603841"/>
              </p:ext>
            </p:extLst>
          </p:nvPr>
        </p:nvGraphicFramePr>
        <p:xfrm>
          <a:off x="6471706" y="909705"/>
          <a:ext cx="3468690" cy="2878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r:id="rId13" imgW="3499407" imgH="3072650" progId="Excel.Chart.8">
                  <p:embed/>
                </p:oleObj>
              </mc:Choice>
              <mc:Fallback>
                <p:oleObj r:id="rId13" imgW="3499407" imgH="3072650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1706" y="909705"/>
                        <a:ext cx="3468690" cy="28780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56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5974037"/>
              </p:ext>
            </p:extLst>
          </p:nvPr>
        </p:nvGraphicFramePr>
        <p:xfrm>
          <a:off x="6333642" y="4223480"/>
          <a:ext cx="3276553" cy="1805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0" r:id="rId16" imgW="3267739" imgH="2517866" progId="Excel.Chart.8">
                  <p:embed/>
                </p:oleObj>
              </mc:Choice>
              <mc:Fallback>
                <p:oleObj r:id="rId16" imgW="3267739" imgH="2517866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3642" y="4223480"/>
                        <a:ext cx="3276553" cy="18056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Текст 3"/>
          <p:cNvSpPr txBox="1">
            <a:spLocks/>
          </p:cNvSpPr>
          <p:nvPr/>
        </p:nvSpPr>
        <p:spPr>
          <a:xfrm>
            <a:off x="1092621" y="6440117"/>
            <a:ext cx="6897792" cy="375046"/>
          </a:xfrm>
          <a:prstGeom prst="rect">
            <a:avLst/>
          </a:prstGeom>
        </p:spPr>
        <p:txBody>
          <a:bodyPr/>
          <a:lstStyle>
            <a:lvl1pPr marL="0" indent="0" algn="l" defTabSz="494553" rtl="0" eaLnBrk="1" latinLnBrk="0" hangingPunct="1">
              <a:spcBef>
                <a:spcPct val="20000"/>
              </a:spcBef>
              <a:buFont typeface="Arial"/>
              <a:buNone/>
              <a:defRPr sz="1200" b="1" kern="1200" baseline="0">
                <a:solidFill>
                  <a:srgbClr val="0D9195"/>
                </a:solidFill>
                <a:latin typeface="Arial"/>
                <a:ea typeface="+mn-ea"/>
                <a:cs typeface="Arial"/>
              </a:defRPr>
            </a:lvl1pPr>
            <a:lvl2pPr marL="803649" indent="-309096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Adobe Hebrew"/>
                <a:ea typeface="+mn-ea"/>
                <a:cs typeface="Adobe Hebrew"/>
              </a:defRPr>
            </a:lvl2pPr>
            <a:lvl3pPr marL="123638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30936" indent="-247277" algn="l" defTabSz="494553" rtl="0" eaLnBrk="1" latinLnBrk="0" hangingPunct="1">
              <a:spcBef>
                <a:spcPct val="20000"/>
              </a:spcBef>
              <a:buFont typeface="Arial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5490" indent="-247277" algn="l" defTabSz="494553" rtl="0" eaLnBrk="1" latinLnBrk="0" hangingPunct="1">
              <a:spcBef>
                <a:spcPct val="20000"/>
              </a:spcBef>
              <a:buFont typeface="Arial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004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4596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9149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03703" indent="-247277" algn="l" defTabSz="494553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01713"/>
            <a:r>
              <a:rPr lang="ru-RU" altLang="ru-RU" dirty="0">
                <a:solidFill>
                  <a:schemeClr val="accent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Поведенческий аудит безопасности - эффективный инструмент снижения травматизма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14936" y="4873506"/>
            <a:ext cx="521297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900" dirty="0" smtClean="0"/>
              <a:t>2016г.</a:t>
            </a:r>
            <a:endParaRPr lang="ru-RU" sz="900" dirty="0"/>
          </a:p>
        </p:txBody>
      </p:sp>
      <p:sp>
        <p:nvSpPr>
          <p:cNvPr id="17" name="TextBox 16"/>
          <p:cNvSpPr txBox="1"/>
          <p:nvPr/>
        </p:nvSpPr>
        <p:spPr>
          <a:xfrm>
            <a:off x="4814936" y="5147555"/>
            <a:ext cx="521297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900" dirty="0" smtClean="0"/>
              <a:t>2017г.</a:t>
            </a:r>
            <a:endParaRPr lang="ru-RU" sz="900" dirty="0"/>
          </a:p>
        </p:txBody>
      </p:sp>
      <p:sp>
        <p:nvSpPr>
          <p:cNvPr id="18" name="TextBox 17"/>
          <p:cNvSpPr txBox="1"/>
          <p:nvPr/>
        </p:nvSpPr>
        <p:spPr>
          <a:xfrm>
            <a:off x="7136523" y="5740210"/>
            <a:ext cx="521297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900" dirty="0" smtClean="0"/>
              <a:t>2016г.</a:t>
            </a:r>
            <a:endParaRPr lang="ru-RU" sz="900" dirty="0"/>
          </a:p>
        </p:txBody>
      </p:sp>
      <p:sp>
        <p:nvSpPr>
          <p:cNvPr id="19" name="TextBox 18"/>
          <p:cNvSpPr txBox="1"/>
          <p:nvPr/>
        </p:nvSpPr>
        <p:spPr>
          <a:xfrm>
            <a:off x="8310069" y="5740210"/>
            <a:ext cx="521297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900" dirty="0" smtClean="0"/>
              <a:t>2017г.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408658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CV4ZiIy8Uq5qdvrM6OF8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TVhQGchbEGmqlMnoKWWe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nLOCi4TMEOvOi0qYmGsJ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CWEmtZca0OMVbUqYlS34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_wa_WlBtU2Tf4sInDvqp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MCz69G2ZEC95nBQi4XMD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N9wAeS5sUKs_68DP9Vy3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ezLWa9EQEiDM9MdDBhqh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.YtNmqifEK0NT9Q48wmV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jl.87p0K0K9.DchKU_sR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lHuRb9Cy0O3KdkdIc742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DirArrow"/>
  <p:tag name="THINKCELLSHAPEDONOTDELETE" val="pPHznYmSAkUS5fsIWZzI.5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Сеть">
  <a:themeElements>
    <a:clrScheme name="">
      <a:dk1>
        <a:srgbClr val="000000"/>
      </a:dk1>
      <a:lt1>
        <a:srgbClr val="FFFFFF"/>
      </a:lt1>
      <a:dk2>
        <a:srgbClr val="080808"/>
      </a:dk2>
      <a:lt2>
        <a:srgbClr val="808080"/>
      </a:lt2>
      <a:accent1>
        <a:srgbClr val="008080"/>
      </a:accent1>
      <a:accent2>
        <a:srgbClr val="B2B2B2"/>
      </a:accent2>
      <a:accent3>
        <a:srgbClr val="FFFFFF"/>
      </a:accent3>
      <a:accent4>
        <a:srgbClr val="000000"/>
      </a:accent4>
      <a:accent5>
        <a:srgbClr val="AAC0C0"/>
      </a:accent5>
      <a:accent6>
        <a:srgbClr val="A1A1A1"/>
      </a:accent6>
      <a:hlink>
        <a:srgbClr val="777777"/>
      </a:hlink>
      <a:folHlink>
        <a:srgbClr val="F8F8F8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1">
        <a:dk1>
          <a:srgbClr val="000000"/>
        </a:dk1>
        <a:lt1>
          <a:srgbClr val="FFFFFF"/>
        </a:lt1>
        <a:dk2>
          <a:srgbClr val="008080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2">
        <a:dk1>
          <a:srgbClr val="000000"/>
        </a:dk1>
        <a:lt1>
          <a:srgbClr val="FFFFFF"/>
        </a:lt1>
        <a:dk2>
          <a:srgbClr val="4D4D4D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3">
        <a:dk1>
          <a:srgbClr val="000000"/>
        </a:dk1>
        <a:lt1>
          <a:srgbClr val="FFFFFF"/>
        </a:lt1>
        <a:dk2>
          <a:srgbClr val="1C1C1C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4">
        <a:dk1>
          <a:srgbClr val="000000"/>
        </a:dk1>
        <a:lt1>
          <a:srgbClr val="FFFFFF"/>
        </a:lt1>
        <a:dk2>
          <a:srgbClr val="1C1C1C"/>
        </a:dk2>
        <a:lt2>
          <a:srgbClr val="808080"/>
        </a:lt2>
        <a:accent1>
          <a:srgbClr val="00808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E78A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5">
        <a:dk1>
          <a:srgbClr val="000000"/>
        </a:dk1>
        <a:lt1>
          <a:srgbClr val="FFFFFF"/>
        </a:lt1>
        <a:dk2>
          <a:srgbClr val="008080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6">
        <a:dk1>
          <a:srgbClr val="000000"/>
        </a:dk1>
        <a:lt1>
          <a:srgbClr val="FFFFFF"/>
        </a:lt1>
        <a:dk2>
          <a:srgbClr val="080808"/>
        </a:dk2>
        <a:lt2>
          <a:srgbClr val="808080"/>
        </a:lt2>
        <a:accent1>
          <a:srgbClr val="00808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8AB900"/>
        </a:accent6>
        <a:hlink>
          <a:srgbClr val="C0C0C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1+" id="{F7BBB245-C9BC-BA43-80AB-C21372824DAE}" vid="{6FBB5A1C-A9B2-3C43-B7D7-CBD79BB86CE0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3019</TotalTime>
  <Words>1873</Words>
  <Application>Microsoft Office PowerPoint</Application>
  <PresentationFormat>Лист A4 (210x297 мм)</PresentationFormat>
  <Paragraphs>477</Paragraphs>
  <Slides>26</Slides>
  <Notes>23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Сеть</vt:lpstr>
      <vt:lpstr>think-cell Slide</vt:lpstr>
      <vt:lpstr>Диаграмма Microsoft Excel</vt:lpstr>
      <vt:lpstr>Презентация PowerPoint</vt:lpstr>
      <vt:lpstr>Поведенческий аудит безопасности - эффективный инструмент снижения травматизма</vt:lpstr>
      <vt:lpstr>Презентация PowerPoint</vt:lpstr>
      <vt:lpstr>Презентация PowerPoint</vt:lpstr>
      <vt:lpstr>Уровень развития Культуры безопасности  </vt:lpstr>
      <vt:lpstr>Предотвращение происшествий (потерь)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Распознавание опасных действий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 действует ПАБ ?</vt:lpstr>
      <vt:lpstr>Как действует ПАБ ?</vt:lpstr>
      <vt:lpstr>Как работает ПАБ?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Денисова Татьяна Николаевна</cp:lastModifiedBy>
  <cp:revision>90</cp:revision>
  <cp:lastPrinted>2016-04-05T10:45:32Z</cp:lastPrinted>
  <dcterms:created xsi:type="dcterms:W3CDTF">2015-11-30T06:15:59Z</dcterms:created>
  <dcterms:modified xsi:type="dcterms:W3CDTF">2017-10-31T02:52:21Z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