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1199" r:id="rId2"/>
    <p:sldId id="1630" r:id="rId3"/>
    <p:sldId id="270" r:id="rId4"/>
    <p:sldId id="300" r:id="rId5"/>
    <p:sldId id="1616" r:id="rId6"/>
    <p:sldId id="1618" r:id="rId7"/>
    <p:sldId id="1619" r:id="rId8"/>
    <p:sldId id="1620" r:id="rId9"/>
    <p:sldId id="1629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2"/>
          <p:cNvSpPr/>
          <p:nvPr userDrawn="1"/>
        </p:nvSpPr>
        <p:spPr>
          <a:xfrm rot="5400000">
            <a:off x="2152609" y="1117791"/>
            <a:ext cx="2462856" cy="6768075"/>
          </a:xfrm>
          <a:prstGeom prst="round2Same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23392" y="5060583"/>
            <a:ext cx="5760640" cy="384043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6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9F8A4B7-E6C8-4208-8AC6-ED1D61D10B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3621021"/>
            <a:ext cx="5760640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</a:t>
            </a:r>
          </a:p>
          <a:p>
            <a:pPr lvl="0"/>
            <a:r>
              <a:rPr lang="en-US" altLang="ko-KR" dirty="0"/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8152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668876" y="4543638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668876" y="5253203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86867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574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10372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78457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7" name="Picture 3" descr="D:\Fullppt\005-PNG이미지\노트북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4800" y="1316766"/>
            <a:ext cx="8584243" cy="436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311696" y="5682850"/>
            <a:ext cx="11568608" cy="7224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213786" y="1873324"/>
            <a:ext cx="4114129" cy="304249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791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74070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1112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40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5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679801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475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071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FB0CF524-033F-4347-91D3-CAC81C28494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8329" y="3677496"/>
            <a:ext cx="6436657" cy="1536171"/>
          </a:xfrm>
        </p:spPr>
        <p:txBody>
          <a:bodyPr/>
          <a:lstStyle/>
          <a:p>
            <a:r>
              <a:rPr lang="ru-RU" sz="2800" b="1" dirty="0"/>
              <a:t>Положение о проверках трудовой инспекции: новые правила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41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>
            <a:extLst>
              <a:ext uri="{FF2B5EF4-FFF2-40B4-BE49-F238E27FC236}">
                <a16:creationId xmlns:a16="http://schemas.microsoft.com/office/drawing/2014/main" id="{CA7476BC-185B-4502-8F11-1CDE275C2C6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3" name="Хрюн и Степан об охране труда.avi">
            <a:hlinkClick r:id="" action="ppaction://media"/>
            <a:extLst>
              <a:ext uri="{FF2B5EF4-FFF2-40B4-BE49-F238E27FC236}">
                <a16:creationId xmlns:a16="http://schemas.microsoft.com/office/drawing/2014/main" id="{B85F274D-B446-4305-B2F4-337B45CA6F1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5778" y="0"/>
            <a:ext cx="10200444" cy="687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3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3594" y="2844225"/>
            <a:ext cx="123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b="1" dirty="0">
                <a:solidFill>
                  <a:srgbClr val="C00000"/>
                </a:solidFill>
                <a:cs typeface="Arial" pitchFamily="34" charset="0"/>
              </a:rPr>
              <a:t>60-е</a:t>
            </a:r>
            <a:endParaRPr lang="ko-KR" altLang="en-US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0703" y="2765120"/>
            <a:ext cx="123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b="1" dirty="0">
                <a:solidFill>
                  <a:srgbClr val="C00000"/>
                </a:solidFill>
                <a:cs typeface="Arial" pitchFamily="34" charset="0"/>
              </a:rPr>
              <a:t>80-е</a:t>
            </a:r>
            <a:endParaRPr lang="ko-KR" altLang="en-US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27812" y="2808324"/>
            <a:ext cx="123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b="1" dirty="0">
                <a:solidFill>
                  <a:srgbClr val="C00000"/>
                </a:solidFill>
                <a:cs typeface="Arial" pitchFamily="34" charset="0"/>
              </a:rPr>
              <a:t>90-е</a:t>
            </a:r>
            <a:endParaRPr lang="ko-KR" altLang="en-US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80075" y="3057508"/>
            <a:ext cx="3717420" cy="4571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94507" y="3034648"/>
            <a:ext cx="3633306" cy="4571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solidFill>
                <a:srgbClr val="C00000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30204" y="1366738"/>
            <a:ext cx="2620586" cy="1132575"/>
            <a:chOff x="414252" y="2924275"/>
            <a:chExt cx="1734772" cy="1135266"/>
          </a:xfrm>
        </p:grpSpPr>
        <p:sp>
          <p:nvSpPr>
            <p:cNvPr id="15" name="TextBox 14"/>
            <p:cNvSpPr txBox="1"/>
            <p:nvPr/>
          </p:nvSpPr>
          <p:spPr>
            <a:xfrm>
              <a:off x="414252" y="3134017"/>
              <a:ext cx="1734772" cy="9255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800" dirty="0">
                  <a:solidFill>
                    <a:srgbClr val="C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Методы технического или инженерного анализа </a:t>
              </a:r>
              <a:endParaRPr lang="ko-KR" altLang="en-US" sz="1600" dirty="0">
                <a:solidFill>
                  <a:srgbClr val="C00000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14252" y="2924275"/>
              <a:ext cx="1734772" cy="1800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>
                <a:solidFill>
                  <a:srgbClr val="C00000"/>
                </a:solidFill>
                <a:latin typeface="+mj-lt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701900" y="1370276"/>
            <a:ext cx="2788198" cy="884545"/>
            <a:chOff x="2063141" y="1056877"/>
            <a:chExt cx="1734772" cy="919944"/>
          </a:xfrm>
        </p:grpSpPr>
        <p:sp>
          <p:nvSpPr>
            <p:cNvPr id="16" name="TextBox 15"/>
            <p:cNvSpPr txBox="1"/>
            <p:nvPr/>
          </p:nvSpPr>
          <p:spPr>
            <a:xfrm>
              <a:off x="2063141" y="1304624"/>
              <a:ext cx="1734772" cy="67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rgbClr val="C00000"/>
                  </a:solidFill>
                  <a:latin typeface="+mj-lt"/>
                  <a:ea typeface="Times New Roman" panose="02020603050405020304" pitchFamily="18" charset="0"/>
                </a:rPr>
                <a:t>Ч</a:t>
              </a:r>
              <a:r>
                <a:rPr lang="ru-RU" sz="1800" dirty="0">
                  <a:solidFill>
                    <a:srgbClr val="C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еловеческий фактор и человеческие ошибки </a:t>
              </a:r>
              <a:endParaRPr lang="ko-KR" altLang="en-US" sz="1600" dirty="0">
                <a:solidFill>
                  <a:srgbClr val="C00000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063141" y="1056877"/>
              <a:ext cx="1734772" cy="1800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rgbClr val="C00000"/>
                </a:solidFill>
                <a:latin typeface="+mj-lt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968702" y="1133930"/>
            <a:ext cx="4212020" cy="1668429"/>
            <a:chOff x="661254" y="613967"/>
            <a:chExt cx="1734772" cy="1571514"/>
          </a:xfrm>
        </p:grpSpPr>
        <p:sp>
          <p:nvSpPr>
            <p:cNvPr id="21" name="TextBox 20"/>
            <p:cNvSpPr txBox="1"/>
            <p:nvPr/>
          </p:nvSpPr>
          <p:spPr>
            <a:xfrm>
              <a:off x="661254" y="793967"/>
              <a:ext cx="1734772" cy="13915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800" dirty="0">
                  <a:solidFill>
                    <a:srgbClr val="C00000"/>
                  </a:solidFill>
                  <a:effectLst/>
                  <a:latin typeface="+mj-lt"/>
                  <a:ea typeface="Times New Roman" panose="02020603050405020304" pitchFamily="18" charset="0"/>
                </a:rPr>
                <a:t>Сложность социально-технических систем также обусловила необходимость разработки более точных методов расследования происшествий</a:t>
              </a:r>
              <a:endParaRPr lang="ko-KR" altLang="en-US" sz="1600" dirty="0">
                <a:solidFill>
                  <a:srgbClr val="C00000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61254" y="613967"/>
              <a:ext cx="1734772" cy="1800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400" dirty="0">
                <a:solidFill>
                  <a:srgbClr val="C00000"/>
                </a:solidFill>
                <a:latin typeface="+mj-lt"/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E6054A69-4475-4BED-9739-4FCDAF0DB14D}"/>
              </a:ext>
            </a:extLst>
          </p:cNvPr>
          <p:cNvSpPr txBox="1"/>
          <p:nvPr/>
        </p:nvSpPr>
        <p:spPr>
          <a:xfrm>
            <a:off x="143854" y="3393099"/>
            <a:ext cx="379494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C00000"/>
                </a:solidFill>
              </a:rPr>
              <a:t>дерево ошибок (1961) для оценки системы управления запуском для МБР </a:t>
            </a:r>
            <a:r>
              <a:rPr lang="ru-RU" sz="1400" dirty="0" err="1">
                <a:solidFill>
                  <a:srgbClr val="C00000"/>
                </a:solidFill>
              </a:rPr>
              <a:t>Minuteman</a:t>
            </a:r>
            <a:endParaRPr lang="ru-RU" sz="1400" dirty="0">
              <a:solidFill>
                <a:srgbClr val="C0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C00000"/>
                </a:solidFill>
              </a:rPr>
              <a:t>анализ опасности и работоспособности (HAZOP), (начало 1960-х) разработан Imperial Chemical Industries в Англии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C00000"/>
                </a:solidFill>
              </a:rPr>
              <a:t>анализ видов и последствий потенциальных дефектов  (FMEA) (первоначально разработан для вооруженных сил США в 1949 году, позднее заменен анализом видов, последствий и критичности отказов (FMECA). 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76E9550-756D-4078-AD2C-1019743B113F}"/>
              </a:ext>
            </a:extLst>
          </p:cNvPr>
          <p:cNvSpPr txBox="1"/>
          <p:nvPr/>
        </p:nvSpPr>
        <p:spPr>
          <a:xfrm>
            <a:off x="4198528" y="3491039"/>
            <a:ext cx="37949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 algn="just">
              <a:buFont typeface="Wingdings" panose="05000000000000000000" pitchFamily="2" charset="2"/>
              <a:buChar char="ü"/>
              <a:defRPr sz="140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rgbClr val="C00000"/>
                </a:solidFill>
              </a:rPr>
              <a:t>SCAT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en-US" dirty="0">
                <a:solidFill>
                  <a:srgbClr val="C00000"/>
                </a:solidFill>
              </a:rPr>
              <a:t>(Systematic Cause Analysis Technique)</a:t>
            </a:r>
            <a:r>
              <a:rPr lang="ru-RU" dirty="0">
                <a:solidFill>
                  <a:srgbClr val="C00000"/>
                </a:solidFill>
              </a:rPr>
              <a:t> (1885) - причинами происшествия являются обстоятельства, которые непосредственно предшествуют контакту и их обычно можно увидеть или почувствовать. Часто такие обстоятельства называются небезопасными действиями или небезопасными условиями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042AEC7-4DA6-4312-83FE-B777AD6CD8EA}"/>
              </a:ext>
            </a:extLst>
          </p:cNvPr>
          <p:cNvSpPr txBox="1"/>
          <p:nvPr/>
        </p:nvSpPr>
        <p:spPr>
          <a:xfrm>
            <a:off x="8149859" y="3429000"/>
            <a:ext cx="389828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 algn="just">
              <a:buFont typeface="Wingdings" panose="05000000000000000000" pitchFamily="2" charset="2"/>
              <a:buChar char="ü"/>
              <a:defRPr sz="140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pPr marL="0" indent="0">
              <a:buNone/>
            </a:pPr>
            <a:r>
              <a:rPr lang="ru-RU" sz="1100" dirty="0">
                <a:solidFill>
                  <a:srgbClr val="C00000"/>
                </a:solidFill>
              </a:rPr>
              <a:t>Некоторые из основных изменений и событий, произошедших с середины 1990-х годов в научных взглядах на вопросы безопасности:</a:t>
            </a:r>
          </a:p>
          <a:p>
            <a:r>
              <a:rPr lang="ru-RU" sz="1100" dirty="0">
                <a:solidFill>
                  <a:srgbClr val="C00000"/>
                </a:solidFill>
              </a:rPr>
              <a:t>усиливающийся акцент на организационном факторе,  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возрастающее значение программного обеспечения (например, концепция </a:t>
            </a:r>
            <a:r>
              <a:rPr lang="ru-RU" sz="1100" dirty="0" err="1">
                <a:solidFill>
                  <a:srgbClr val="C00000"/>
                </a:solidFill>
              </a:rPr>
              <a:t>Safeware</a:t>
            </a:r>
            <a:r>
              <a:rPr lang="ru-RU" sz="1100" dirty="0">
                <a:solidFill>
                  <a:srgbClr val="C00000"/>
                </a:solidFill>
              </a:rPr>
              <a:t>), 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акцент на организации высокой надежности,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переход от последовательных моделей к системным моделям,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изменение во взглядах на «человеческую ошибку», 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переход от обучения конкретным навыкам к обучению общению и сотрудничеству,       </a:t>
            </a:r>
          </a:p>
          <a:p>
            <a:r>
              <a:rPr lang="ru-RU" sz="1100" dirty="0">
                <a:solidFill>
                  <a:srgbClr val="C00000"/>
                </a:solidFill>
              </a:rPr>
              <a:t>переход от реактивной к </a:t>
            </a:r>
            <a:r>
              <a:rPr lang="ru-RU" sz="1100" dirty="0" err="1">
                <a:solidFill>
                  <a:srgbClr val="C00000"/>
                </a:solidFill>
              </a:rPr>
              <a:t>проактивной</a:t>
            </a:r>
            <a:r>
              <a:rPr lang="ru-RU" sz="1100" dirty="0">
                <a:solidFill>
                  <a:srgbClr val="C00000"/>
                </a:solidFill>
              </a:rPr>
              <a:t> безопасности, или к инженерной устойчивости.       </a:t>
            </a:r>
          </a:p>
        </p:txBody>
      </p:sp>
    </p:spTree>
    <p:extLst>
      <p:ext uri="{BB962C8B-B14F-4D97-AF65-F5344CB8AC3E}">
        <p14:creationId xmlns:p14="http://schemas.microsoft.com/office/powerpoint/2010/main" val="1090366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197972" y="1482408"/>
            <a:ext cx="9633441" cy="5361823"/>
            <a:chOff x="555100" y="-908132"/>
            <a:chExt cx="7225081" cy="4021367"/>
          </a:xfrm>
          <a:solidFill>
            <a:schemeClr val="accent1"/>
          </a:solidFill>
        </p:grpSpPr>
        <p:grpSp>
          <p:nvGrpSpPr>
            <p:cNvPr id="12" name="Group 11"/>
            <p:cNvGrpSpPr/>
            <p:nvPr/>
          </p:nvGrpSpPr>
          <p:grpSpPr>
            <a:xfrm>
              <a:off x="555100" y="702199"/>
              <a:ext cx="3037403" cy="2411036"/>
              <a:chOff x="-474964" y="-3536491"/>
              <a:chExt cx="6808257" cy="5404273"/>
            </a:xfrm>
            <a:grpFill/>
          </p:grpSpPr>
          <p:sp>
            <p:nvSpPr>
              <p:cNvPr id="14" name="Donut 13"/>
              <p:cNvSpPr/>
              <p:nvPr/>
            </p:nvSpPr>
            <p:spPr>
              <a:xfrm>
                <a:off x="-474964" y="-3536491"/>
                <a:ext cx="4896545" cy="4896545"/>
              </a:xfrm>
              <a:prstGeom prst="donut">
                <a:avLst>
                  <a:gd name="adj" fmla="val 17523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Right Arrow 14"/>
              <p:cNvSpPr/>
              <p:nvPr/>
            </p:nvSpPr>
            <p:spPr>
              <a:xfrm>
                <a:off x="1895813" y="16596"/>
                <a:ext cx="4437480" cy="1851186"/>
              </a:xfrm>
              <a:prstGeom prst="rightArrow">
                <a:avLst>
                  <a:gd name="adj1" fmla="val 45464"/>
                  <a:gd name="adj2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0800000">
              <a:off x="4803572" y="-908132"/>
              <a:ext cx="2976609" cy="2407621"/>
              <a:chOff x="311173" y="3358531"/>
              <a:chExt cx="6671987" cy="5396618"/>
            </a:xfrm>
            <a:grpFill/>
          </p:grpSpPr>
          <p:sp>
            <p:nvSpPr>
              <p:cNvPr id="10" name="Donut 9"/>
              <p:cNvSpPr/>
              <p:nvPr/>
            </p:nvSpPr>
            <p:spPr>
              <a:xfrm>
                <a:off x="311173" y="3858604"/>
                <a:ext cx="4896544" cy="4896545"/>
              </a:xfrm>
              <a:prstGeom prst="donut">
                <a:avLst>
                  <a:gd name="adj" fmla="val 17523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Right Arrow 10"/>
              <p:cNvSpPr/>
              <p:nvPr/>
            </p:nvSpPr>
            <p:spPr>
              <a:xfrm>
                <a:off x="2545681" y="3358531"/>
                <a:ext cx="4437479" cy="1851186"/>
              </a:xfrm>
              <a:prstGeom prst="rightArrow">
                <a:avLst>
                  <a:gd name="adj1" fmla="val 45464"/>
                  <a:gd name="adj2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6" name="Isosceles Triangle 15"/>
          <p:cNvSpPr/>
          <p:nvPr/>
        </p:nvSpPr>
        <p:spPr>
          <a:xfrm>
            <a:off x="4168676" y="3270291"/>
            <a:ext cx="2092699" cy="1632340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6195" y="1567766"/>
            <a:ext cx="70996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+mj-lt"/>
                <a:ea typeface="Times New Roman" panose="02020603050405020304" pitchFamily="18" charset="0"/>
              </a:rPr>
              <a:t>Р</a:t>
            </a:r>
            <a:r>
              <a:rPr lang="ru-RU" sz="1800" b="1" dirty="0">
                <a:solidFill>
                  <a:srgbClr val="C00000"/>
                </a:solidFill>
                <a:effectLst/>
                <a:latin typeface="+mj-lt"/>
                <a:ea typeface="Times New Roman" panose="02020603050405020304" pitchFamily="18" charset="0"/>
              </a:rPr>
              <a:t>асследование происшествия и оценка риска являются двумя сторонами одной медали в том смысле, что они рассматривают одни и те же события или явления либо после того, как они произошли (ретроспективно), либо до того, как они произошли (перспективно). </a:t>
            </a:r>
            <a:r>
              <a:rPr lang="en-US" altLang="ko-KR" sz="1467" b="1" dirty="0">
                <a:solidFill>
                  <a:srgbClr val="C00000"/>
                </a:solidFill>
                <a:latin typeface="+mj-lt"/>
                <a:cs typeface="Arial" pitchFamily="34" charset="0"/>
              </a:rPr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61350" y="6092180"/>
            <a:ext cx="34839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1600" b="1" dirty="0">
                <a:solidFill>
                  <a:schemeClr val="bg1"/>
                </a:solidFill>
                <a:cs typeface="Arial" pitchFamily="34" charset="0"/>
              </a:rPr>
              <a:t>Расследование происшествий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082313" y="3898659"/>
            <a:ext cx="311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1600" b="1" dirty="0">
                <a:solidFill>
                  <a:schemeClr val="bg1"/>
                </a:solidFill>
                <a:cs typeface="Arial" pitchFamily="34" charset="0"/>
              </a:rPr>
              <a:t>Оценка рисков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19" name="Рисунок 18" descr="Скользко со сплошной заливкой">
            <a:extLst>
              <a:ext uri="{FF2B5EF4-FFF2-40B4-BE49-F238E27FC236}">
                <a16:creationId xmlns:a16="http://schemas.microsoft.com/office/drawing/2014/main" id="{DCADA7E3-1644-4499-AC43-53A91C0B7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52062" y="3544274"/>
            <a:ext cx="1325925" cy="132592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C260CFE-97EC-4FEA-85E1-D038BC843EA0}"/>
              </a:ext>
            </a:extLst>
          </p:cNvPr>
          <p:cNvSpPr txBox="1"/>
          <p:nvPr/>
        </p:nvSpPr>
        <p:spPr>
          <a:xfrm>
            <a:off x="8759768" y="2551266"/>
            <a:ext cx="123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b="1" dirty="0">
                <a:solidFill>
                  <a:srgbClr val="C00000"/>
                </a:solidFill>
                <a:cs typeface="Arial" pitchFamily="34" charset="0"/>
              </a:rPr>
              <a:t>До </a:t>
            </a:r>
            <a:endParaRPr lang="ko-KR" altLang="en-US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4583F04-8A86-4B2D-B3CA-8B1CC9009F8A}"/>
              </a:ext>
            </a:extLst>
          </p:cNvPr>
          <p:cNvSpPr txBox="1"/>
          <p:nvPr/>
        </p:nvSpPr>
        <p:spPr>
          <a:xfrm>
            <a:off x="1867056" y="4793475"/>
            <a:ext cx="1574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b="1" dirty="0">
                <a:solidFill>
                  <a:srgbClr val="C00000"/>
                </a:solidFill>
                <a:cs typeface="Arial" pitchFamily="34" charset="0"/>
              </a:rPr>
              <a:t>После  </a:t>
            </a:r>
            <a:endParaRPr lang="ko-KR" altLang="en-US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502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AFA803B-FCFC-41D5-9B7F-A227C382FC15}"/>
              </a:ext>
            </a:extLst>
          </p:cNvPr>
          <p:cNvSpPr txBox="1">
            <a:spLocks/>
          </p:cNvSpPr>
          <p:nvPr/>
        </p:nvSpPr>
        <p:spPr>
          <a:xfrm>
            <a:off x="4043011" y="1902969"/>
            <a:ext cx="75522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287A7C"/>
                </a:solidFill>
                <a:latin typeface="+mj-lt"/>
                <a:ea typeface="Times New Roman" panose="02020603050405020304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400" dirty="0">
                <a:solidFill>
                  <a:srgbClr val="C00000"/>
                </a:solidFill>
              </a:rPr>
              <a:t>Во всех зарубежных исследованиях в качестве методов расследования происшествий используются все те методы, которые в российской практике принято считать традиционными методами оценки уровня риска или управления рисками. </a:t>
            </a:r>
          </a:p>
          <a:p>
            <a:endParaRPr lang="ru-RU" sz="2400" dirty="0">
              <a:solidFill>
                <a:srgbClr val="C00000"/>
              </a:solidFill>
            </a:endParaRPr>
          </a:p>
          <a:p>
            <a:pPr algn="just"/>
            <a:r>
              <a:rPr lang="ru-RU" sz="2400" dirty="0">
                <a:solidFill>
                  <a:srgbClr val="C00000"/>
                </a:solidFill>
              </a:rPr>
              <a:t>Различают только их применение в зависимости от типа предприятия, участников расследования, целей и задач расследования, типа происшествия и т. п.</a:t>
            </a:r>
            <a:endParaRPr lang="en-US" altLang="ko-KR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Сканирование глаза со сплошной заливкой">
            <a:extLst>
              <a:ext uri="{FF2B5EF4-FFF2-40B4-BE49-F238E27FC236}">
                <a16:creationId xmlns:a16="http://schemas.microsoft.com/office/drawing/2014/main" id="{9431ABEE-39E1-40FF-ADBD-CB2B128B6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6782" y="2347958"/>
            <a:ext cx="2693350" cy="269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08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AFA803B-FCFC-41D5-9B7F-A227C382FC15}"/>
              </a:ext>
            </a:extLst>
          </p:cNvPr>
          <p:cNvSpPr txBox="1">
            <a:spLocks/>
          </p:cNvSpPr>
          <p:nvPr/>
        </p:nvSpPr>
        <p:spPr>
          <a:xfrm>
            <a:off x="3755877" y="1624485"/>
            <a:ext cx="74747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just">
              <a:defRPr b="1">
                <a:solidFill>
                  <a:srgbClr val="287A7C"/>
                </a:solidFill>
                <a:latin typeface="+mj-lt"/>
                <a:ea typeface="Times New Roman" panose="02020603050405020304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rgbClr val="C00000"/>
                </a:solidFill>
              </a:rPr>
              <a:t>В большинстве зарубежных стран к расследованию происшествий привлекают экспертов, имеющих соответствующий опыт, знающих особенности производственных процессов и защитных мер и т. п. </a:t>
            </a:r>
          </a:p>
          <a:p>
            <a:endParaRPr lang="ru-RU" sz="2400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>
                <a:solidFill>
                  <a:srgbClr val="C00000"/>
                </a:solidFill>
              </a:rPr>
              <a:t>Поэтому большинство исследований ориентировано именно на эту аудиторию, а не на специалистов по охране труда и государственных инспекторов труда, как это принято в России</a:t>
            </a:r>
            <a:endParaRPr lang="en-US" altLang="ko-KR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Строитель, парень, мужской со сплошной заливкой">
            <a:extLst>
              <a:ext uri="{FF2B5EF4-FFF2-40B4-BE49-F238E27FC236}">
                <a16:creationId xmlns:a16="http://schemas.microsoft.com/office/drawing/2014/main" id="{EC89D2BC-3DFA-4D05-8959-CB93F3CA9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310" y="1623351"/>
            <a:ext cx="1995443" cy="1995443"/>
          </a:xfrm>
          <a:prstGeom prst="rect">
            <a:avLst/>
          </a:prstGeom>
        </p:spPr>
      </p:pic>
      <p:pic>
        <p:nvPicPr>
          <p:cNvPr id="7" name="Рисунок 6" descr="Офисный рабочий мужской со сплошной заливкой">
            <a:extLst>
              <a:ext uri="{FF2B5EF4-FFF2-40B4-BE49-F238E27FC236}">
                <a16:creationId xmlns:a16="http://schemas.microsoft.com/office/drawing/2014/main" id="{AB2D956D-1E18-4FE3-8F58-ED100328A3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2003" y="4176522"/>
            <a:ext cx="2123750" cy="212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61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AFA803B-FCFC-41D5-9B7F-A227C382FC15}"/>
              </a:ext>
            </a:extLst>
          </p:cNvPr>
          <p:cNvSpPr txBox="1">
            <a:spLocks/>
          </p:cNvSpPr>
          <p:nvPr/>
        </p:nvSpPr>
        <p:spPr>
          <a:xfrm>
            <a:off x="4486542" y="1596415"/>
            <a:ext cx="625406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just">
              <a:defRPr b="1">
                <a:solidFill>
                  <a:srgbClr val="287A7C"/>
                </a:solidFill>
                <a:latin typeface="+mj-lt"/>
                <a:ea typeface="Times New Roman" panose="02020603050405020304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rgbClr val="C00000"/>
                </a:solidFill>
              </a:rPr>
              <a:t>Расследование происшествий в зарубежной литературе чаще заменяют синонимом «анализ» происшествия, что является процессом несколько отличным от расследования.</a:t>
            </a:r>
          </a:p>
          <a:p>
            <a:endParaRPr lang="ru-RU" sz="2400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dirty="0">
                <a:solidFill>
                  <a:srgbClr val="C00000"/>
                </a:solidFill>
              </a:rPr>
              <a:t>Материалы могут собирать одни, а анализировать и выявлять корневые причины и предлагать меры предотвращения повторения аварий – другие эксперты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2522034-9BB6-40A1-B5D9-1EE836887B3D}"/>
              </a:ext>
            </a:extLst>
          </p:cNvPr>
          <p:cNvSpPr/>
          <p:nvPr/>
        </p:nvSpPr>
        <p:spPr>
          <a:xfrm rot="18900000">
            <a:off x="1476603" y="4363249"/>
            <a:ext cx="814499" cy="1809472"/>
          </a:xfrm>
          <a:custGeom>
            <a:avLst/>
            <a:gdLst/>
            <a:ahLst/>
            <a:cxnLst/>
            <a:rect l="l" t="t" r="r" b="b"/>
            <a:pathLst>
              <a:path w="154109" h="343323">
                <a:moveTo>
                  <a:pt x="102909" y="313772"/>
                </a:moveTo>
                <a:lnTo>
                  <a:pt x="102909" y="328547"/>
                </a:lnTo>
                <a:cubicBezTo>
                  <a:pt x="102909" y="336708"/>
                  <a:pt x="96294" y="343322"/>
                  <a:pt x="88133" y="343323"/>
                </a:cubicBezTo>
                <a:lnTo>
                  <a:pt x="65975" y="343322"/>
                </a:lnTo>
                <a:cubicBezTo>
                  <a:pt x="57814" y="343322"/>
                  <a:pt x="51199" y="336708"/>
                  <a:pt x="51199" y="328547"/>
                </a:cubicBezTo>
                <a:cubicBezTo>
                  <a:pt x="51199" y="323622"/>
                  <a:pt x="51200" y="318696"/>
                  <a:pt x="51200" y="313771"/>
                </a:cubicBezTo>
                <a:close/>
                <a:moveTo>
                  <a:pt x="123327" y="15459"/>
                </a:moveTo>
                <a:cubicBezTo>
                  <a:pt x="141678" y="29245"/>
                  <a:pt x="152926" y="50497"/>
                  <a:pt x="154008" y="73425"/>
                </a:cubicBezTo>
                <a:cubicBezTo>
                  <a:pt x="155089" y="96353"/>
                  <a:pt x="145890" y="118568"/>
                  <a:pt x="128916" y="134021"/>
                </a:cubicBezTo>
                <a:lnTo>
                  <a:pt x="119294" y="123450"/>
                </a:lnTo>
                <a:cubicBezTo>
                  <a:pt x="133118" y="110865"/>
                  <a:pt x="140611" y="92772"/>
                  <a:pt x="139730" y="74098"/>
                </a:cubicBezTo>
                <a:cubicBezTo>
                  <a:pt x="138850" y="55424"/>
                  <a:pt x="129689" y="38115"/>
                  <a:pt x="114743" y="26887"/>
                </a:cubicBezTo>
                <a:close/>
                <a:moveTo>
                  <a:pt x="136698" y="17411"/>
                </a:moveTo>
                <a:cubicBezTo>
                  <a:pt x="103758" y="-15529"/>
                  <a:pt x="50351" y="-15529"/>
                  <a:pt x="17412" y="17411"/>
                </a:cubicBezTo>
                <a:cubicBezTo>
                  <a:pt x="-15528" y="50351"/>
                  <a:pt x="-15528" y="103757"/>
                  <a:pt x="17412" y="136697"/>
                </a:cubicBezTo>
                <a:cubicBezTo>
                  <a:pt x="50351" y="169637"/>
                  <a:pt x="103758" y="169637"/>
                  <a:pt x="136698" y="136697"/>
                </a:cubicBezTo>
                <a:cubicBezTo>
                  <a:pt x="169637" y="103757"/>
                  <a:pt x="169637" y="50351"/>
                  <a:pt x="136698" y="17411"/>
                </a:cubicBezTo>
                <a:close/>
                <a:moveTo>
                  <a:pt x="154109" y="0"/>
                </a:moveTo>
                <a:cubicBezTo>
                  <a:pt x="196665" y="42556"/>
                  <a:pt x="196665" y="111552"/>
                  <a:pt x="154109" y="154108"/>
                </a:cubicBezTo>
                <a:cubicBezTo>
                  <a:pt x="139576" y="168641"/>
                  <a:pt x="121959" y="178211"/>
                  <a:pt x="102912" y="180994"/>
                </a:cubicBezTo>
                <a:lnTo>
                  <a:pt x="102912" y="308310"/>
                </a:lnTo>
                <a:lnTo>
                  <a:pt x="51197" y="308310"/>
                </a:lnTo>
                <a:lnTo>
                  <a:pt x="51197" y="180994"/>
                </a:lnTo>
                <a:cubicBezTo>
                  <a:pt x="32150" y="178211"/>
                  <a:pt x="14534" y="168641"/>
                  <a:pt x="0" y="154108"/>
                </a:cubicBezTo>
                <a:cubicBezTo>
                  <a:pt x="-42555" y="111552"/>
                  <a:pt x="-42555" y="42556"/>
                  <a:pt x="0" y="0"/>
                </a:cubicBezTo>
                <a:cubicBezTo>
                  <a:pt x="42556" y="-42556"/>
                  <a:pt x="111553" y="-42556"/>
                  <a:pt x="15410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D74AD48-8A72-4C9A-97A9-D29CEDC0C6AE}"/>
              </a:ext>
            </a:extLst>
          </p:cNvPr>
          <p:cNvSpPr/>
          <p:nvPr/>
        </p:nvSpPr>
        <p:spPr>
          <a:xfrm>
            <a:off x="666662" y="1777526"/>
            <a:ext cx="2144904" cy="1304226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4058652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AFA803B-FCFC-41D5-9B7F-A227C382FC15}"/>
              </a:ext>
            </a:extLst>
          </p:cNvPr>
          <p:cNvSpPr txBox="1">
            <a:spLocks/>
          </p:cNvSpPr>
          <p:nvPr/>
        </p:nvSpPr>
        <p:spPr>
          <a:xfrm>
            <a:off x="380503" y="431964"/>
            <a:ext cx="114309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just">
              <a:defRPr sz="2400" b="1">
                <a:solidFill>
                  <a:srgbClr val="287A7C"/>
                </a:solidFill>
                <a:latin typeface="+mj-lt"/>
                <a:ea typeface="Times New Roman" panose="02020603050405020304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dirty="0">
                <a:solidFill>
                  <a:srgbClr val="C00000"/>
                </a:solidFill>
              </a:rPr>
              <a:t>Вы найдете то, что ищете </a:t>
            </a:r>
          </a:p>
          <a:p>
            <a:pPr algn="ctr"/>
            <a:r>
              <a:rPr lang="ru-RU" sz="3600" dirty="0">
                <a:solidFill>
                  <a:srgbClr val="C00000"/>
                </a:solidFill>
              </a:rPr>
              <a:t>(</a:t>
            </a:r>
            <a:r>
              <a:rPr lang="en-US" sz="3600" dirty="0">
                <a:solidFill>
                  <a:srgbClr val="C00000"/>
                </a:solidFill>
              </a:rPr>
              <a:t>What You Look For Is What You Will Find</a:t>
            </a:r>
            <a:r>
              <a:rPr lang="ru-RU" sz="3600" dirty="0">
                <a:solidFill>
                  <a:srgbClr val="C00000"/>
                </a:solidFill>
              </a:rPr>
              <a:t>)</a:t>
            </a:r>
            <a:endParaRPr lang="en-US" altLang="ko-KR" sz="3600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0E9DA2-3133-47C2-ACED-EECED0901E26}"/>
              </a:ext>
            </a:extLst>
          </p:cNvPr>
          <p:cNvSpPr txBox="1"/>
          <p:nvPr/>
        </p:nvSpPr>
        <p:spPr>
          <a:xfrm>
            <a:off x="278238" y="2626592"/>
            <a:ext cx="620802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+mj-lt"/>
                <a:ea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C00000"/>
                </a:solidFill>
                <a:effectLst/>
                <a:latin typeface="+mj-lt"/>
                <a:ea typeface="Times New Roman" panose="02020603050405020304" pitchFamily="18" charset="0"/>
              </a:rPr>
              <a:t>спользование метода анализа первопричин направит расследование на поиск корневых причины.</a:t>
            </a:r>
          </a:p>
          <a:p>
            <a:endParaRPr lang="ru-RU" sz="2800" dirty="0">
              <a:solidFill>
                <a:srgbClr val="C00000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C00000"/>
                </a:solidFill>
                <a:latin typeface="+mj-lt"/>
                <a:ea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C00000"/>
                </a:solidFill>
                <a:effectLst/>
                <a:latin typeface="+mj-lt"/>
                <a:ea typeface="Times New Roman" panose="02020603050405020304" pitchFamily="18" charset="0"/>
              </a:rPr>
              <a:t>спользование модели «швейцарского сыра» будут направлены на поиск скрытых состояний.</a:t>
            </a:r>
            <a:endParaRPr lang="ru-RU" sz="28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49BBFD2-7530-4873-A9F2-4463AB3C6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716" y="2621796"/>
            <a:ext cx="5620284" cy="4222544"/>
          </a:xfrm>
          <a:prstGeom prst="rect">
            <a:avLst/>
          </a:prstGeom>
          <a:solidFill>
            <a:srgbClr val="C00000"/>
          </a:solidFill>
        </p:spPr>
      </p:pic>
    </p:spTree>
    <p:extLst>
      <p:ext uri="{BB962C8B-B14F-4D97-AF65-F5344CB8AC3E}">
        <p14:creationId xmlns:p14="http://schemas.microsoft.com/office/powerpoint/2010/main" val="2593639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0E9DA2-3133-47C2-ACED-EECED0901E26}"/>
              </a:ext>
            </a:extLst>
          </p:cNvPr>
          <p:cNvSpPr txBox="1"/>
          <p:nvPr/>
        </p:nvSpPr>
        <p:spPr>
          <a:xfrm>
            <a:off x="881257" y="1582512"/>
            <a:ext cx="10848386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800">
                <a:solidFill>
                  <a:srgbClr val="287A7C"/>
                </a:solidFill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srgbClr val="C00000"/>
                </a:solidFill>
              </a:rPr>
              <a:t>Поскольку главная цель расследования состоит в том, чтобы найти способы избежать повторения происшествий, следствием первого принципа становится принцип </a:t>
            </a:r>
          </a:p>
          <a:p>
            <a:endParaRPr lang="ru-RU" dirty="0">
              <a:solidFill>
                <a:srgbClr val="C00000"/>
              </a:solidFill>
            </a:endParaRPr>
          </a:p>
          <a:p>
            <a:pPr algn="ctr"/>
            <a:r>
              <a:rPr lang="ru-RU" sz="3600" b="1" dirty="0">
                <a:solidFill>
                  <a:srgbClr val="C00000"/>
                </a:solidFill>
              </a:rPr>
              <a:t>«Вы исправите то, что найдёте» </a:t>
            </a:r>
          </a:p>
          <a:p>
            <a:pPr algn="ctr"/>
            <a:r>
              <a:rPr lang="ru-RU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You Find Is What You Fix</a:t>
            </a:r>
            <a:r>
              <a:rPr lang="ru-RU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150040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487</Words>
  <Application>Microsoft Office PowerPoint</Application>
  <PresentationFormat>Широкоэкранный</PresentationFormat>
  <Paragraphs>46</Paragraphs>
  <Slides>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Cover and End Slide 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Анатольевна Кузнецова</dc:creator>
  <cp:lastModifiedBy>Екатерина Анатольевна Кузнецова</cp:lastModifiedBy>
  <cp:revision>2</cp:revision>
  <dcterms:created xsi:type="dcterms:W3CDTF">2021-12-15T00:17:00Z</dcterms:created>
  <dcterms:modified xsi:type="dcterms:W3CDTF">2021-12-15T00:25:12Z</dcterms:modified>
</cp:coreProperties>
</file>