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58" r:id="rId4"/>
    <p:sldId id="260" r:id="rId5"/>
    <p:sldId id="259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643" autoAdjust="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6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A89241-8ECA-4585-B13C-6390741A585B}" type="datetimeFigureOut">
              <a:rPr lang="ru-RU" smtClean="0"/>
              <a:pPr/>
              <a:t>18.12.2025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FBD7B1-F6D2-424E-85A5-77FA5B7D573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FBD7B1-F6D2-424E-85A5-77FA5B7D5730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18.12.2025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714488"/>
            <a:ext cx="7772400" cy="28575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Гарантии и компенсации работникам медицинских организаций по результатам СОУТ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970350"/>
          </a:xfrm>
        </p:spPr>
        <p:txBody>
          <a:bodyPr>
            <a:normAutofit fontScale="55000" lnSpcReduction="20000"/>
          </a:bodyPr>
          <a:lstStyle/>
          <a:p>
            <a:endParaRPr lang="ru-RU" b="1" dirty="0" smtClean="0"/>
          </a:p>
          <a:p>
            <a:r>
              <a:rPr lang="ru-RU" b="1" dirty="0" smtClean="0"/>
              <a:t>Гарантии и компенсации работникам медицинских организаций по результатам</a:t>
            </a:r>
            <a:endParaRPr lang="ru-RU" dirty="0" smtClean="0"/>
          </a:p>
          <a:p>
            <a:r>
              <a:rPr lang="ru-RU" dirty="0" smtClean="0"/>
              <a:t> </a:t>
            </a:r>
          </a:p>
          <a:p>
            <a:r>
              <a:rPr lang="ru-RU" dirty="0" smtClean="0"/>
              <a:t>По результатам специальной оценки условий труда (СОУТ) работники медицинских организаций имеют право на гарантии и компенсации, включая сокращенное рабочее время, дополнительный отпуск и повышенную оплату труда. Также предусмотрены дополнительные гарантии и компенсации, например, при увольнении по сокращению, за профессиональные заболевания или в случае командировки. </a:t>
            </a:r>
          </a:p>
          <a:p>
            <a:r>
              <a:rPr lang="ru-RU" b="1" dirty="0" smtClean="0"/>
              <a:t>Гарантии и компенсации по результатам СОУТ</a:t>
            </a:r>
            <a:endParaRPr lang="ru-RU" dirty="0" smtClean="0"/>
          </a:p>
          <a:p>
            <a:pPr lvl="0"/>
            <a:r>
              <a:rPr lang="ru-RU" b="1" dirty="0" smtClean="0"/>
              <a:t>При классе условий труда 3.1:</a:t>
            </a:r>
            <a:r>
              <a:rPr lang="ru-RU" dirty="0" smtClean="0"/>
              <a:t> Повышенный процент к окладу.</a:t>
            </a:r>
          </a:p>
          <a:p>
            <a:pPr lvl="0"/>
            <a:r>
              <a:rPr lang="ru-RU" b="1" dirty="0" smtClean="0"/>
              <a:t>При классе 3.2:</a:t>
            </a:r>
            <a:r>
              <a:rPr lang="ru-RU" dirty="0" smtClean="0"/>
              <a:t> Дополнительный процент к окладу и дополнительный отпуск.</a:t>
            </a:r>
          </a:p>
          <a:p>
            <a:pPr lvl="0"/>
            <a:r>
              <a:rPr lang="ru-RU" b="1" dirty="0" smtClean="0"/>
              <a:t>При классе 3.3:</a:t>
            </a:r>
            <a:r>
              <a:rPr lang="ru-RU" dirty="0" smtClean="0"/>
              <a:t> Дополнительный процент к окладу, дополнительный отпуск и сокращенная продолжительность рабочего времени.</a:t>
            </a:r>
          </a:p>
          <a:p>
            <a:pPr lvl="0"/>
            <a:r>
              <a:rPr lang="ru-RU" b="1" dirty="0" smtClean="0"/>
              <a:t>При классе 3.4:</a:t>
            </a:r>
            <a:r>
              <a:rPr lang="ru-RU" dirty="0" smtClean="0"/>
              <a:t> Сокращенное рабочее время, дополнительный отпуск и повышенная оплата труда.</a:t>
            </a:r>
          </a:p>
          <a:p>
            <a:pPr lvl="0"/>
            <a:r>
              <a:rPr lang="ru-RU" b="1" dirty="0" smtClean="0"/>
              <a:t>Для всех работников:</a:t>
            </a:r>
            <a:r>
              <a:rPr lang="ru-RU" dirty="0" smtClean="0"/>
              <a:t> В случае обеспечения безопасных условий труда, подтвержденных результатами СОУТ, гарантии и компенсации не устанавливаются.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54185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Биологический фактор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1071546"/>
            <a:ext cx="557216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Работа с патогенными микроорганизмами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5400000">
            <a:off x="2393935" y="203516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785786" y="2357430"/>
            <a:ext cx="3143272" cy="1714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Оценка без проведения измерений исходя из наличия потенциального контакта с инфицированными пациентами или инфицированным биологическим материалом</a:t>
            </a:r>
            <a:endParaRPr lang="ru-RU" sz="1300" dirty="0">
              <a:solidFill>
                <a:schemeClr val="tx1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rot="5400000">
            <a:off x="6465901" y="2035165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4572000" y="2357430"/>
            <a:ext cx="3143272" cy="17145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Исходные материалы-формы статистического наблюдения и мед. документация где указаны заболевания</a:t>
            </a:r>
            <a:endParaRPr lang="ru-RU" sz="13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2910" y="5072074"/>
            <a:ext cx="2705120" cy="7762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Основной источник информации для установления УТ</a:t>
            </a:r>
            <a:endParaRPr lang="ru-RU" sz="13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857620" y="4857760"/>
            <a:ext cx="4929222" cy="9286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schemeClr val="tx1"/>
                </a:solidFill>
              </a:rPr>
              <a:t>Сроки давности сведений из документов 5 лет с даты проведения СОУТ</a:t>
            </a:r>
            <a:endParaRPr lang="ru-RU" sz="1300" dirty="0">
              <a:solidFill>
                <a:schemeClr val="tx1"/>
              </a:solidFill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 rot="5400000">
            <a:off x="2143902" y="4571214"/>
            <a:ext cx="8572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5400000">
            <a:off x="7323157" y="4464057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56102"/>
          </a:xfrm>
        </p:spPr>
        <p:txBody>
          <a:bodyPr/>
          <a:lstStyle/>
          <a:p>
            <a:r>
              <a:rPr lang="ru-RU" dirty="0" smtClean="0"/>
              <a:t>Важно </a:t>
            </a:r>
          </a:p>
          <a:p>
            <a:endParaRPr lang="ru-RU" dirty="0" smtClean="0"/>
          </a:p>
          <a:p>
            <a:r>
              <a:rPr lang="ru-RU" dirty="0" smtClean="0"/>
              <a:t>Для того чтобы установить факт работы с патогенными микроорганизмами, эксперту СОУТ нужно предоставить сведения из данных медицинской статистической отчетности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Больше не получится !! Присвоить вредность по биологическому фактору просто по факту работы в медицинском учреждении 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Письмо по тк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3" y="452895"/>
            <a:ext cx="4075934" cy="57621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Производственный </a:t>
            </a:r>
            <a:r>
              <a:rPr lang="ru-RU" dirty="0" smtClean="0"/>
              <a:t>контроль – отличие от СОУТ, зачем нужен, как проводится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200" dirty="0" smtClean="0"/>
              <a:t>Основное отличие заключается в том, что </a:t>
            </a:r>
            <a:r>
              <a:rPr lang="ru-RU" sz="1200" b="1" dirty="0" smtClean="0"/>
              <a:t>СОУТ</a:t>
            </a:r>
            <a:r>
              <a:rPr lang="ru-RU" sz="1200" dirty="0" smtClean="0"/>
              <a:t> — это разовая процедура оценки условий труда и идентификации вредных факторов, а </a:t>
            </a:r>
            <a:r>
              <a:rPr lang="ru-RU" sz="1200" b="1" dirty="0" smtClean="0"/>
              <a:t>производственный контроль (ПК)</a:t>
            </a:r>
            <a:r>
              <a:rPr lang="ru-RU" sz="1200" dirty="0" smtClean="0"/>
              <a:t> — это постоянный, систематический процесс мониторинга соблюдения санитарных норм и профилактики рисков. СОУТ фиксирует текущую ситуацию, тогда как ПК отслеживает ее динамику и обеспечивает непрерывное соответствие нормативам. </a:t>
            </a:r>
          </a:p>
          <a:p>
            <a:endParaRPr lang="ru-RU" sz="1200" dirty="0" smtClean="0"/>
          </a:p>
          <a:p>
            <a:r>
              <a:rPr lang="ru-RU" sz="1200" dirty="0" smtClean="0"/>
              <a:t>Характеристика Специальная оценка условий труда (СОУТ)</a:t>
            </a:r>
          </a:p>
          <a:p>
            <a:r>
              <a:rPr lang="ru-RU" sz="1200" dirty="0" smtClean="0"/>
              <a:t>Производственный контроль (ПК)</a:t>
            </a:r>
          </a:p>
          <a:p>
            <a:r>
              <a:rPr lang="ru-RU" sz="1200" b="1" dirty="0" smtClean="0"/>
              <a:t>Цель  </a:t>
            </a:r>
            <a:r>
              <a:rPr lang="ru-RU" sz="1200" dirty="0" smtClean="0"/>
              <a:t>Оценка и документальное фиксирование фактических условий труда на рабочих местах, выявление вредных/опасных факторов. Постоянное наблюдение и систематический контроль за соблюдением санитарно-гигиенических требований и других норм на производстве, профилактика заболеваний и рисков.</a:t>
            </a:r>
          </a:p>
          <a:p>
            <a:endParaRPr lang="ru-RU" sz="1200" b="1" dirty="0" smtClean="0"/>
          </a:p>
          <a:p>
            <a:r>
              <a:rPr lang="ru-RU" sz="1200" b="1" dirty="0" smtClean="0"/>
              <a:t>Периодичность </a:t>
            </a:r>
            <a:r>
              <a:rPr lang="ru-RU" sz="1200" dirty="0" smtClean="0"/>
              <a:t>Проводится не реже 1 раза в 5 лет (на рабочих местах с задекларированными условиями — бессрочно).Периодичность устанавливается работодателем в рамках программы производственного контроля (ППК) и может быть чаще, чем раз в 5 лет.</a:t>
            </a:r>
          </a:p>
          <a:p>
            <a:endParaRPr lang="ru-RU" sz="12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b="1" dirty="0" smtClean="0"/>
              <a:t>Объем </a:t>
            </a:r>
            <a:r>
              <a:rPr lang="ru-RU" dirty="0" smtClean="0"/>
              <a:t>Охватывает конкретные рабочие места сотрудников и их условия. Охватывает всю деятельность предприятия, включая производственные процессы, рабочие места, окружающую среду и население в целом (в зависимости от типа контроля).</a:t>
            </a:r>
          </a:p>
          <a:p>
            <a:endParaRPr lang="ru-RU" b="1" dirty="0" smtClean="0"/>
          </a:p>
          <a:p>
            <a:r>
              <a:rPr lang="ru-RU" b="1" dirty="0" smtClean="0"/>
              <a:t>Инициатор/Исполнитель </a:t>
            </a:r>
            <a:r>
              <a:rPr lang="ru-RU" dirty="0" smtClean="0"/>
              <a:t>Создается работодателем, но проводится экспертами аттестующей организации. Инициируется и проводится самим работодателем.</a:t>
            </a:r>
          </a:p>
          <a:p>
            <a:endParaRPr lang="ru-RU" b="1" dirty="0" smtClean="0"/>
          </a:p>
          <a:p>
            <a:r>
              <a:rPr lang="ru-RU" b="1" dirty="0" smtClean="0"/>
              <a:t>Результат </a:t>
            </a:r>
            <a:r>
              <a:rPr lang="ru-RU" dirty="0" smtClean="0"/>
              <a:t>Официальный отчет, который выгружается в информационную систему Минтруда. Может привести к зачету страховых взносов. Программа ПК, результаты замеров, лабораторных исследований и отчеты о соответствии нормам.</a:t>
            </a:r>
          </a:p>
          <a:p>
            <a:endParaRPr lang="ru-RU" b="1" dirty="0" smtClean="0"/>
          </a:p>
          <a:p>
            <a:r>
              <a:rPr lang="ru-RU" b="1" dirty="0" smtClean="0"/>
              <a:t>Взаимосвязь </a:t>
            </a:r>
            <a:r>
              <a:rPr lang="ru-RU" dirty="0" smtClean="0"/>
              <a:t>Результаты СОУТ являются основанием для разработки программы производственного контроля. ПК проводится, учитывая результаты СОУТ.</a:t>
            </a:r>
          </a:p>
          <a:p>
            <a:endParaRPr lang="ru-RU" dirty="0" smtClean="0"/>
          </a:p>
          <a:p>
            <a:r>
              <a:rPr lang="ru-RU" dirty="0" smtClean="0"/>
              <a:t>Производственный контроль является непрерывным процессом, который осуществляется постоянно после проведения СОУТ.</a:t>
            </a:r>
          </a:p>
          <a:p>
            <a:r>
              <a:rPr lang="ru-RU" dirty="0" smtClean="0"/>
              <a:t>Производственный контроль - что это, цели ППК на предприятии ...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34</TotalTime>
  <Words>249</Words>
  <Application>Microsoft Office PowerPoint</Application>
  <PresentationFormat>Экран (4:3)</PresentationFormat>
  <Paragraphs>44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Гарантии и компенсации работникам медицинских организаций по результатам СОУТ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Гарантии и компенсации работникам медицинских организаций по результатам СОУТ</dc:title>
  <dc:creator>Admin</dc:creator>
  <cp:lastModifiedBy>Роман</cp:lastModifiedBy>
  <cp:revision>9</cp:revision>
  <dcterms:created xsi:type="dcterms:W3CDTF">2025-11-19T04:13:59Z</dcterms:created>
  <dcterms:modified xsi:type="dcterms:W3CDTF">2025-12-18T06:00:11Z</dcterms:modified>
</cp:coreProperties>
</file>