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8" r:id="rId6"/>
    <p:sldId id="260" r:id="rId7"/>
    <p:sldId id="270" r:id="rId8"/>
    <p:sldId id="269" r:id="rId9"/>
    <p:sldId id="266" r:id="rId10"/>
    <p:sldId id="26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6060"/>
    <a:srgbClr val="D6876F"/>
    <a:srgbClr val="00A69C"/>
    <a:srgbClr val="8ED1DF"/>
    <a:srgbClr val="5DB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0" autoAdjust="0"/>
    <p:restoredTop sz="95341" autoAdjust="0"/>
  </p:normalViewPr>
  <p:slideViewPr>
    <p:cSldViewPr snapToGrid="0">
      <p:cViewPr varScale="1">
        <p:scale>
          <a:sx n="111" d="100"/>
          <a:sy n="111" d="100"/>
        </p:scale>
        <p:origin x="52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234DE-A9DB-49C8-B921-1992AF5E14F4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ADB0C-F7B9-40DA-8D19-1F613C68C7A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189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6302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7355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1609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161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50905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97924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ADB0C-F7B9-40DA-8D19-1F613C68C7AF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065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383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266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26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237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346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801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2049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40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916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139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9905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74A2D-705F-4C7B-BAF2-E98A3EBE8F0F}" type="datetimeFigureOut">
              <a:rPr lang="ru-RU" smtClean="0"/>
              <a:pPr/>
              <a:t>27.05.2021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92377D-C3FB-43D6-A692-D4F94382B86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675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2480" y="2299246"/>
            <a:ext cx="7613997" cy="1872657"/>
          </a:xfrm>
        </p:spPr>
        <p:txBody>
          <a:bodyPr>
            <a:noAutofit/>
          </a:bodyPr>
          <a:lstStyle/>
          <a:p>
            <a:pPr algn="l"/>
            <a:r>
              <a:rPr lang="ru-RU" sz="3800" dirty="0" smtClean="0">
                <a:solidFill>
                  <a:srgbClr val="00A6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«Диагностика </a:t>
            </a:r>
            <a:r>
              <a:rPr lang="ru-RU" sz="3800" dirty="0">
                <a:solidFill>
                  <a:srgbClr val="00A6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профилактика профессионального </a:t>
            </a:r>
            <a:r>
              <a:rPr lang="ru-RU" sz="3800" dirty="0" smtClean="0">
                <a:solidFill>
                  <a:srgbClr val="00A6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здоровья» </a:t>
            </a:r>
            <a:br>
              <a:rPr lang="ru-RU" sz="3800" dirty="0" smtClean="0">
                <a:solidFill>
                  <a:srgbClr val="00A6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800" dirty="0" smtClean="0">
                <a:solidFill>
                  <a:srgbClr val="00A6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800" dirty="0" smtClean="0">
                <a:solidFill>
                  <a:srgbClr val="00A6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800" dirty="0" smtClean="0">
                <a:solidFill>
                  <a:srgbClr val="00A69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корпоративной программы</a:t>
            </a:r>
            <a:endParaRPr lang="ru-RU" sz="3800" dirty="0">
              <a:solidFill>
                <a:srgbClr val="00A69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1071" y="949569"/>
            <a:ext cx="5460929" cy="431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203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3441842" cy="6858000"/>
          </a:xfrm>
          <a:solidFill>
            <a:srgbClr val="606060"/>
          </a:solidFill>
        </p:spPr>
        <p:txBody>
          <a:bodyPr>
            <a:normAutofit/>
          </a:bodyPr>
          <a:lstStyle/>
          <a:p>
            <a:pPr algn="ctr"/>
            <a:r>
              <a:rPr lang="ru-RU" sz="3000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ru-RU" sz="3000" b="1" dirty="0">
                <a:solidFill>
                  <a:srgbClr val="D687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38418" y="1156663"/>
            <a:ext cx="8025492" cy="5431335"/>
          </a:xfrm>
        </p:spPr>
        <p:txBody>
          <a:bodyPr>
            <a:noAutofit/>
          </a:bodyPr>
          <a:lstStyle/>
          <a:p>
            <a:pPr algn="just">
              <a:spcBef>
                <a:spcPts val="600"/>
              </a:spcBef>
              <a:buBlip>
                <a:blip r:embed="rId3"/>
              </a:buBlip>
            </a:pP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Воздействие </a:t>
            </a:r>
            <a:r>
              <a:rPr lang="ru-RU" sz="2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кислот, щелочей, масел, растворителей, спиртов, дезинфицирующих и моющих растворов, холодной и горячей </a:t>
            </a:r>
            <a:r>
              <a:rPr lang="ru-RU" sz="2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воды </a:t>
            </a:r>
            <a:r>
              <a:rPr lang="ru-RU" sz="2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— дерматиты, экзема, аллергия, опухоль кожи, </a:t>
            </a:r>
            <a:r>
              <a:rPr lang="ru-RU" sz="2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конъюнктивит.</a:t>
            </a:r>
            <a:endParaRPr lang="ru-RU" sz="24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Blip>
                <a:blip r:embed="rId3"/>
              </a:buBlip>
            </a:pPr>
            <a:r>
              <a:rPr lang="ru-RU" sz="2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Микроклиматические условия </a:t>
            </a:r>
            <a:r>
              <a:rPr lang="ru-RU" sz="2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— заболевания периферической нервной системы (радикулит, неврит, облитерирующий эндартериит</a:t>
            </a:r>
            <a:r>
              <a:rPr lang="ru-RU" sz="2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).</a:t>
            </a:r>
            <a:endParaRPr lang="ru-RU" sz="24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Blip>
                <a:blip r:embed="rId3"/>
              </a:buBlip>
            </a:pPr>
            <a:r>
              <a:rPr lang="ru-RU" sz="2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Физические перегрузки — </a:t>
            </a:r>
            <a:r>
              <a:rPr lang="ru-RU" sz="2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тромбофлебит, бурсит, </a:t>
            </a:r>
            <a:r>
              <a:rPr lang="ru-RU" sz="2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тендовагинит, язвы.</a:t>
            </a:r>
          </a:p>
          <a:p>
            <a:pPr algn="just">
              <a:spcBef>
                <a:spcPts val="600"/>
              </a:spcBef>
              <a:buBlip>
                <a:blip r:embed="rId3"/>
              </a:buBlip>
            </a:pPr>
            <a:r>
              <a:rPr lang="ru-RU" sz="2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Инфракрасное и электромагнитное излучение, напряжение зрения — катаракта, прогрессирующая близорукость.</a:t>
            </a:r>
          </a:p>
          <a:p>
            <a:pPr algn="just">
              <a:spcBef>
                <a:spcPts val="600"/>
              </a:spcBef>
              <a:buBlip>
                <a:blip r:embed="rId3"/>
              </a:buBlip>
            </a:pPr>
            <a:r>
              <a:rPr lang="ru-RU" sz="24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Длительный </a:t>
            </a:r>
            <a:r>
              <a:rPr lang="ru-RU" sz="24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контакт с сырьем растительного и животного происхождения — инфекционные, паразитарные и грибковые заболевания</a:t>
            </a:r>
            <a:r>
              <a:rPr lang="ru-RU" sz="27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0855" y="66192"/>
            <a:ext cx="77314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Основные факторы риска и заболевания , которые они провоцируют:</a:t>
            </a:r>
            <a:endParaRPr lang="ru-RU" sz="3200" b="1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82514" y="120142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295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622207" y="1476510"/>
            <a:ext cx="4719531" cy="34751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1084" y="2773984"/>
            <a:ext cx="2219260" cy="644624"/>
          </a:xfrm>
          <a:solidFill>
            <a:srgbClr val="D6876F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AFB93CA7-A65B-4BF2-9C29-4CD98ED181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9556" y="0"/>
            <a:ext cx="8482444" cy="6857999"/>
          </a:xfrm>
        </p:spPr>
        <p:txBody>
          <a:bodyPr anchor="ctr">
            <a:normAutofit fontScale="85000" lnSpcReduction="10000"/>
          </a:bodyPr>
          <a:lstStyle/>
          <a:p>
            <a:pPr marL="0" indent="0">
              <a:buNone/>
            </a:pPr>
            <a:endParaRPr lang="ru-RU" sz="2700" b="1" i="1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7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Развитие </a:t>
            </a:r>
            <a:r>
              <a:rPr lang="ru-RU" sz="2700" b="1" i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и сохранение профессионального здоровья сотрудников</a:t>
            </a:r>
            <a:r>
              <a:rPr lang="ru-RU" sz="2700" b="1" i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endParaRPr lang="ru-RU" sz="2500" b="1" i="1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25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Повышение качества диагностики </a:t>
            </a:r>
            <a:r>
              <a:rPr lang="ru-RU" sz="25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профессионального </a:t>
            </a:r>
            <a:r>
              <a:rPr lang="ru-RU" sz="25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здоровья работников</a:t>
            </a:r>
            <a:endParaRPr lang="ru-RU" sz="25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25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Увеличение </a:t>
            </a:r>
            <a:r>
              <a:rPr lang="ru-RU" sz="25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доли охвата работников воздействиями, стимулирующими к выходу из группы риска по здоровью и профилактике профессионального здоровья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25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Увеличение доли </a:t>
            </a:r>
            <a:r>
              <a:rPr lang="ru-RU" sz="25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работников, </a:t>
            </a:r>
            <a:r>
              <a:rPr lang="ru-RU" sz="25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охваченных профилактическими мероприятиями по профессиональному благополучию и здоровью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25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Повышение уровня информированности </a:t>
            </a:r>
            <a:r>
              <a:rPr lang="ru-RU" sz="25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работников </a:t>
            </a:r>
            <a:r>
              <a:rPr lang="ru-RU" sz="25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о профессиональном благополучии и здоровье до 100%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25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Снижение числа случаев временной нетрудоспособности</a:t>
            </a:r>
          </a:p>
        </p:txBody>
      </p:sp>
    </p:spTree>
    <p:extLst>
      <p:ext uri="{BB962C8B-B14F-4D97-AF65-F5344CB8AC3E}">
        <p14:creationId xmlns:p14="http://schemas.microsoft.com/office/powerpoint/2010/main" val="3437680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36640" y="1409464"/>
            <a:ext cx="8455360" cy="4783517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60000"/>
              </a:lnSpc>
              <a:buBlip>
                <a:blip r:embed="rId2"/>
              </a:buBlip>
            </a:pPr>
            <a:r>
              <a:rPr lang="ru-RU" sz="3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8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Определить </a:t>
            </a:r>
            <a:r>
              <a:rPr lang="ru-RU" sz="38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группы рисков по здоровью</a:t>
            </a:r>
          </a:p>
          <a:p>
            <a:pPr>
              <a:lnSpc>
                <a:spcPct val="160000"/>
              </a:lnSpc>
              <a:buBlip>
                <a:blip r:embed="rId2"/>
              </a:buBlip>
            </a:pPr>
            <a:r>
              <a:rPr lang="ru-RU" sz="38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Организовать </a:t>
            </a:r>
            <a:r>
              <a:rPr lang="ru-RU" sz="38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профилактику профессионального здоровья работников</a:t>
            </a:r>
          </a:p>
          <a:p>
            <a:pPr>
              <a:lnSpc>
                <a:spcPct val="160000"/>
              </a:lnSpc>
              <a:buBlip>
                <a:blip r:embed="rId2"/>
              </a:buBlip>
            </a:pPr>
            <a:r>
              <a:rPr lang="ru-RU" sz="38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Повысить </a:t>
            </a:r>
            <a:r>
              <a:rPr lang="ru-RU" sz="38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профессиональное благополучие и здоровье сотрудников </a:t>
            </a:r>
          </a:p>
          <a:p>
            <a:pPr>
              <a:lnSpc>
                <a:spcPct val="160000"/>
              </a:lnSpc>
              <a:buBlip>
                <a:blip r:embed="rId2"/>
              </a:buBlip>
            </a:pPr>
            <a:r>
              <a:rPr lang="ru-RU" sz="38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Повысить </a:t>
            </a:r>
            <a:r>
              <a:rPr lang="ru-RU" sz="3800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культуру профессионального здоровья </a:t>
            </a:r>
            <a:r>
              <a:rPr lang="ru-RU" sz="38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работников</a:t>
            </a:r>
          </a:p>
          <a:p>
            <a:pPr>
              <a:lnSpc>
                <a:spcPct val="160000"/>
              </a:lnSpc>
              <a:buBlip>
                <a:blip r:embed="rId2"/>
              </a:buBlip>
            </a:pPr>
            <a:r>
              <a:rPr lang="ru-RU" sz="3800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Повышение степени вовлеченности работников в программу</a:t>
            </a:r>
            <a:endParaRPr lang="ru-RU" sz="3800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0" y="0"/>
            <a:ext cx="2997421" cy="6858000"/>
          </a:xfrm>
          <a:prstGeom prst="rect">
            <a:avLst/>
          </a:prstGeom>
          <a:solidFill>
            <a:srgbClr val="00A69C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cap="all" dirty="0">
                <a:latin typeface="Franklin Gothic Medium Cond" panose="020B0606030402020204" pitchFamily="34" charset="0"/>
              </a:rPr>
              <a:t>  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2997421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1762" y="749065"/>
            <a:ext cx="2704878" cy="660400"/>
          </a:xfrm>
          <a:solidFill>
            <a:srgbClr val="D6876F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Задачи</a:t>
            </a:r>
          </a:p>
        </p:txBody>
      </p:sp>
      <p:pic>
        <p:nvPicPr>
          <p:cNvPr id="14" name="Рисунок 13" descr="Лампочка">
            <a:extLst>
              <a:ext uri="{FF2B5EF4-FFF2-40B4-BE49-F238E27FC236}">
                <a16:creationId xmlns="" xmlns:a16="http://schemas.microsoft.com/office/drawing/2014/main" id="{39F640B8-753A-4D76-A5B5-44C0AFC9D2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77" y="2158530"/>
            <a:ext cx="2976866" cy="297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98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4923" y="2326985"/>
            <a:ext cx="8247077" cy="3324515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ru-RU" sz="3600" b="1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 Диагностический</a:t>
            </a:r>
            <a:endParaRPr lang="ru-RU" sz="3600" b="1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>
              <a:buBlip>
                <a:blip r:embed="rId2"/>
              </a:buBlip>
            </a:pPr>
            <a:endParaRPr lang="ru-RU" sz="3600" b="1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>
              <a:buBlip>
                <a:blip r:embed="rId2"/>
              </a:buBlip>
            </a:pPr>
            <a:r>
              <a:rPr lang="ru-RU" sz="3600" b="1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 Информационно-познавательный</a:t>
            </a:r>
            <a:endParaRPr lang="ru-RU" sz="3600" b="1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>
              <a:buBlip>
                <a:blip r:embed="rId2"/>
              </a:buBlip>
            </a:pPr>
            <a:endParaRPr lang="ru-RU" sz="3600" b="1" dirty="0">
              <a:latin typeface="Times New Roman" panose="02020603050405020304" pitchFamily="18" charset="0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>
              <a:buBlip>
                <a:blip r:embed="rId2"/>
              </a:buBlip>
            </a:pPr>
            <a:r>
              <a:rPr lang="ru-RU" sz="3600" b="1" dirty="0" smtClean="0">
                <a:latin typeface="Times New Roman" panose="02020603050405020304" pitchFamily="18" charset="0"/>
                <a:ea typeface="PT Astra Serif" panose="020A0603040505020204" pitchFamily="18" charset="-52"/>
                <a:cs typeface="Times New Roman" panose="02020603050405020304" pitchFamily="18" charset="0"/>
              </a:rPr>
              <a:t> Профилактический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-626" y="0"/>
            <a:ext cx="2997421" cy="6858000"/>
          </a:xfrm>
          <a:prstGeom prst="rect">
            <a:avLst/>
          </a:prstGeom>
          <a:solidFill>
            <a:srgbClr val="00A69C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endParaRPr lang="ru-RU" sz="1200" dirty="0"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just"/>
            <a:endParaRPr lang="ru-RU" sz="1800" dirty="0">
              <a:solidFill>
                <a:schemeClr val="bg1"/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  <a:p>
            <a:pPr algn="ctr"/>
            <a:endParaRPr lang="ru-RU" sz="2100" b="1" dirty="0">
              <a:solidFill>
                <a:schemeClr val="bg1"/>
              </a:solidFill>
              <a:latin typeface="PT Astra Serif" panose="020A0603040505020204" pitchFamily="18" charset="-52"/>
              <a:ea typeface="PT Astra Serif" panose="020A0603040505020204" pitchFamily="18" charset="-52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7434" y="528334"/>
            <a:ext cx="2907489" cy="1595451"/>
          </a:xfrm>
          <a:solidFill>
            <a:srgbClr val="D6876F"/>
          </a:solidFill>
        </p:spPr>
        <p:txBody>
          <a:bodyPr>
            <a:normAutofit/>
          </a:bodyPr>
          <a:lstStyle/>
          <a:p>
            <a:pPr algn="ctr"/>
            <a:r>
              <a:rPr lang="ru-RU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Модули </a:t>
            </a:r>
            <a:r>
              <a:rPr lang="ru-RU" b="1" cap="al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</a:t>
            </a:r>
            <a:endParaRPr lang="ru-RU" b="1" cap="all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" name="Рисунок 25" descr="Голова с шестеренками">
            <a:extLst>
              <a:ext uri="{FF2B5EF4-FFF2-40B4-BE49-F238E27FC236}">
                <a16:creationId xmlns="" xmlns:a16="http://schemas.microsoft.com/office/drawing/2014/main" id="{67A91EA8-EBF4-4F4F-83FF-3EE209BBBB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89607" y="2423519"/>
            <a:ext cx="3447041" cy="3447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8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836" y="208280"/>
            <a:ext cx="11151326" cy="860425"/>
          </a:xfrm>
          <a:solidFill>
            <a:srgbClr val="8ED1DF"/>
          </a:solidFill>
          <a:ln w="6350">
            <a:noFill/>
          </a:ln>
        </p:spPr>
        <p:txBody>
          <a:bodyPr>
            <a:normAutofit/>
          </a:bodyPr>
          <a:lstStyle/>
          <a:p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реализации диагностического модуля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0549003"/>
              </p:ext>
            </p:extLst>
          </p:nvPr>
        </p:nvGraphicFramePr>
        <p:xfrm>
          <a:off x="384561" y="1192196"/>
          <a:ext cx="11202601" cy="55718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28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34954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5016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39804">
                <a:tc>
                  <a:txBody>
                    <a:bodyPr/>
                    <a:lstStyle/>
                    <a:p>
                      <a:pPr algn="ctr"/>
                      <a:r>
                        <a:rPr lang="ru-RU" sz="2300" kern="1200" cap="all" baseline="0" dirty="0">
                          <a:solidFill>
                            <a:schemeClr val="tx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Мероприятие</a:t>
                      </a:r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kern="1200" cap="all" baseline="0" dirty="0">
                          <a:solidFill>
                            <a:schemeClr val="tx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финансирование </a:t>
                      </a:r>
                    </a:p>
                    <a:p>
                      <a:pPr algn="ctr"/>
                      <a:endParaRPr lang="ru-RU" sz="2300" kern="1200" cap="all" baseline="0" dirty="0">
                        <a:solidFill>
                          <a:schemeClr val="tx1"/>
                        </a:solidFill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kern="1200" cap="all" baseline="0" dirty="0">
                          <a:solidFill>
                            <a:schemeClr val="tx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Критерии оценки эффективности 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56051">
                <a:tc>
                  <a:txBody>
                    <a:bodyPr/>
                    <a:lstStyle/>
                    <a:p>
                      <a:r>
                        <a:rPr lang="ru-RU" sz="225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Организация ежегодных медицинских </a:t>
                      </a:r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осмотров,</a:t>
                      </a:r>
                      <a:r>
                        <a:rPr lang="ru-RU" sz="225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расширенных медицинских осмотров</a:t>
                      </a:r>
                      <a:endParaRPr lang="ru-RU" sz="225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В рамках</a:t>
                      </a:r>
                      <a:r>
                        <a:rPr lang="ru-RU" sz="225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ф</a:t>
                      </a:r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инансирования</a:t>
                      </a:r>
                      <a:r>
                        <a:rPr lang="ru-RU" sz="225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мероприятий по улучшению условий и охраны труда </a:t>
                      </a:r>
                      <a:endParaRPr lang="ru-RU" sz="225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число </a:t>
                      </a:r>
                      <a:r>
                        <a:rPr lang="ru-RU" sz="225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групп рисков</a:t>
                      </a:r>
                      <a:r>
                        <a:rPr lang="en-US" sz="225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225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численность работников в группах риска</a:t>
                      </a:r>
                      <a:r>
                        <a:rPr lang="en-US" sz="225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225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количество установленных диагнозов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56051">
                <a:tc>
                  <a:txBody>
                    <a:bodyPr/>
                    <a:lstStyle/>
                    <a:p>
                      <a:r>
                        <a:rPr lang="ru-RU" sz="225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Анализ результатов специальной оценки условий труда и материалов по программе производственного </a:t>
                      </a:r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контроля, оценки рисков</a:t>
                      </a:r>
                      <a:endParaRPr lang="ru-RU" sz="225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ru-RU" sz="225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кол-во рабочих</a:t>
                      </a:r>
                      <a:r>
                        <a:rPr lang="ru-RU" sz="225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мест</a:t>
                      </a:r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25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несоответствующих гигиеническим </a:t>
                      </a:r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нормативам; кол-во рабочих</a:t>
                      </a:r>
                      <a:r>
                        <a:rPr lang="ru-RU" sz="225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мест </a:t>
                      </a:r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 вредными</a:t>
                      </a:r>
                      <a:r>
                        <a:rPr lang="ru-RU" sz="225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условиями труда, повышенным уровнем риска</a:t>
                      </a:r>
                      <a:endParaRPr lang="ru-RU" sz="2250" dirty="0" smtClean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56051">
                <a:tc>
                  <a:txBody>
                    <a:bodyPr/>
                    <a:lstStyle/>
                    <a:p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Наблюдение</a:t>
                      </a:r>
                      <a:r>
                        <a:rPr lang="ru-RU" sz="225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за состоянием здоровья сотрудников в рабочее время</a:t>
                      </a:r>
                      <a:endParaRPr lang="ru-RU" sz="225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225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требуется</a:t>
                      </a:r>
                      <a:endParaRPr lang="ru-RU" sz="225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25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950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547" y="179315"/>
            <a:ext cx="11366500" cy="819807"/>
          </a:xfrm>
          <a:solidFill>
            <a:srgbClr val="8ED1DF"/>
          </a:solidFill>
          <a:ln w="6350"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реализации информационно-познавательного модуля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3140090"/>
              </p:ext>
            </p:extLst>
          </p:nvPr>
        </p:nvGraphicFramePr>
        <p:xfrm>
          <a:off x="204953" y="1047094"/>
          <a:ext cx="11792607" cy="584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31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5856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93086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55582">
                <a:tc>
                  <a:txBody>
                    <a:bodyPr/>
                    <a:lstStyle/>
                    <a:p>
                      <a:pPr algn="ctr"/>
                      <a:r>
                        <a:rPr lang="ru-RU" sz="2400" kern="1200" cap="all" baseline="0" dirty="0">
                          <a:solidFill>
                            <a:schemeClr val="tx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Мероприятие</a:t>
                      </a:r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kern="1200" cap="all" baseline="0" dirty="0">
                          <a:solidFill>
                            <a:schemeClr val="tx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финансирование </a:t>
                      </a:r>
                    </a:p>
                    <a:p>
                      <a:pPr algn="ctr"/>
                      <a:endParaRPr lang="ru-RU" sz="2400" kern="1200" cap="all" baseline="0" dirty="0">
                        <a:solidFill>
                          <a:schemeClr val="tx1"/>
                        </a:solidFill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kern="1200" cap="all" baseline="0" dirty="0">
                          <a:solidFill>
                            <a:schemeClr val="tx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Критерии оценки эффективности 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02292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Размещение информации </a:t>
                      </a: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профилактического</a:t>
                      </a:r>
                      <a:r>
                        <a:rPr lang="ru-RU" sz="200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характера о</a:t>
                      </a: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профессиональном здоровье </a:t>
                      </a: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в организации и на корпоративном сайте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Средства организации / Средства профсоюза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периодичность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обновления информации</a:t>
                      </a:r>
                      <a:r>
                        <a:rPr lang="en-US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степень актуальности информации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91920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Организация встреч с медицинскими работниками на тему диагностики и профилактики профессионального здоровья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Не </a:t>
                      </a: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требуется / Средства профсоюза / Средства организации / Внебюджетные средства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кол-во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в год</a:t>
                      </a:r>
                      <a:r>
                        <a:rPr lang="en-US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степень вовлеченности работников</a:t>
                      </a:r>
                      <a:r>
                        <a:rPr lang="en-US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степень информированности работников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01378"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Информирование работников о пользе вакцинаций, компонентном составе и действии 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вакцин 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Не требуется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работников, прошедших вакцинацию</a:t>
                      </a:r>
                      <a:r>
                        <a:rPr lang="en-US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актуальность информационных материалов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00229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Информирование</a:t>
                      </a:r>
                      <a:r>
                        <a:rPr lang="ru-RU" sz="200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о результативности реализации программы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Не требуется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ru-RU" sz="200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работников, вовлеченных в программу; % поощренных работников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39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6791" y="78509"/>
            <a:ext cx="11391900" cy="586509"/>
          </a:xfrm>
          <a:solidFill>
            <a:srgbClr val="8ED1DF"/>
          </a:solidFill>
          <a:ln w="6350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3200" b="1" cap="all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 реализации профилактического модуля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8936048"/>
              </p:ext>
            </p:extLst>
          </p:nvPr>
        </p:nvGraphicFramePr>
        <p:xfrm>
          <a:off x="0" y="713574"/>
          <a:ext cx="12191999" cy="60048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5490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7049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46660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53074"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cap="all" baseline="0" dirty="0">
                          <a:solidFill>
                            <a:schemeClr val="tx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Мероприятие</a:t>
                      </a:r>
                    </a:p>
                  </a:txBody>
                  <a:tcPr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cap="all" baseline="0" dirty="0">
                          <a:solidFill>
                            <a:schemeClr val="tx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финансирование </a:t>
                      </a:r>
                    </a:p>
                    <a:p>
                      <a:pPr algn="ctr"/>
                      <a:endParaRPr lang="ru-RU" sz="2000" kern="1200" cap="all" baseline="0" dirty="0">
                        <a:solidFill>
                          <a:schemeClr val="tx1"/>
                        </a:solidFill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kern="1200" cap="all" baseline="0" dirty="0">
                          <a:solidFill>
                            <a:schemeClr val="tx1"/>
                          </a:solidFill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Критерии оценки эффективности 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70247"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Программа здорового</a:t>
                      </a: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и 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профилактического питания</a:t>
                      </a: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 для работников организации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Средства организации / Внебюджетные</a:t>
                      </a:r>
                      <a:r>
                        <a:rPr lang="ru-RU" sz="200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средства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Кол-во</a:t>
                      </a:r>
                      <a:r>
                        <a:rPr lang="ru-RU" sz="200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вовлеченных работников;</a:t>
                      </a:r>
                    </a:p>
                    <a:p>
                      <a:r>
                        <a:rPr lang="ru-RU" sz="200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% выхода из группы риска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60962"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Создание и обеспечение функционирования «кафетерия льгот»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Внебюджетные </a:t>
                      </a: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средства / Средства профсоюза / Средства организации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Динамика числа работников, получивших льготы</a:t>
                      </a:r>
                      <a:r>
                        <a:rPr lang="en-US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динамика заболеваемости</a:t>
                      </a:r>
                      <a:r>
                        <a:rPr lang="en-US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степень вовлеченности работников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75692"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Улучшение условий труда (УТ</a:t>
                      </a: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200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и отдыха работников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Внебюджетные </a:t>
                      </a: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средства / Средства профсоюза / Средства организации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Степень реализации плана по улучшению УТ</a:t>
                      </a:r>
                      <a:r>
                        <a:rPr lang="en-US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степень финансирования </a:t>
                      </a: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мероприятий в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75692">
                <a:tc>
                  <a:txBody>
                    <a:bodyPr/>
                    <a:lstStyle/>
                    <a:p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Программа 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витаминизации</a:t>
                      </a: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и профилактики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kern="1200" dirty="0">
                          <a:solidFill>
                            <a:schemeClr val="dk1"/>
                          </a:solidFill>
                          <a:effectLst/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в периоды сезонных заболеваний и авитаминозов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Внебюджетные средства / Средства профсоюза 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Степень финансирования программы</a:t>
                      </a:r>
                      <a:r>
                        <a:rPr lang="en-US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; </a:t>
                      </a:r>
                      <a:r>
                        <a:rPr lang="ru-RU" sz="2000" dirty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динамика заболеваемости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7569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Внедрение практических, групповых форматов развития культуры здоровья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Не</a:t>
                      </a:r>
                      <a:r>
                        <a:rPr lang="ru-RU" sz="200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требуется / Внебюджетные средства</a:t>
                      </a:r>
                      <a:endParaRPr lang="ru-RU" sz="2000" dirty="0">
                        <a:latin typeface="PT Astra Serif" panose="020A0603040505020204" pitchFamily="18" charset="-52"/>
                        <a:ea typeface="PT Astra Serif" panose="020A0603040505020204" pitchFamily="18" charset="-52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Степень вовлеченности работников</a:t>
                      </a:r>
                      <a:r>
                        <a:rPr lang="ru-RU" sz="2000" baseline="0" dirty="0" smtClean="0">
                          <a:latin typeface="PT Astra Serif" panose="020A0603040505020204" pitchFamily="18" charset="-52"/>
                          <a:ea typeface="PT Astra Serif" panose="020A0603040505020204" pitchFamily="18" charset="-52"/>
                          <a:cs typeface="Times New Roman" panose="02020603050405020304" pitchFamily="18" charset="0"/>
                        </a:rPr>
                        <a:t> в программу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879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461" y="115905"/>
            <a:ext cx="10844212" cy="1192213"/>
          </a:xfrm>
          <a:solidFill>
            <a:schemeClr val="bg1">
              <a:lumMod val="50000"/>
            </a:schemeClr>
          </a:solidFill>
        </p:spPr>
        <p:txBody>
          <a:bodyPr>
            <a:normAutofit/>
          </a:bodyPr>
          <a:lstStyle/>
          <a:p>
            <a:r>
              <a:rPr lang="ru-RU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ресурсы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461" y="1447887"/>
            <a:ext cx="11387035" cy="5089490"/>
          </a:xfrm>
        </p:spPr>
        <p:txBody>
          <a:bodyPr>
            <a:normAutofit fontScale="92500"/>
          </a:bodyPr>
          <a:lstStyle/>
          <a:p>
            <a:pPr algn="just">
              <a:spcAft>
                <a:spcPts val="600"/>
              </a:spcAft>
              <a:buBlip>
                <a:blip r:embed="rId3"/>
              </a:buBlip>
            </a:pPr>
            <a:r>
              <a:rPr lang="ru-RU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Кадровые: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специалисты, которые будут задействованы в работе над проектом </a:t>
            </a: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(медицинский работник,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представитель профсоюзной организации, </a:t>
            </a: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руководитель организации и др.) </a:t>
            </a:r>
            <a:endParaRPr lang="ru-RU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buBlip>
                <a:blip r:embed="rId3"/>
              </a:buBlip>
            </a:pPr>
            <a:r>
              <a:rPr lang="ru-RU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Финансовые: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средства бюджета (федерального, </a:t>
            </a: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регионального, собственного),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внебюджетные источники, средства от профсоюзной организации</a:t>
            </a:r>
          </a:p>
          <a:p>
            <a:pPr algn="just">
              <a:spcAft>
                <a:spcPts val="600"/>
              </a:spcAft>
              <a:buBlip>
                <a:blip r:embed="rId3"/>
              </a:buBlip>
            </a:pPr>
            <a:r>
              <a:rPr lang="ru-RU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Материально-технические: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помещения организации, методические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рекомендации, тесты, опросные листы, плакаты, </a:t>
            </a: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буклеты, информационно-технические средства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и др.</a:t>
            </a:r>
          </a:p>
          <a:p>
            <a:pPr algn="just">
              <a:spcAft>
                <a:spcPts val="600"/>
              </a:spcAft>
              <a:buBlip>
                <a:blip r:embed="rId3"/>
              </a:buBlip>
            </a:pPr>
            <a:r>
              <a:rPr lang="ru-RU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Информационные: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информационно-телекоммуникационная сеть «Интернет», электронная, телефонная связь</a:t>
            </a: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, социальные сети и </a:t>
            </a:r>
            <a:r>
              <a:rPr lang="ru-RU" dirty="0" err="1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мессенджеры</a:t>
            </a: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, </a:t>
            </a:r>
            <a:r>
              <a:rPr lang="ru-RU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изготовление уголков «Здоровья», наглядные </a:t>
            </a:r>
            <a:r>
              <a:rPr lang="ru-RU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материалы и др.</a:t>
            </a:r>
            <a:endParaRPr lang="ru-RU" dirty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836944" y="635090"/>
            <a:ext cx="755904" cy="722410"/>
          </a:xfrm>
          <a:prstGeom prst="rect">
            <a:avLst/>
          </a:prstGeom>
          <a:solidFill>
            <a:srgbClr val="D6876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21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548" y="312524"/>
            <a:ext cx="11171428" cy="762040"/>
          </a:xfrm>
          <a:solidFill>
            <a:srgbClr val="8ED1DF"/>
          </a:solidFill>
        </p:spPr>
        <p:txBody>
          <a:bodyPr>
            <a:normAutofit/>
          </a:bodyPr>
          <a:lstStyle/>
          <a:p>
            <a:r>
              <a:rPr lang="ru-RU" b="1" cap="all" dirty="0">
                <a:solidFill>
                  <a:srgbClr val="D6876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cap="al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b="1" cap="all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177746" y="0"/>
            <a:ext cx="755904" cy="7224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2">
            <a:extLst>
              <a:ext uri="{FF2B5EF4-FFF2-40B4-BE49-F238E27FC236}">
                <a16:creationId xmlns="" xmlns:a16="http://schemas.microsoft.com/office/drawing/2014/main" id="{09BBF531-70E6-4CFC-930C-8B01662BED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765" y="1220036"/>
            <a:ext cx="11294179" cy="5434445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30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Увеличение </a:t>
            </a:r>
            <a:r>
              <a:rPr lang="ru-RU" sz="30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количества работников вовлеченных в программу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30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Улучшение </a:t>
            </a:r>
            <a:r>
              <a:rPr lang="ru-RU" sz="30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показателей здоровья работников по результатам медицинских осмотров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30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Снижение </a:t>
            </a:r>
            <a:r>
              <a:rPr lang="ru-RU" sz="30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числа случаев временной нетрудоспособности 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30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Повышение </a:t>
            </a:r>
            <a:r>
              <a:rPr lang="ru-RU" sz="30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уровня информированности </a:t>
            </a:r>
            <a:r>
              <a:rPr lang="ru-RU" sz="30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работников </a:t>
            </a:r>
            <a:r>
              <a:rPr lang="ru-RU" sz="3000" b="1" dirty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о корпоративном </a:t>
            </a:r>
            <a:r>
              <a:rPr lang="ru-RU" sz="30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здоровье</a:t>
            </a:r>
          </a:p>
          <a:p>
            <a:pPr>
              <a:lnSpc>
                <a:spcPct val="150000"/>
              </a:lnSpc>
              <a:buBlip>
                <a:blip r:embed="rId3"/>
              </a:buBlip>
            </a:pPr>
            <a:r>
              <a:rPr lang="ru-RU" sz="30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 Повышение степени развития корпоративной </a:t>
            </a:r>
            <a:r>
              <a:rPr lang="ru-RU" sz="3000" b="1" dirty="0" smtClean="0">
                <a:latin typeface="PT Astra Serif" panose="020A0603040505020204" pitchFamily="18" charset="-52"/>
                <a:ea typeface="PT Astra Serif" panose="020A0603040505020204" pitchFamily="18" charset="-52"/>
                <a:cs typeface="Times New Roman" panose="02020603050405020304" pitchFamily="18" charset="0"/>
              </a:rPr>
              <a:t>культуры</a:t>
            </a:r>
            <a:endParaRPr lang="ru-RU" sz="3000" b="1" dirty="0" smtClean="0">
              <a:latin typeface="PT Astra Serif" panose="020A0603040505020204" pitchFamily="18" charset="-52"/>
              <a:ea typeface="PT Astra Serif" panose="020A0603040505020204" pitchFamily="18" charset="-5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29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1337</TotalTime>
  <Words>671</Words>
  <Application>Microsoft Office PowerPoint</Application>
  <PresentationFormat>Широкоэкранный</PresentationFormat>
  <Paragraphs>117</Paragraphs>
  <Slides>10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Franklin Gothic Medium Cond</vt:lpstr>
      <vt:lpstr>PT Astra Serif</vt:lpstr>
      <vt:lpstr>Times New Roman</vt:lpstr>
      <vt:lpstr>Тема Office</vt:lpstr>
      <vt:lpstr>Раздел «Диагностика и профилактика профессионального здоровья»   корпоративной программы</vt:lpstr>
      <vt:lpstr>Актуальность </vt:lpstr>
      <vt:lpstr>Цель</vt:lpstr>
      <vt:lpstr>  Задачи</vt:lpstr>
      <vt:lpstr>Модули раздела</vt:lpstr>
      <vt:lpstr>ход реализации диагностического модуля</vt:lpstr>
      <vt:lpstr>ход реализации информационно-познавательного модуля</vt:lpstr>
      <vt:lpstr>ход реализации профилактического модуля</vt:lpstr>
      <vt:lpstr>Необходимые ресурсы </vt:lpstr>
      <vt:lpstr>     Результат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Наименование программы</dc:title>
  <dc:creator>Мацедон Е.В.</dc:creator>
  <cp:lastModifiedBy>Кульменева О.В.</cp:lastModifiedBy>
  <cp:revision>105</cp:revision>
  <dcterms:created xsi:type="dcterms:W3CDTF">2020-10-12T08:21:53Z</dcterms:created>
  <dcterms:modified xsi:type="dcterms:W3CDTF">2021-05-27T04:01:42Z</dcterms:modified>
</cp:coreProperties>
</file>