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802" r:id="rId3"/>
  </p:sldMasterIdLst>
  <p:notesMasterIdLst>
    <p:notesMasterId r:id="rId38"/>
  </p:notesMasterIdLst>
  <p:handoutMasterIdLst>
    <p:handoutMasterId r:id="rId39"/>
  </p:handoutMasterIdLst>
  <p:sldIdLst>
    <p:sldId id="525" r:id="rId4"/>
    <p:sldId id="511" r:id="rId5"/>
    <p:sldId id="527" r:id="rId6"/>
    <p:sldId id="528" r:id="rId7"/>
    <p:sldId id="529" r:id="rId8"/>
    <p:sldId id="534" r:id="rId9"/>
    <p:sldId id="526" r:id="rId10"/>
    <p:sldId id="513" r:id="rId11"/>
    <p:sldId id="520" r:id="rId12"/>
    <p:sldId id="516" r:id="rId13"/>
    <p:sldId id="535" r:id="rId14"/>
    <p:sldId id="536" r:id="rId15"/>
    <p:sldId id="532" r:id="rId16"/>
    <p:sldId id="518" r:id="rId17"/>
    <p:sldId id="533" r:id="rId18"/>
    <p:sldId id="497" r:id="rId19"/>
    <p:sldId id="491" r:id="rId20"/>
    <p:sldId id="500" r:id="rId21"/>
    <p:sldId id="501" r:id="rId22"/>
    <p:sldId id="502" r:id="rId23"/>
    <p:sldId id="503" r:id="rId24"/>
    <p:sldId id="537" r:id="rId25"/>
    <p:sldId id="538" r:id="rId26"/>
    <p:sldId id="539" r:id="rId27"/>
    <p:sldId id="540" r:id="rId28"/>
    <p:sldId id="541" r:id="rId29"/>
    <p:sldId id="542" r:id="rId30"/>
    <p:sldId id="543" r:id="rId31"/>
    <p:sldId id="544" r:id="rId32"/>
    <p:sldId id="545" r:id="rId33"/>
    <p:sldId id="546" r:id="rId34"/>
    <p:sldId id="530" r:id="rId35"/>
    <p:sldId id="547" r:id="rId36"/>
    <p:sldId id="449" r:id="rId37"/>
  </p:sldIdLst>
  <p:sldSz cx="17340263" cy="9753600"/>
  <p:notesSz cx="6669088" cy="9928225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9pPr>
  </p:defaultTextStyle>
  <p:extLst>
    <p:ext uri="{EFAFB233-063F-42B5-8137-9DF3F51BA10A}">
      <p15:sldGuideLst xmlns:p15="http://schemas.microsoft.com/office/powerpoint/2012/main">
        <p15:guide id="1" orient="horz" pos="3072" userDrawn="1">
          <p15:clr>
            <a:srgbClr val="A4A3A4"/>
          </p15:clr>
        </p15:guide>
        <p15:guide id="2" pos="546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B82"/>
    <a:srgbClr val="00838E"/>
    <a:srgbClr val="D9EC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375889"/>
              <a:satOff val="-9195"/>
              <a:lumOff val="-14901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hueOff val="708446"/>
              <a:satOff val="-4821"/>
              <a:lumOff val="-1425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113918"/>
              <a:satOff val="19024"/>
              <a:lumOff val="19749"/>
              <a:alpha val="35000"/>
            </a:scheme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6"/>
              <a:satOff val="13972"/>
              <a:lumOff val="-24493"/>
            </a:schemeClr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4"/>
              <a:satOff val="6343"/>
              <a:lumOff val="-13963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3" autoAdjust="0"/>
    <p:restoredTop sz="94268"/>
  </p:normalViewPr>
  <p:slideViewPr>
    <p:cSldViewPr snapToGrid="0" snapToObjects="1">
      <p:cViewPr varScale="1">
        <p:scale>
          <a:sx n="53" d="100"/>
          <a:sy n="53" d="100"/>
        </p:scale>
        <p:origin x="72" y="269"/>
      </p:cViewPr>
      <p:guideLst>
        <p:guide orient="horz" pos="3072"/>
        <p:guide pos="54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70" d="100"/>
        <a:sy n="170" d="100"/>
      </p:scale>
      <p:origin x="0" y="-77178"/>
    </p:cViewPr>
  </p:sorterViewPr>
  <p:notesViewPr>
    <p:cSldViewPr snapToGrid="0" snapToObjects="1">
      <p:cViewPr varScale="1">
        <p:scale>
          <a:sx n="77" d="100"/>
          <a:sy n="77" d="100"/>
        </p:scale>
        <p:origin x="219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Факторы влияющие на здоровье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6D5-4D54-A9B6-E445696734A0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6D5-4D54-A9B6-E445696734A0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E6D5-4D54-A9B6-E445696734A0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6D5-4D54-A9B6-E445696734A0}"/>
              </c:ext>
            </c:extLst>
          </c:dPt>
          <c:dLbls>
            <c:dLbl>
              <c:idx val="0"/>
              <c:layout>
                <c:manualLayout>
                  <c:x val="-0.11910796781105107"/>
                  <c:y val="0.15646445639935591"/>
                </c:manualLayout>
              </c:layout>
              <c:tx>
                <c:rich>
                  <a:bodyPr/>
                  <a:lstStyle/>
                  <a:p>
                    <a:fld id="{E3CAA8FB-6544-4C07-B522-175AA3F6A2EE}" type="PERCENTAGE">
                      <a:rPr kumimoji="0" lang="en-US" sz="3600" b="1" i="0" u="none" strike="noStrike" kern="1200" cap="none" spc="0" normalizeH="0" baseline="0">
                        <a:ln>
                          <a:noFill/>
                        </a:ln>
                        <a:solidFill>
                          <a:srgbClr val="002B82"/>
                        </a:solidFill>
                        <a:effectLst/>
                        <a:uFillTx/>
                        <a:latin typeface="Arial Black" panose="020B0A04020102020204" pitchFamily="34" charset="0"/>
                        <a:ea typeface="+mn-ea"/>
                        <a:cs typeface="+mn-cs"/>
                        <a:sym typeface="Palatino"/>
                      </a:rPr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6D5-4D54-A9B6-E445696734A0}"/>
                </c:ext>
              </c:extLst>
            </c:dLbl>
            <c:dLbl>
              <c:idx val="1"/>
              <c:layout>
                <c:manualLayout>
                  <c:x val="-0.1536092352489232"/>
                  <c:y val="9.1869914795783989E-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sz="3600" b="1" i="0" u="none" strike="noStrike" kern="1200" baseline="0">
                        <a:solidFill>
                          <a:prstClr val="white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9669D71-05E2-41A0-84F2-F25D568B4347}" type="PERCENTAGE">
                      <a:rPr kumimoji="0" lang="en-US" sz="3600" b="1" i="0" u="none" strike="noStrike" kern="1200" cap="none" spc="0" normalizeH="0" baseline="0">
                        <a:ln>
                          <a:noFill/>
                        </a:ln>
                        <a:solidFill>
                          <a:srgbClr val="002B82"/>
                        </a:solidFill>
                        <a:effectLst/>
                        <a:uFillTx/>
                        <a:latin typeface="Arial Black" panose="020B0A04020102020204" pitchFamily="34" charset="0"/>
                        <a:ea typeface="+mn-ea"/>
                        <a:cs typeface="+mn-cs"/>
                      </a:rPr>
                      <a:pPr algn="ctr" rtl="0">
                        <a:defRPr sz="3600" b="1">
                          <a:solidFill>
                            <a:prstClr val="white"/>
                          </a:solidFill>
                        </a:defRPr>
                      </a:pPr>
                      <a:t>[ПРОЦЕНТ]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sz="3600" b="1" i="0" u="none" strike="noStrike" kern="1200" baseline="0">
                      <a:solidFill>
                        <a:prstClr val="white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6D5-4D54-A9B6-E445696734A0}"/>
                </c:ext>
              </c:extLst>
            </c:dLbl>
            <c:dLbl>
              <c:idx val="2"/>
              <c:layout>
                <c:manualLayout>
                  <c:x val="-0.12442406910453559"/>
                  <c:y val="-0.15265522868926168"/>
                </c:manualLayout>
              </c:layout>
              <c:tx>
                <c:rich>
                  <a:bodyPr/>
                  <a:lstStyle/>
                  <a:p>
                    <a:fld id="{6B8B480D-4DF1-41E4-B789-069EAC94F6FC}" type="PERCENTAGE">
                      <a:rPr kumimoji="0" lang="en-US" sz="3600" b="1" i="0" u="none" strike="noStrike" kern="1200" cap="none" spc="0" normalizeH="0" baseline="0">
                        <a:ln>
                          <a:noFill/>
                        </a:ln>
                        <a:solidFill>
                          <a:srgbClr val="002B82"/>
                        </a:solidFill>
                        <a:effectLst/>
                        <a:uFillTx/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E6D5-4D54-A9B6-E445696734A0}"/>
                </c:ext>
              </c:extLst>
            </c:dLbl>
            <c:dLbl>
              <c:idx val="3"/>
              <c:layout>
                <c:manualLayout>
                  <c:x val="0.12960401773308772"/>
                  <c:y val="-1.0931092503272217E-2"/>
                </c:manualLayout>
              </c:layout>
              <c:tx>
                <c:rich>
                  <a:bodyPr/>
                  <a:lstStyle/>
                  <a:p>
                    <a:fld id="{C3239BFE-3B4F-4B52-8C87-BFF152DD92C1}" type="PERCENTAGE">
                      <a:rPr kumimoji="0" lang="en-US" sz="3600" b="1" i="0" u="none" strike="noStrike" kern="1200" cap="none" spc="0" normalizeH="0" baseline="0">
                        <a:ln>
                          <a:noFill/>
                        </a:ln>
                        <a:solidFill>
                          <a:srgbClr val="002B82"/>
                        </a:solidFill>
                        <a:effectLst/>
                        <a:uFillTx/>
                        <a:latin typeface="Arial Black" panose="020B0A04020102020204" pitchFamily="34" charset="0"/>
                        <a:ea typeface="+mn-ea"/>
                        <a:cs typeface="+mn-cs"/>
                      </a:rPr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6D5-4D54-A9B6-E445696734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Наследственность</c:v>
                </c:pt>
                <c:pt idx="1">
                  <c:v>Состояние системы здравохранения</c:v>
                </c:pt>
                <c:pt idx="2">
                  <c:v>Социально-экономисечкие и экологические факторы</c:v>
                </c:pt>
                <c:pt idx="3">
                  <c:v>Образ жизни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10</c:v>
                </c:pt>
                <c:pt idx="2">
                  <c:v>20</c:v>
                </c:pt>
                <c:pt idx="3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D5-4D54-A9B6-E445696734A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855885219150022"/>
          <c:y val="9.8618526715996441E-2"/>
          <c:w val="0.35144110651589544"/>
          <c:h val="0.900660903737650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spcAft>
              <a:spcPts val="0"/>
            </a:spcAft>
            <a:defRPr sz="2000" b="0" i="0" u="none" strike="noStrike" kern="1200" baseline="0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B8689B-4BAF-44E2-85F9-CEA45520B9FA}" type="datetimeFigureOut">
              <a:rPr lang="ru-RU" smtClean="0"/>
              <a:pPr/>
              <a:t>26.10.2020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E756B-5975-4263-80AD-EDD42704A6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8679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>
            <a:spLocks noGrp="1" noRot="1" noChangeAspect="1"/>
          </p:cNvSpPr>
          <p:nvPr>
            <p:ph type="sldImg"/>
          </p:nvPr>
        </p:nvSpPr>
        <p:spPr>
          <a:xfrm>
            <a:off x="25400" y="744538"/>
            <a:ext cx="6618288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1" name="Shape 131"/>
          <p:cNvSpPr>
            <a:spLocks noGrp="1"/>
          </p:cNvSpPr>
          <p:nvPr>
            <p:ph type="body" sz="quarter" idx="1"/>
          </p:nvPr>
        </p:nvSpPr>
        <p:spPr>
          <a:xfrm>
            <a:off x="889212" y="4715907"/>
            <a:ext cx="4890665" cy="44677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183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282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974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1247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9911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7172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5955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3091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99892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0E655-46AE-44CD-842C-B7E94128B3EF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401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7533" y="1596249"/>
            <a:ext cx="13005197" cy="3395698"/>
          </a:xfrm>
        </p:spPr>
        <p:txBody>
          <a:bodyPr anchor="b"/>
          <a:lstStyle>
            <a:lvl1pPr algn="ctr"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7533" y="5122898"/>
            <a:ext cx="13005197" cy="2354862"/>
          </a:xfrm>
        </p:spPr>
        <p:txBody>
          <a:bodyPr/>
          <a:lstStyle>
            <a:lvl1pPr marL="0" indent="0" algn="ctr">
              <a:buNone/>
              <a:defRPr sz="3413"/>
            </a:lvl1pPr>
            <a:lvl2pPr marL="650230" indent="0" algn="ctr">
              <a:buNone/>
              <a:defRPr sz="2844"/>
            </a:lvl2pPr>
            <a:lvl3pPr marL="1300460" indent="0" algn="ctr">
              <a:buNone/>
              <a:defRPr sz="2560"/>
            </a:lvl3pPr>
            <a:lvl4pPr marL="1950690" indent="0" algn="ctr">
              <a:buNone/>
              <a:defRPr sz="2276"/>
            </a:lvl4pPr>
            <a:lvl5pPr marL="2600919" indent="0" algn="ctr">
              <a:buNone/>
              <a:defRPr sz="2276"/>
            </a:lvl5pPr>
            <a:lvl6pPr marL="3251149" indent="0" algn="ctr">
              <a:buNone/>
              <a:defRPr sz="2276"/>
            </a:lvl6pPr>
            <a:lvl7pPr marL="3901379" indent="0" algn="ctr">
              <a:buNone/>
              <a:defRPr sz="2276"/>
            </a:lvl7pPr>
            <a:lvl8pPr marL="4551609" indent="0" algn="ctr">
              <a:buNone/>
              <a:defRPr sz="2276"/>
            </a:lvl8pPr>
            <a:lvl9pPr marL="5201839" indent="0" algn="ctr">
              <a:buNone/>
              <a:defRPr sz="2276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94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15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112" y="2431628"/>
            <a:ext cx="14955977" cy="4057226"/>
          </a:xfrm>
        </p:spPr>
        <p:txBody>
          <a:bodyPr anchor="b"/>
          <a:lstStyle>
            <a:lvl1pPr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3112" y="6527237"/>
            <a:ext cx="14955977" cy="2133599"/>
          </a:xfrm>
        </p:spPr>
        <p:txBody>
          <a:bodyPr/>
          <a:lstStyle>
            <a:lvl1pPr marL="0" indent="0">
              <a:buNone/>
              <a:defRPr sz="3413">
                <a:solidFill>
                  <a:schemeClr val="tx1">
                    <a:tint val="75000"/>
                  </a:schemeClr>
                </a:solidFill>
              </a:defRPr>
            </a:lvl1pPr>
            <a:lvl2pPr marL="6502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119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92143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778508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3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519290"/>
            <a:ext cx="14955977" cy="188524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94403" y="2390987"/>
            <a:ext cx="7335743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94403" y="3562773"/>
            <a:ext cx="7335743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778508" y="2390987"/>
            <a:ext cx="7371870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8778508" y="3562773"/>
            <a:ext cx="7371870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8992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590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3726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>
              <a:defRPr sz="4551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0525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 marL="0" indent="0">
              <a:buNone/>
              <a:defRPr sz="4551"/>
            </a:lvl1pPr>
            <a:lvl2pPr marL="650230" indent="0">
              <a:buNone/>
              <a:defRPr sz="3982"/>
            </a:lvl2pPr>
            <a:lvl3pPr marL="1300460" indent="0">
              <a:buNone/>
              <a:defRPr sz="3413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32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2168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2409126" y="519289"/>
            <a:ext cx="3738994" cy="82657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92143" y="519289"/>
            <a:ext cx="11000229" cy="82657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1818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3_Заголовок и текст">
  <p:cSld name="13_Заголовок и текс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>
            <a:spLocks noGrp="1"/>
          </p:cNvSpPr>
          <p:nvPr>
            <p:ph type="body" idx="1"/>
          </p:nvPr>
        </p:nvSpPr>
        <p:spPr>
          <a:xfrm>
            <a:off x="1102677" y="3756943"/>
            <a:ext cx="15147050" cy="512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50230" marR="0" lvl="0" indent="-325115" algn="l" rtl="0">
              <a:lnSpc>
                <a:spcPct val="90000"/>
              </a:lnSpc>
              <a:spcBef>
                <a:spcPts val="1422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3982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1300460" marR="0" lvl="1" indent="-541858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3413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950690" marR="0" lvl="2" indent="-505734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844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2600919" marR="0" lvl="3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3251149" marR="0" lvl="4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3901379" marR="0" lvl="5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4551609" marR="0" lvl="6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5201839" marR="0" lvl="7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5852069" marR="0" lvl="8" indent="-487672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56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2"/>
          </p:nvPr>
        </p:nvSpPr>
        <p:spPr>
          <a:xfrm>
            <a:off x="982568" y="2128014"/>
            <a:ext cx="15375128" cy="1087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50230" marR="0" lvl="0" indent="-325115" algn="l" rtl="0">
              <a:lnSpc>
                <a:spcPct val="120000"/>
              </a:lnSpc>
              <a:spcBef>
                <a:spcPts val="1422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3129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300460" marR="0" lvl="1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None/>
              <a:defRPr sz="199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950690" marR="0" lvl="2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None/>
              <a:defRPr sz="1707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600919" marR="0" lvl="3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251149" marR="0" lvl="4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901379" marR="0" lvl="5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551609" marR="0" lvl="6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5201839" marR="0" lvl="7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852069" marR="0" lvl="8" indent="-325115" algn="l" rtl="0">
              <a:lnSpc>
                <a:spcPct val="90000"/>
              </a:lnSpc>
              <a:spcBef>
                <a:spcPts val="711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422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title"/>
          </p:nvPr>
        </p:nvSpPr>
        <p:spPr>
          <a:xfrm>
            <a:off x="886640" y="654322"/>
            <a:ext cx="15375127" cy="1115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Roboto"/>
              <a:buNone/>
              <a:defRPr sz="6258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2560"/>
            </a:lvl9pPr>
          </a:lstStyle>
          <a:p>
            <a:endParaRPr/>
          </a:p>
        </p:txBody>
      </p:sp>
      <p:pic>
        <p:nvPicPr>
          <p:cNvPr id="21" name="Google Shape;2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82166" y="8762685"/>
            <a:ext cx="1318938" cy="1899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239282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511D7A-0707-2A42-84F1-BD8789A3EA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7533" y="1596249"/>
            <a:ext cx="13005197" cy="3395698"/>
          </a:xfrm>
        </p:spPr>
        <p:txBody>
          <a:bodyPr anchor="b"/>
          <a:lstStyle>
            <a:lvl1pPr algn="ctr"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28B39BE-BB00-2C4E-80CF-E118D6EB9A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7533" y="5122898"/>
            <a:ext cx="13005197" cy="2354862"/>
          </a:xfrm>
        </p:spPr>
        <p:txBody>
          <a:bodyPr/>
          <a:lstStyle>
            <a:lvl1pPr marL="0" indent="0" algn="ctr">
              <a:buNone/>
              <a:defRPr sz="3413"/>
            </a:lvl1pPr>
            <a:lvl2pPr marL="650230" indent="0" algn="ctr">
              <a:buNone/>
              <a:defRPr sz="2844"/>
            </a:lvl2pPr>
            <a:lvl3pPr marL="1300460" indent="0" algn="ctr">
              <a:buNone/>
              <a:defRPr sz="2560"/>
            </a:lvl3pPr>
            <a:lvl4pPr marL="1950690" indent="0" algn="ctr">
              <a:buNone/>
              <a:defRPr sz="2276"/>
            </a:lvl4pPr>
            <a:lvl5pPr marL="2600919" indent="0" algn="ctr">
              <a:buNone/>
              <a:defRPr sz="2276"/>
            </a:lvl5pPr>
            <a:lvl6pPr marL="3251149" indent="0" algn="ctr">
              <a:buNone/>
              <a:defRPr sz="2276"/>
            </a:lvl6pPr>
            <a:lvl7pPr marL="3901379" indent="0" algn="ctr">
              <a:buNone/>
              <a:defRPr sz="2276"/>
            </a:lvl7pPr>
            <a:lvl8pPr marL="4551609" indent="0" algn="ctr">
              <a:buNone/>
              <a:defRPr sz="2276"/>
            </a:lvl8pPr>
            <a:lvl9pPr marL="5201839" indent="0" algn="ctr">
              <a:buNone/>
              <a:defRPr sz="2276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F8F116-943E-CB43-ACDE-BFB2D4CEC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CE93E8-4793-8749-84B8-554C4FD42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EE1E0C-7871-FD46-96AB-3BBA4F08F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370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CEE692-F24F-0943-A16D-D983A0DB4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04B94E-D8CE-4C4A-B741-D1C8B0D35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2419DB-E634-BE48-A4A5-DB7249BC5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948415-77CB-0B40-BE98-F231147F2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91F43C-3963-E54D-BC66-AC4B7A0A6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974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04629-3F36-3343-A324-F94AC1917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112" y="2431628"/>
            <a:ext cx="14955977" cy="4057226"/>
          </a:xfrm>
        </p:spPr>
        <p:txBody>
          <a:bodyPr anchor="b"/>
          <a:lstStyle>
            <a:lvl1pPr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D61D29-FEA1-CA4E-8581-9F9587682C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3112" y="6527237"/>
            <a:ext cx="14955977" cy="2133599"/>
          </a:xfrm>
        </p:spPr>
        <p:txBody>
          <a:bodyPr/>
          <a:lstStyle>
            <a:lvl1pPr marL="0" indent="0">
              <a:buNone/>
              <a:defRPr sz="3413">
                <a:solidFill>
                  <a:schemeClr val="tx1">
                    <a:tint val="75000"/>
                  </a:schemeClr>
                </a:solidFill>
              </a:defRPr>
            </a:lvl1pPr>
            <a:lvl2pPr marL="6502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7F2B5B-1884-E94A-8E66-BBBC1C402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65C56C-A621-E64C-A021-A4D77A626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31FFC2-4B8C-B546-BAC7-CF8D69BFC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7028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672D69-2AB0-C14A-9519-BC94DCF13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C866BC-BCEA-E04D-B566-D0593A25BE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2143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B285F0-BC20-4447-85FD-AF1F2FB371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78508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E4E6251-2EEE-364F-B4F1-663AEF693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50E768-55D8-C14E-8F03-91472443B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A93306-F522-3444-B5D6-5ED1BB6A2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4673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6A2EC-824E-B343-99D1-7596F200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402" y="519290"/>
            <a:ext cx="14955977" cy="188524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85E6ED-83F7-1A43-A3BD-F0E8038B9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4403" y="2390987"/>
            <a:ext cx="7335743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B1D8E2-F649-B346-9596-4D33CA8F4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4403" y="3562773"/>
            <a:ext cx="7335743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9406EED-E1E4-5E4A-B464-D1399830D8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78508" y="2390987"/>
            <a:ext cx="7371870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9BDA7FC-B231-604E-BCD4-EA974A90AE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78508" y="3562773"/>
            <a:ext cx="7371870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EC676EE-CBA1-8F42-A2B9-CF3CC7633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81DA769-6265-BB4B-A8B4-F89216384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1A04D05-482F-8A46-832E-0AF8B1CE3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8723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23CA86-0275-9648-AEB2-0A995D9D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221E139-E85E-774D-A158-A91545FF9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2A8AB51-592F-7744-B5E7-AE305D206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D42536-BEC0-AF47-849C-A87DE9321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29036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6A3C905-E20F-E148-8899-48E4D4CC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5EC9DBA-9ADE-084B-A849-7FE4E67BE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65C1673-51A8-3740-9D00-B0138BBAC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1560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280EFF-D234-C143-B3A1-85337373C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0F87AD-B795-5F44-8BF3-CC36FC46C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>
              <a:defRPr sz="4551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7C76F81-A4E4-B848-B3C4-87CA2379CF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512ADCB-3E9A-FC47-9367-6808E313F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17E409-A75F-2147-9487-6B0633154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05CA67-4E0B-2240-9F3E-E366CAA2D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88802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C4C24-F6A3-8946-A1E3-537C4D8DA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FD7C71D-4B1A-BD49-943C-CD150CF6D4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 marL="0" indent="0">
              <a:buNone/>
              <a:defRPr sz="4551"/>
            </a:lvl1pPr>
            <a:lvl2pPr marL="650230" indent="0">
              <a:buNone/>
              <a:defRPr sz="3982"/>
            </a:lvl2pPr>
            <a:lvl3pPr marL="1300460" indent="0">
              <a:buNone/>
              <a:defRPr sz="3413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B3DDD87-77C9-C14F-BF6F-E595EC5DD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F33EA90-26F7-1A49-8DB0-08DEB5C76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728B4F-B626-EA41-8E66-60B977565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E1885FA-E08E-A14F-AE9C-7FEBB8BED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2585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A7A3EA-5987-714F-A428-EB864E3C5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B445BB2-C15E-2940-B65C-5BC7A8A19E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D4F604-6950-814B-A2F2-D533274B2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101A84-DF61-114C-876F-63E868E3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9D96BA-E8C0-AF43-A521-55BC7A7ED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0818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BF65E5D-E042-5347-AE92-747E68C85A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409126" y="519289"/>
            <a:ext cx="3738994" cy="82657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232A93D-4311-C24A-8B5C-F5F43C810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92143" y="519289"/>
            <a:ext cx="11000229" cy="82657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0C8ED4-7F6B-DF44-8E42-B6F58D110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7B0F39-57B2-0947-9DD6-E92C03E36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332A26-97B7-5E49-8DF8-5E678FEFE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6933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7533" y="1596249"/>
            <a:ext cx="13005197" cy="3395698"/>
          </a:xfrm>
        </p:spPr>
        <p:txBody>
          <a:bodyPr anchor="b"/>
          <a:lstStyle>
            <a:lvl1pPr algn="ctr"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7533" y="5122898"/>
            <a:ext cx="13005197" cy="2354862"/>
          </a:xfrm>
        </p:spPr>
        <p:txBody>
          <a:bodyPr/>
          <a:lstStyle>
            <a:lvl1pPr marL="0" indent="0" algn="ctr">
              <a:buNone/>
              <a:defRPr sz="3413"/>
            </a:lvl1pPr>
            <a:lvl2pPr marL="650230" indent="0" algn="ctr">
              <a:buNone/>
              <a:defRPr sz="2844"/>
            </a:lvl2pPr>
            <a:lvl3pPr marL="1300460" indent="0" algn="ctr">
              <a:buNone/>
              <a:defRPr sz="2560"/>
            </a:lvl3pPr>
            <a:lvl4pPr marL="1950690" indent="0" algn="ctr">
              <a:buNone/>
              <a:defRPr sz="2276"/>
            </a:lvl4pPr>
            <a:lvl5pPr marL="2600919" indent="0" algn="ctr">
              <a:buNone/>
              <a:defRPr sz="2276"/>
            </a:lvl5pPr>
            <a:lvl6pPr marL="3251149" indent="0" algn="ctr">
              <a:buNone/>
              <a:defRPr sz="2276"/>
            </a:lvl6pPr>
            <a:lvl7pPr marL="3901379" indent="0" algn="ctr">
              <a:buNone/>
              <a:defRPr sz="2276"/>
            </a:lvl7pPr>
            <a:lvl8pPr marL="4551609" indent="0" algn="ctr">
              <a:buNone/>
              <a:defRPr sz="2276"/>
            </a:lvl8pPr>
            <a:lvl9pPr marL="5201839" indent="0" algn="ctr">
              <a:buNone/>
              <a:defRPr sz="2276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5156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5091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112" y="2431628"/>
            <a:ext cx="14955977" cy="4057226"/>
          </a:xfrm>
        </p:spPr>
        <p:txBody>
          <a:bodyPr anchor="b"/>
          <a:lstStyle>
            <a:lvl1pPr>
              <a:defRPr sz="853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3112" y="6527237"/>
            <a:ext cx="14955977" cy="2133599"/>
          </a:xfrm>
        </p:spPr>
        <p:txBody>
          <a:bodyPr/>
          <a:lstStyle>
            <a:lvl1pPr marL="0" indent="0">
              <a:buNone/>
              <a:defRPr sz="3413">
                <a:solidFill>
                  <a:schemeClr val="tx1">
                    <a:tint val="75000"/>
                  </a:schemeClr>
                </a:solidFill>
              </a:defRPr>
            </a:lvl1pPr>
            <a:lvl2pPr marL="6502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9232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92143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778508" y="2596444"/>
            <a:ext cx="7369612" cy="61885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7794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519290"/>
            <a:ext cx="14955977" cy="188524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94403" y="2390987"/>
            <a:ext cx="7335743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94403" y="3562773"/>
            <a:ext cx="7335743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778508" y="2390987"/>
            <a:ext cx="7371870" cy="1171786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8778508" y="3562773"/>
            <a:ext cx="7371870" cy="5240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7323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62412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46092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>
              <a:defRPr sz="4551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5442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4402" y="650240"/>
            <a:ext cx="5592686" cy="2275840"/>
          </a:xfrm>
        </p:spPr>
        <p:txBody>
          <a:bodyPr anchor="b"/>
          <a:lstStyle>
            <a:lvl1pPr>
              <a:defRPr sz="455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371870" y="1404338"/>
            <a:ext cx="8778508" cy="6931378"/>
          </a:xfrm>
        </p:spPr>
        <p:txBody>
          <a:bodyPr/>
          <a:lstStyle>
            <a:lvl1pPr marL="0" indent="0">
              <a:buNone/>
              <a:defRPr sz="4551"/>
            </a:lvl1pPr>
            <a:lvl2pPr marL="650230" indent="0">
              <a:buNone/>
              <a:defRPr sz="3982"/>
            </a:lvl2pPr>
            <a:lvl3pPr marL="1300460" indent="0">
              <a:buNone/>
              <a:defRPr sz="3413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94402" y="2926080"/>
            <a:ext cx="5592686" cy="5420925"/>
          </a:xfrm>
        </p:spPr>
        <p:txBody>
          <a:bodyPr/>
          <a:lstStyle>
            <a:lvl1pPr marL="0" indent="0">
              <a:buNone/>
              <a:defRPr sz="2276"/>
            </a:lvl1pPr>
            <a:lvl2pPr marL="650230" indent="0">
              <a:buNone/>
              <a:defRPr sz="1991"/>
            </a:lvl2pPr>
            <a:lvl3pPr marL="1300460" indent="0">
              <a:buNone/>
              <a:defRPr sz="1707"/>
            </a:lvl3pPr>
            <a:lvl4pPr marL="1950690" indent="0">
              <a:buNone/>
              <a:defRPr sz="1422"/>
            </a:lvl4pPr>
            <a:lvl5pPr marL="2600919" indent="0">
              <a:buNone/>
              <a:defRPr sz="1422"/>
            </a:lvl5pPr>
            <a:lvl6pPr marL="3251149" indent="0">
              <a:buNone/>
              <a:defRPr sz="1422"/>
            </a:lvl6pPr>
            <a:lvl7pPr marL="3901379" indent="0">
              <a:buNone/>
              <a:defRPr sz="1422"/>
            </a:lvl7pPr>
            <a:lvl8pPr marL="4551609" indent="0">
              <a:buNone/>
              <a:defRPr sz="1422"/>
            </a:lvl8pPr>
            <a:lvl9pPr marL="5201839" indent="0">
              <a:buNone/>
              <a:defRPr sz="14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1565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5054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2409126" y="519289"/>
            <a:ext cx="3738994" cy="82657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92143" y="519289"/>
            <a:ext cx="11000229" cy="82657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877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143" y="519290"/>
            <a:ext cx="14955977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92143" y="2596444"/>
            <a:ext cx="14955977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92143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743962" y="9040143"/>
            <a:ext cx="585233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246561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041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814" r:id="rId12"/>
  </p:sldLayoutIdLst>
  <p:txStyles>
    <p:titleStyle>
      <a:lvl1pPr algn="l" defTabSz="1300460" rtl="0" eaLnBrk="1" latinLnBrk="0" hangingPunct="1">
        <a:lnSpc>
          <a:spcPct val="90000"/>
        </a:lnSpc>
        <a:spcBef>
          <a:spcPct val="0"/>
        </a:spcBef>
        <a:buNone/>
        <a:defRPr sz="62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115" indent="-325115" algn="l" defTabSz="1300460" rtl="0" eaLnBrk="1" latinLnBrk="0" hangingPunct="1">
        <a:lnSpc>
          <a:spcPct val="90000"/>
        </a:lnSpc>
        <a:spcBef>
          <a:spcPts val="1422"/>
        </a:spcBef>
        <a:buFont typeface="Arial" panose="020B0604020202020204" pitchFamily="34" charset="0"/>
        <a:buChar char="•"/>
        <a:defRPr sz="3982" kern="1200">
          <a:solidFill>
            <a:schemeClr val="tx1"/>
          </a:solidFill>
          <a:latin typeface="+mn-lt"/>
          <a:ea typeface="+mn-ea"/>
          <a:cs typeface="+mn-cs"/>
        </a:defRPr>
      </a:lvl1pPr>
      <a:lvl2pPr marL="97534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3413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3pPr>
      <a:lvl4pPr marL="227580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3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57626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422649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87672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52695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A7963D-7034-564A-ACA7-DF318BAEF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143" y="519290"/>
            <a:ext cx="14955977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BD15824-4D48-074F-8E7F-F008EAB71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2143" y="2596444"/>
            <a:ext cx="14955977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1086CE-EA52-ED44-921D-FA9849EBED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92143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5E37CDE3-95E5-5044-8325-3B50C7E2B62B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FB7C7F-C6AB-5B4C-8B2F-28F42FDD7C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743962" y="9040143"/>
            <a:ext cx="585233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06A648-0E67-8849-B0A3-89158C8558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246561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4C1D5A4F-8525-5246-932F-842C319F6EC2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46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1300460" rtl="0" eaLnBrk="1" latinLnBrk="0" hangingPunct="1">
        <a:lnSpc>
          <a:spcPct val="90000"/>
        </a:lnSpc>
        <a:spcBef>
          <a:spcPct val="0"/>
        </a:spcBef>
        <a:buNone/>
        <a:defRPr sz="62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115" indent="-325115" algn="l" defTabSz="1300460" rtl="0" eaLnBrk="1" latinLnBrk="0" hangingPunct="1">
        <a:lnSpc>
          <a:spcPct val="90000"/>
        </a:lnSpc>
        <a:spcBef>
          <a:spcPts val="1422"/>
        </a:spcBef>
        <a:buFont typeface="Arial" panose="020B0604020202020204" pitchFamily="34" charset="0"/>
        <a:buChar char="•"/>
        <a:defRPr sz="3982" kern="1200">
          <a:solidFill>
            <a:schemeClr val="tx1"/>
          </a:solidFill>
          <a:latin typeface="+mn-lt"/>
          <a:ea typeface="+mn-ea"/>
          <a:cs typeface="+mn-cs"/>
        </a:defRPr>
      </a:lvl1pPr>
      <a:lvl2pPr marL="97534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3413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3pPr>
      <a:lvl4pPr marL="227580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3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57626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422649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87672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52695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143" y="519290"/>
            <a:ext cx="14955977" cy="18852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92143" y="2596444"/>
            <a:ext cx="14955977" cy="61885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92143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7CA34295-A62A-4834-B1C4-EAF1024F4183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26.10.2020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743962" y="9040143"/>
            <a:ext cx="585233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246561" y="9040143"/>
            <a:ext cx="3901559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0460" hangingPunct="1"/>
            <a:fld id="{168C6E3F-EEF1-4D4F-9BC7-FB981E253A29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1300460" hangingPunct="1"/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95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l" defTabSz="1300460" rtl="0" eaLnBrk="1" latinLnBrk="0" hangingPunct="1">
        <a:lnSpc>
          <a:spcPct val="90000"/>
        </a:lnSpc>
        <a:spcBef>
          <a:spcPct val="0"/>
        </a:spcBef>
        <a:buNone/>
        <a:defRPr sz="62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115" indent="-325115" algn="l" defTabSz="1300460" rtl="0" eaLnBrk="1" latinLnBrk="0" hangingPunct="1">
        <a:lnSpc>
          <a:spcPct val="90000"/>
        </a:lnSpc>
        <a:spcBef>
          <a:spcPts val="1422"/>
        </a:spcBef>
        <a:buFont typeface="Arial" panose="020B0604020202020204" pitchFamily="34" charset="0"/>
        <a:buChar char="•"/>
        <a:defRPr sz="3982" kern="1200">
          <a:solidFill>
            <a:schemeClr val="tx1"/>
          </a:solidFill>
          <a:latin typeface="+mn-lt"/>
          <a:ea typeface="+mn-ea"/>
          <a:cs typeface="+mn-cs"/>
        </a:defRPr>
      </a:lvl1pPr>
      <a:lvl2pPr marL="97534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3413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5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3pPr>
      <a:lvl4pPr marL="227580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3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57626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422649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87672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526954" indent="-325115" algn="l" defTabSz="130046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image" Target="../media/image1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hyperlink" Target="https://marketing.rbc.ru/research/27519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0.png"/><Relationship Id="rId4" Type="http://schemas.openxmlformats.org/officeDocument/2006/relationships/image" Target="../media/image45.png"/><Relationship Id="rId9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image" Target="../media/image15.png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60.png"/><Relationship Id="rId5" Type="http://schemas.openxmlformats.org/officeDocument/2006/relationships/image" Target="../media/image54.jp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19" Type="http://schemas.openxmlformats.org/officeDocument/2006/relationships/image" Target="../media/image68.png"/><Relationship Id="rId4" Type="http://schemas.openxmlformats.org/officeDocument/2006/relationships/image" Target="../media/image53.jpe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18" Type="http://schemas.openxmlformats.org/officeDocument/2006/relationships/image" Target="../media/image82.png"/><Relationship Id="rId3" Type="http://schemas.openxmlformats.org/officeDocument/2006/relationships/image" Target="../media/image55.jpe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image" Target="../media/image15.png"/><Relationship Id="rId16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59.png"/><Relationship Id="rId15" Type="http://schemas.openxmlformats.org/officeDocument/2006/relationships/image" Target="../media/image79.png"/><Relationship Id="rId10" Type="http://schemas.openxmlformats.org/officeDocument/2006/relationships/image" Target="../media/image74.png"/><Relationship Id="rId4" Type="http://schemas.openxmlformats.org/officeDocument/2006/relationships/image" Target="../media/image5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57.png"/><Relationship Id="rId7" Type="http://schemas.openxmlformats.org/officeDocument/2006/relationships/image" Target="../media/image8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85.png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79.png"/><Relationship Id="rId7" Type="http://schemas.openxmlformats.org/officeDocument/2006/relationships/image" Target="../media/image61.png"/><Relationship Id="rId12" Type="http://schemas.openxmlformats.org/officeDocument/2006/relationships/image" Target="../media/image9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92.png"/><Relationship Id="rId5" Type="http://schemas.openxmlformats.org/officeDocument/2006/relationships/image" Target="../media/image78.png"/><Relationship Id="rId10" Type="http://schemas.openxmlformats.org/officeDocument/2006/relationships/image" Target="../media/image91.png"/><Relationship Id="rId4" Type="http://schemas.openxmlformats.org/officeDocument/2006/relationships/image" Target="../media/image82.png"/><Relationship Id="rId9" Type="http://schemas.openxmlformats.org/officeDocument/2006/relationships/image" Target="../media/image9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png"/></Relationships>
</file>

<file path=ppt/slides/_rels/slide3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8.png"/><Relationship Id="rId18" Type="http://schemas.openxmlformats.org/officeDocument/2006/relationships/image" Target="../media/image113.png"/><Relationship Id="rId26" Type="http://schemas.openxmlformats.org/officeDocument/2006/relationships/image" Target="../media/image121.png"/><Relationship Id="rId39" Type="http://schemas.openxmlformats.org/officeDocument/2006/relationships/image" Target="../media/image134.png"/><Relationship Id="rId21" Type="http://schemas.openxmlformats.org/officeDocument/2006/relationships/image" Target="../media/image116.png"/><Relationship Id="rId34" Type="http://schemas.openxmlformats.org/officeDocument/2006/relationships/image" Target="../media/image129.png"/><Relationship Id="rId42" Type="http://schemas.openxmlformats.org/officeDocument/2006/relationships/image" Target="../media/image137.png"/><Relationship Id="rId7" Type="http://schemas.openxmlformats.org/officeDocument/2006/relationships/image" Target="../media/image102.jpeg"/><Relationship Id="rId2" Type="http://schemas.openxmlformats.org/officeDocument/2006/relationships/image" Target="../media/image15.png"/><Relationship Id="rId16" Type="http://schemas.openxmlformats.org/officeDocument/2006/relationships/image" Target="../media/image111.jpeg"/><Relationship Id="rId20" Type="http://schemas.openxmlformats.org/officeDocument/2006/relationships/image" Target="../media/image115.png"/><Relationship Id="rId29" Type="http://schemas.openxmlformats.org/officeDocument/2006/relationships/image" Target="../media/image124.png"/><Relationship Id="rId41" Type="http://schemas.openxmlformats.org/officeDocument/2006/relationships/image" Target="../media/image13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1.jpeg"/><Relationship Id="rId11" Type="http://schemas.openxmlformats.org/officeDocument/2006/relationships/image" Target="../media/image106.jpeg"/><Relationship Id="rId24" Type="http://schemas.openxmlformats.org/officeDocument/2006/relationships/image" Target="../media/image119.png"/><Relationship Id="rId32" Type="http://schemas.openxmlformats.org/officeDocument/2006/relationships/image" Target="../media/image127.jpeg"/><Relationship Id="rId37" Type="http://schemas.openxmlformats.org/officeDocument/2006/relationships/image" Target="../media/image132.png"/><Relationship Id="rId40" Type="http://schemas.openxmlformats.org/officeDocument/2006/relationships/image" Target="../media/image135.jpeg"/><Relationship Id="rId5" Type="http://schemas.openxmlformats.org/officeDocument/2006/relationships/image" Target="../media/image100.png"/><Relationship Id="rId15" Type="http://schemas.openxmlformats.org/officeDocument/2006/relationships/image" Target="../media/image110.png"/><Relationship Id="rId23" Type="http://schemas.openxmlformats.org/officeDocument/2006/relationships/image" Target="../media/image118.jpeg"/><Relationship Id="rId28" Type="http://schemas.openxmlformats.org/officeDocument/2006/relationships/image" Target="../media/image123.png"/><Relationship Id="rId36" Type="http://schemas.openxmlformats.org/officeDocument/2006/relationships/image" Target="../media/image131.png"/><Relationship Id="rId10" Type="http://schemas.openxmlformats.org/officeDocument/2006/relationships/image" Target="../media/image105.png"/><Relationship Id="rId19" Type="http://schemas.openxmlformats.org/officeDocument/2006/relationships/image" Target="../media/image114.png"/><Relationship Id="rId31" Type="http://schemas.openxmlformats.org/officeDocument/2006/relationships/image" Target="../media/image126.png"/><Relationship Id="rId4" Type="http://schemas.openxmlformats.org/officeDocument/2006/relationships/image" Target="../media/image99.png"/><Relationship Id="rId9" Type="http://schemas.openxmlformats.org/officeDocument/2006/relationships/image" Target="../media/image104.png"/><Relationship Id="rId14" Type="http://schemas.openxmlformats.org/officeDocument/2006/relationships/image" Target="../media/image109.png"/><Relationship Id="rId22" Type="http://schemas.openxmlformats.org/officeDocument/2006/relationships/image" Target="../media/image117.png"/><Relationship Id="rId27" Type="http://schemas.openxmlformats.org/officeDocument/2006/relationships/image" Target="../media/image122.png"/><Relationship Id="rId30" Type="http://schemas.openxmlformats.org/officeDocument/2006/relationships/image" Target="../media/image125.png"/><Relationship Id="rId35" Type="http://schemas.openxmlformats.org/officeDocument/2006/relationships/image" Target="../media/image130.png"/><Relationship Id="rId8" Type="http://schemas.openxmlformats.org/officeDocument/2006/relationships/image" Target="../media/image103.png"/><Relationship Id="rId3" Type="http://schemas.openxmlformats.org/officeDocument/2006/relationships/image" Target="../media/image98.png"/><Relationship Id="rId12" Type="http://schemas.openxmlformats.org/officeDocument/2006/relationships/image" Target="../media/image107.jpg"/><Relationship Id="rId17" Type="http://schemas.openxmlformats.org/officeDocument/2006/relationships/image" Target="../media/image112.png"/><Relationship Id="rId25" Type="http://schemas.openxmlformats.org/officeDocument/2006/relationships/image" Target="../media/image120.jpeg"/><Relationship Id="rId33" Type="http://schemas.openxmlformats.org/officeDocument/2006/relationships/image" Target="../media/image128.png"/><Relationship Id="rId38" Type="http://schemas.openxmlformats.org/officeDocument/2006/relationships/image" Target="../media/image13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3" Type="http://schemas.openxmlformats.org/officeDocument/2006/relationships/image" Target="../media/image139.jpg"/><Relationship Id="rId7" Type="http://schemas.openxmlformats.org/officeDocument/2006/relationships/image" Target="../media/image142.pn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1.png"/><Relationship Id="rId5" Type="http://schemas.openxmlformats.org/officeDocument/2006/relationships/image" Target="NULL"/><Relationship Id="rId4" Type="http://schemas.openxmlformats.org/officeDocument/2006/relationships/image" Target="../media/image140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460134A-2428-4943-8A7B-A6F892504070}"/>
              </a:ext>
            </a:extLst>
          </p:cNvPr>
          <p:cNvSpPr txBox="1"/>
          <p:nvPr/>
        </p:nvSpPr>
        <p:spPr>
          <a:xfrm flipH="1">
            <a:off x="291547" y="8130852"/>
            <a:ext cx="112255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300460" hangingPunct="1"/>
            <a:r>
              <a:rPr lang="ru-RU" sz="4400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Программа здоровья и благополучия </a:t>
            </a:r>
            <a:r>
              <a:rPr lang="en-US" sz="4400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(W</a:t>
            </a:r>
            <a:r>
              <a:rPr lang="ru-RU" sz="4400" kern="1200" dirty="0" err="1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ell-being</a:t>
            </a:r>
            <a:r>
              <a:rPr lang="en-US" sz="4400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)</a:t>
            </a:r>
            <a:endParaRPr lang="ru-RU" sz="4400" kern="120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7" y="961495"/>
            <a:ext cx="5485139" cy="10234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60134A-2428-4943-8A7B-A6F892504070}"/>
              </a:ext>
            </a:extLst>
          </p:cNvPr>
          <p:cNvSpPr txBox="1"/>
          <p:nvPr/>
        </p:nvSpPr>
        <p:spPr>
          <a:xfrm flipH="1">
            <a:off x="12077700" y="8977237"/>
            <a:ext cx="5118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300460" hangingPunct="1"/>
            <a:r>
              <a:rPr lang="ru-RU" sz="1600" i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Томск</a:t>
            </a:r>
            <a:endParaRPr lang="ru-RU" sz="1600" i="1" kern="1200" dirty="0" smtClean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l" defTabSz="1300460" hangingPunct="1"/>
            <a:r>
              <a:rPr lang="ru-RU" sz="1600" i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Семинар </a:t>
            </a:r>
            <a:r>
              <a:rPr lang="ru-RU" sz="1600" i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27.10.20</a:t>
            </a:r>
            <a:endParaRPr lang="ru-RU" sz="1600" i="1" kern="120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04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32B1FCE-1CDF-4B0A-AC21-7689F2349E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3" y="775624"/>
            <a:ext cx="5985316" cy="8977976"/>
          </a:xfrm>
          <a:prstGeom prst="rect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A0EECEB-BFC6-409B-ADB4-261FE39C0602}"/>
              </a:ext>
            </a:extLst>
          </p:cNvPr>
          <p:cNvSpPr/>
          <p:nvPr/>
        </p:nvSpPr>
        <p:spPr>
          <a:xfrm>
            <a:off x="6333889" y="1702984"/>
            <a:ext cx="9074433" cy="981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300460" hangingPunct="1">
              <a:lnSpc>
                <a:spcPct val="107000"/>
              </a:lnSpc>
              <a:spcAft>
                <a:spcPts val="1138"/>
              </a:spcAft>
            </a:pPr>
            <a:r>
              <a:rPr lang="ru-RU" sz="5400" kern="1200" dirty="0" err="1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Нагерняк</a:t>
            </a:r>
            <a:r>
              <a:rPr lang="ru-RU" sz="5400" kern="120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 Станислав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E873FC4-AE17-4A62-ADD7-04172564BD86}"/>
              </a:ext>
            </a:extLst>
          </p:cNvPr>
          <p:cNvSpPr/>
          <p:nvPr/>
        </p:nvSpPr>
        <p:spPr>
          <a:xfrm>
            <a:off x="6333889" y="3078847"/>
            <a:ext cx="9715879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300460" hangingPunct="1">
              <a:lnSpc>
                <a:spcPct val="107000"/>
              </a:lnSpc>
              <a:spcAft>
                <a:spcPts val="1138"/>
              </a:spcAft>
            </a:pPr>
            <a:r>
              <a:rPr lang="ru-RU" kern="1200" dirty="0">
                <a:solidFill>
                  <a:schemeClr val="tx1"/>
                </a:solidFill>
                <a:latin typeface="Arial "/>
                <a:ea typeface="+mn-ea"/>
                <a:cs typeface="+mn-cs"/>
              </a:rPr>
              <a:t>Эксперт в области социального пакета, специалист международного уровня по корпоративным программам здоровья и благополучия (</a:t>
            </a:r>
            <a:r>
              <a:rPr lang="en-US" kern="1200" dirty="0">
                <a:solidFill>
                  <a:schemeClr val="tx1"/>
                </a:solidFill>
                <a:latin typeface="Arial "/>
                <a:ea typeface="+mn-ea"/>
                <a:cs typeface="+mn-cs"/>
              </a:rPr>
              <a:t>w</a:t>
            </a:r>
            <a:r>
              <a:rPr lang="ru-RU" kern="1200" dirty="0" err="1">
                <a:solidFill>
                  <a:schemeClr val="tx1"/>
                </a:solidFill>
                <a:latin typeface="Arial "/>
                <a:ea typeface="+mn-ea"/>
                <a:cs typeface="+mn-cs"/>
              </a:rPr>
              <a:t>ell-bein</a:t>
            </a:r>
            <a:r>
              <a:rPr lang="en-US" kern="1200" dirty="0">
                <a:solidFill>
                  <a:schemeClr val="tx1"/>
                </a:solidFill>
                <a:latin typeface="Arial "/>
                <a:ea typeface="+mn-ea"/>
                <a:cs typeface="+mn-cs"/>
              </a:rPr>
              <a:t>g)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7304" y="159740"/>
            <a:ext cx="4497128" cy="1838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642" y="511169"/>
            <a:ext cx="4433724" cy="895112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13F7D33-975A-4EA0-A006-BD43C2B81A78}"/>
              </a:ext>
            </a:extLst>
          </p:cNvPr>
          <p:cNvSpPr/>
          <p:nvPr/>
        </p:nvSpPr>
        <p:spPr>
          <a:xfrm>
            <a:off x="6185327" y="4891186"/>
            <a:ext cx="34924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300460" hangingPunct="1"/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Главный редактор </a:t>
            </a:r>
            <a:r>
              <a:rPr lang="ru-RU" b="1" kern="1200" dirty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Журнала «Льготы и </a:t>
            </a:r>
            <a:r>
              <a:rPr lang="ru-RU" b="1" kern="1200" dirty="0" err="1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Бенефиты</a:t>
            </a:r>
            <a:r>
              <a:rPr lang="ru-RU" b="1" kern="1200" dirty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»</a:t>
            </a:r>
            <a:endParaRPr lang="ru-RU" b="1" kern="1200" dirty="0">
              <a:solidFill>
                <a:srgbClr val="FFC000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49A8F97-F65D-438B-8EBB-9BE5A8134ACD}"/>
              </a:ext>
            </a:extLst>
          </p:cNvPr>
          <p:cNvSpPr/>
          <p:nvPr/>
        </p:nvSpPr>
        <p:spPr>
          <a:xfrm>
            <a:off x="13269834" y="4891185"/>
            <a:ext cx="3756829" cy="120032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l" defTabSz="1300460" hangingPunct="1"/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МПО ПАО Газпром</a:t>
            </a:r>
          </a:p>
          <a:p>
            <a:pPr algn="l" defTabSz="1300460" hangingPunct="1"/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УК ТВЭЛ ГК Росатом</a:t>
            </a:r>
          </a:p>
          <a:p>
            <a:pPr algn="l" defTabSz="1300460" hangingPunct="1"/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ПАО Мечел</a:t>
            </a:r>
            <a:endParaRPr lang="en-US" b="1" kern="1200" dirty="0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13F7D33-975A-4EA0-A006-BD43C2B81A78}"/>
              </a:ext>
            </a:extLst>
          </p:cNvPr>
          <p:cNvSpPr/>
          <p:nvPr/>
        </p:nvSpPr>
        <p:spPr>
          <a:xfrm>
            <a:off x="9911127" y="4891186"/>
            <a:ext cx="33587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300460" hangingPunct="1"/>
            <a:r>
              <a:rPr lang="ru-RU" b="1" kern="1200" dirty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Более 15 лет 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работы в области </a:t>
            </a:r>
            <a:r>
              <a:rPr lang="ru-RU" b="1" kern="1200" dirty="0" err="1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соц.пакета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 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945533-18EF-42BC-B35E-BB3513B0AA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72260" y="6412920"/>
            <a:ext cx="1421709" cy="202954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9278F1-F845-4952-BD5A-8F5B58A8C2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2798" y="6421396"/>
            <a:ext cx="1421710" cy="202729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13CBDFB-B144-4FE8-B7E9-6D193E5BB4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55869" y="6415168"/>
            <a:ext cx="1422870" cy="202729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EAB30B5-4483-4861-822F-8B30692138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78320" y="6421396"/>
            <a:ext cx="1442140" cy="203880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31D29B5-D45D-4ED8-A614-0CC2B8096D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89588" y="6955886"/>
            <a:ext cx="1415530" cy="20709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93662" y="6955885"/>
            <a:ext cx="1415530" cy="20709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02713" y="6975744"/>
            <a:ext cx="1422870" cy="207091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153" y="6975744"/>
            <a:ext cx="1408139" cy="20728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13F7D33-975A-4EA0-A006-BD43C2B81A78}"/>
              </a:ext>
            </a:extLst>
          </p:cNvPr>
          <p:cNvSpPr/>
          <p:nvPr/>
        </p:nvSpPr>
        <p:spPr>
          <a:xfrm>
            <a:off x="6752989" y="9035871"/>
            <a:ext cx="104036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00460" hangingPunct="1"/>
            <a:r>
              <a:rPr lang="en-US" sz="3600" b="1" kern="1200" dirty="0" smtClean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10</a:t>
            </a:r>
            <a:r>
              <a:rPr lang="ru-RU" sz="3600" b="1" kern="1200" dirty="0" smtClean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 </a:t>
            </a:r>
            <a:r>
              <a:rPr lang="ru-RU" sz="3600" b="1" kern="1200" dirty="0">
                <a:solidFill>
                  <a:srgbClr val="FFC000"/>
                </a:solidFill>
                <a:latin typeface="Arial Black" panose="020B0A04020102020204" pitchFamily="34" charset="0"/>
                <a:ea typeface="+mn-ea"/>
                <a:cs typeface="+mn-cs"/>
                <a:sym typeface="Comfortaa"/>
              </a:rPr>
              <a:t>000 + подписчиков </a:t>
            </a:r>
            <a:endParaRPr lang="ru-RU" sz="3600" b="1" kern="1200" dirty="0">
              <a:solidFill>
                <a:srgbClr val="FFC000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263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8" y="375386"/>
            <a:ext cx="12135962" cy="1277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Программ</a:t>
            </a: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ы</a:t>
            </a:r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 Здоровья и благополучия (</a:t>
            </a:r>
            <a:r>
              <a:rPr lang="en-US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well-being)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848" y="2206171"/>
            <a:ext cx="5598435" cy="70103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5028" y="1652946"/>
            <a:ext cx="5442857" cy="73293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69409" y="1"/>
            <a:ext cx="5370854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94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369805" cy="1277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Основные корпоративные м</a:t>
            </a:r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одели программ </a:t>
            </a:r>
            <a:r>
              <a:rPr lang="en-US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well-being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83" y="2007280"/>
            <a:ext cx="8391525" cy="5419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966" y="7781339"/>
            <a:ext cx="8350442" cy="12668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3943" y="2786742"/>
            <a:ext cx="6906484" cy="20426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7566" y="5517895"/>
            <a:ext cx="5635635" cy="35302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70866" y="7604666"/>
            <a:ext cx="1429561" cy="8100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75122" y="1798608"/>
            <a:ext cx="318135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804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369805" cy="1277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Результаты исследований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2471" y="1759629"/>
            <a:ext cx="8867775" cy="71342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9552" y="4074204"/>
            <a:ext cx="40767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30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369805" cy="1277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Основные цели реализации</a:t>
            </a:r>
          </a:p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программ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flipH="1">
            <a:off x="5271974" y="3062514"/>
            <a:ext cx="5642768" cy="189814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Программы здоровья и благополучия</a:t>
            </a:r>
          </a:p>
          <a:p>
            <a:pPr defTabSz="1300460" hangingPunct="1"/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(</a:t>
            </a:r>
            <a:r>
              <a:rPr lang="en-US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Well-being</a:t>
            </a:r>
            <a:r>
              <a:rPr lang="ru-RU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)</a:t>
            </a:r>
            <a:endParaRPr lang="ru-RU" sz="2800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7916249">
            <a:off x="4151086" y="4492878"/>
            <a:ext cx="1727200" cy="148045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 rot="2866889">
            <a:off x="10307719" y="4491190"/>
            <a:ext cx="1727200" cy="148045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 flipH="1">
            <a:off x="707232" y="5994132"/>
            <a:ext cx="5642768" cy="189814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Снижение издержек </a:t>
            </a:r>
            <a:r>
              <a:rPr lang="ru-RU" sz="20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(связанных, в первую очередь с </a:t>
            </a:r>
            <a:r>
              <a:rPr lang="ru-RU" sz="2000" b="1" kern="1200" dirty="0" err="1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мед.расходами</a:t>
            </a:r>
            <a:r>
              <a:rPr lang="ru-RU" sz="20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)</a:t>
            </a:r>
            <a:endParaRPr lang="ru-RU" sz="2000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 flipH="1">
            <a:off x="10250325" y="5992588"/>
            <a:ext cx="5642768" cy="189814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Повышение вовлеченности</a:t>
            </a:r>
            <a:endParaRPr lang="ru-RU" sz="2000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707232" y="8462176"/>
            <a:ext cx="5435253" cy="50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1800" b="1" i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</a:t>
            </a:r>
            <a:r>
              <a:rPr lang="ru-RU" sz="1800" b="1" i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ромышленность, энергетика, крупный ритейл и </a:t>
            </a:r>
            <a:r>
              <a:rPr lang="ru-RU" sz="1800" b="1" i="1" kern="1200" dirty="0" err="1" smtClean="0">
                <a:solidFill>
                  <a:srgbClr val="002B82"/>
                </a:solidFill>
                <a:latin typeface="Arial Black" panose="020B0A04020102020204" pitchFamily="34" charset="0"/>
              </a:rPr>
              <a:t>тд</a:t>
            </a:r>
            <a:endParaRPr lang="ru-RU" sz="1800" b="1" i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10475643" y="8360558"/>
            <a:ext cx="5435253" cy="50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1800" b="1" i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ИТ, банки, консалтинг </a:t>
            </a:r>
            <a:endParaRPr lang="ru-RU" sz="1800" b="1" i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53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596900" y="7475740"/>
            <a:ext cx="3327401" cy="50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18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затраты </a:t>
            </a:r>
            <a:r>
              <a:rPr lang="ru-RU" sz="1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работодателей на </a:t>
            </a:r>
            <a:r>
              <a:rPr lang="ru-RU" sz="1800" b="1" kern="1200" dirty="0" err="1">
                <a:solidFill>
                  <a:srgbClr val="002B82"/>
                </a:solidFill>
                <a:latin typeface="Arial Black" panose="020B0A04020102020204" pitchFamily="34" charset="0"/>
              </a:rPr>
              <a:t>мед.страхование</a:t>
            </a:r>
            <a:r>
              <a:rPr lang="ru-RU" sz="1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 работников и их иждивенцев</a:t>
            </a:r>
          </a:p>
        </p:txBody>
      </p:sp>
      <p:sp>
        <p:nvSpPr>
          <p:cNvPr id="23" name="Rectangle 5">
            <a:extLst>
              <a:ext uri="{FF2B5EF4-FFF2-40B4-BE49-F238E27FC236}">
                <a16:creationId xmlns:a16="http://schemas.microsoft.com/office/drawing/2014/main" id="{4CC66488-95C8-44EF-AE1E-6C1387874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" y="9148332"/>
            <a:ext cx="10474529" cy="56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hangingPunct="1"/>
            <a:r>
              <a:rPr 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*по данным </a:t>
            </a:r>
            <a:r>
              <a:rPr lang="en-US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Integrated Benefits </a:t>
            </a:r>
            <a:r>
              <a:rPr lang="en-US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Institute</a:t>
            </a:r>
            <a:r>
              <a:rPr 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 (некоммерческая организация, в которую входит  </a:t>
            </a:r>
            <a:r>
              <a:rPr 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более 1320 </a:t>
            </a:r>
            <a:r>
              <a:rPr 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компаний с более чем 22 миллионами работников </a:t>
            </a:r>
            <a:r>
              <a:rPr 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в </a:t>
            </a:r>
            <a:r>
              <a:rPr 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США). 2018 год</a:t>
            </a:r>
            <a:endParaRPr lang="ru-RU" sz="1422" i="1" kern="1200" dirty="0">
              <a:solidFill>
                <a:srgbClr val="002B82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6376" y="580572"/>
            <a:ext cx="6987910" cy="856776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9302804" y="2304659"/>
            <a:ext cx="5989529" cy="9828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defTabSz="1300460" hangingPunct="1"/>
            <a:r>
              <a:rPr lang="ru-RU" sz="18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Сравнение средних ежегодных затрат </a:t>
            </a:r>
            <a:r>
              <a:rPr lang="ru-RU" sz="1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на сотрудника с хроническими заболеваниям и без, с учетом медицинской страховки в США (2013-1015)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10187478" y="8427315"/>
            <a:ext cx="6866808" cy="3229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1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Число сотрудников от </a:t>
            </a:r>
            <a:r>
              <a:rPr lang="ru-RU" sz="18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численности</a:t>
            </a:r>
            <a:endParaRPr lang="ru-RU" sz="1800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884199" cy="1277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«Цена» </a:t>
            </a: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здоровья сотрудника для компании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10187478" y="8029283"/>
            <a:ext cx="6866808" cy="40390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300460" hangingPunct="1"/>
            <a:r>
              <a:rPr lang="ru-RU" sz="16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       </a:t>
            </a:r>
            <a:r>
              <a:rPr lang="ru-RU" sz="14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Здоровый                        Хроническое            Несколько </a:t>
            </a:r>
          </a:p>
          <a:p>
            <a:pPr algn="just" defTabSz="1300460" hangingPunct="1"/>
            <a:r>
              <a:rPr lang="ru-RU" sz="14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                                             заболевание      </a:t>
            </a:r>
            <a:r>
              <a:rPr lang="ru-RU" sz="1400" b="1" kern="1200" dirty="0" err="1" smtClean="0">
                <a:solidFill>
                  <a:srgbClr val="002B82"/>
                </a:solidFill>
                <a:latin typeface="Arial Black" panose="020B0A04020102020204" pitchFamily="34" charset="0"/>
              </a:rPr>
              <a:t>хрон.заболеваний</a:t>
            </a:r>
            <a:r>
              <a:rPr lang="ru-RU" sz="14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  </a:t>
            </a:r>
            <a:endParaRPr lang="ru-RU" sz="1400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4B6215E-499E-4F56-B722-DC64B9D19003}"/>
              </a:ext>
            </a:extLst>
          </p:cNvPr>
          <p:cNvSpPr/>
          <p:nvPr/>
        </p:nvSpPr>
        <p:spPr>
          <a:xfrm>
            <a:off x="4858445" y="6931694"/>
            <a:ext cx="4100528" cy="50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18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дополнительные </a:t>
            </a:r>
            <a:r>
              <a:rPr lang="ru-RU" sz="1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затраты связанные с заболеваниями  работников </a:t>
            </a:r>
            <a:r>
              <a:rPr lang="ru-RU" sz="18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(сверх затрат на страхование)</a:t>
            </a:r>
            <a:endParaRPr lang="ru-RU" sz="1800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59607" y="2855238"/>
            <a:ext cx="4275893" cy="4002762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kern="1200" dirty="0">
                <a:solidFill>
                  <a:schemeClr val="bg1"/>
                </a:solidFill>
                <a:latin typeface="Arial Black" panose="020B0A04020102020204" pitchFamily="34" charset="0"/>
              </a:rPr>
              <a:t>$ </a:t>
            </a:r>
            <a:r>
              <a:rPr lang="ru-RU" sz="3200" b="1" kern="1200" dirty="0">
                <a:solidFill>
                  <a:schemeClr val="bg1"/>
                </a:solidFill>
                <a:latin typeface="Arial Black" panose="020B0A04020102020204" pitchFamily="34" charset="0"/>
              </a:rPr>
              <a:t>880 </a:t>
            </a:r>
            <a:r>
              <a:rPr lang="ru-RU" sz="3200" b="1" kern="1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млрд в год</a:t>
            </a:r>
            <a:endParaRPr lang="ru-RU" sz="3200" b="1" kern="1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5046490" y="3285659"/>
            <a:ext cx="3336470" cy="30861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kern="1200" dirty="0">
                <a:solidFill>
                  <a:schemeClr val="bg1"/>
                </a:solidFill>
                <a:latin typeface="Arial Black" panose="020B0A04020102020204" pitchFamily="34" charset="0"/>
              </a:rPr>
              <a:t>$ </a:t>
            </a:r>
            <a:r>
              <a:rPr lang="ru-RU" sz="3200" b="1" kern="1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530 млрд в год</a:t>
            </a:r>
            <a:endParaRPr lang="ru-RU" sz="3200" b="1" kern="1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58445" y="1727122"/>
            <a:ext cx="3602651" cy="2137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+60%</a:t>
            </a:r>
            <a:endParaRPr lang="ru-RU" sz="4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4CC66488-95C8-44EF-AE1E-6C1387874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09028" y="9257753"/>
            <a:ext cx="1431235" cy="35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hangingPunct="1"/>
            <a:r>
              <a:rPr 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**</a:t>
            </a:r>
            <a:r>
              <a:rPr lang="en-US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PWC</a:t>
            </a:r>
            <a:endParaRPr lang="ru-RU" sz="1422" i="1" kern="1200" dirty="0">
              <a:solidFill>
                <a:srgbClr val="002B82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389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0" y="369691"/>
            <a:ext cx="14804545" cy="80697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Динамика цен на медицинские услуги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50125" y="9116593"/>
            <a:ext cx="3454215" cy="56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  <a:hlinkClick r:id="rId4"/>
              </a:rPr>
              <a:t>*</a:t>
            </a:r>
            <a:r>
              <a:rPr lang="en-US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  <a:hlinkClick r:id="rId4"/>
              </a:rPr>
              <a:t>https</a:t>
            </a:r>
            <a:r>
              <a:rPr lang="en-US" alt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  <a:hlinkClick r:id="rId4"/>
              </a:rPr>
              <a:t>://marketing.rbc.ru/research/27519</a:t>
            </a:r>
            <a:r>
              <a:rPr lang="en-US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  <a:hlinkClick r:id="rId4"/>
              </a:rPr>
              <a:t>/</a:t>
            </a:r>
            <a:endParaRPr lang="ru-RU" altLang="ru-RU" sz="1422" i="1" kern="1200" dirty="0" smtClean="0">
              <a:solidFill>
                <a:srgbClr val="002B82"/>
              </a:solidFill>
              <a:latin typeface="Calibri"/>
              <a:ea typeface="+mn-ea"/>
              <a:cs typeface="+mn-cs"/>
            </a:endParaRPr>
          </a:p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** </a:t>
            </a:r>
            <a:r>
              <a:rPr lang="en-US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Mercer Marsh</a:t>
            </a:r>
            <a:endParaRPr lang="ru-RU" altLang="ru-RU" sz="1422" i="1" kern="1200" dirty="0">
              <a:solidFill>
                <a:srgbClr val="002B82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669" y="1315748"/>
            <a:ext cx="10085563" cy="42323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71127" y="2398888"/>
            <a:ext cx="6805359" cy="211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Оборот рынка медицинских услуг в Москве за 2017-2019 </a:t>
            </a:r>
            <a:r>
              <a:rPr lang="ru-RU" b="1" kern="1200" dirty="0" err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гг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lang="ru-RU" sz="4000" b="1" kern="1200" dirty="0" smtClean="0">
                <a:solidFill>
                  <a:srgbClr val="FF0000"/>
                </a:solidFill>
                <a:latin typeface="Arial Black" panose="020B0A04020102020204" pitchFamily="34" charset="0"/>
                <a:ea typeface="+mn-ea"/>
                <a:cs typeface="+mn-cs"/>
              </a:rPr>
              <a:t>вырос на 13,5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% с 496 до 563 млрд руб., при этом по </a:t>
            </a:r>
            <a:r>
              <a:rPr lang="ru-RU" sz="1800" b="1" kern="120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числу приемов столичный рынок медицины не растет.*</a:t>
            </a:r>
            <a:endParaRPr lang="ru-RU" sz="1800" b="1" kern="12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5813" y="5320153"/>
            <a:ext cx="9730701" cy="413385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613671" y="8874509"/>
            <a:ext cx="1660028" cy="4715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en-US" sz="28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2016</a:t>
            </a:r>
            <a:endParaRPr lang="ru-RU" sz="28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36459" y="8874510"/>
            <a:ext cx="1660028" cy="4715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en-US" sz="28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2017</a:t>
            </a:r>
            <a:endParaRPr lang="ru-RU" sz="28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366115" y="8903377"/>
            <a:ext cx="1660028" cy="47153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en-US" sz="28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2018</a:t>
            </a:r>
            <a:endParaRPr lang="ru-RU" sz="28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320686" y="8854822"/>
            <a:ext cx="2365828" cy="74238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en-US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2019 </a:t>
            </a:r>
            <a:r>
              <a:rPr lang="ru-RU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прогноз</a:t>
            </a:r>
            <a:endParaRPr lang="ru-RU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72140" y="8181523"/>
            <a:ext cx="3552530" cy="3361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1800" b="1" kern="1200" noProof="1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Рост рынка ДМС</a:t>
            </a:r>
            <a:endParaRPr lang="ru-RU" sz="1800" b="1" kern="1200" noProof="1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40661" y="7121485"/>
            <a:ext cx="847861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7%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203217" y="8431838"/>
            <a:ext cx="113244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2%</a:t>
            </a:r>
            <a:endParaRPr lang="ru-RU" b="1" kern="1200" noProof="1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397376" y="5819349"/>
            <a:ext cx="138644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8,5%</a:t>
            </a:r>
            <a:endParaRPr lang="ru-RU" b="1" kern="1200" noProof="1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697474" y="6463745"/>
            <a:ext cx="138644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6</a:t>
            </a:r>
            <a:r>
              <a:rPr lang="ru-RU" b="1" kern="1200" noProof="1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,5%</a:t>
            </a:r>
            <a:endParaRPr lang="ru-RU" b="1" kern="1200" noProof="1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969346" y="7450604"/>
            <a:ext cx="138644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5,5%</a:t>
            </a:r>
            <a:endParaRPr lang="ru-RU" b="1" kern="1200" noProof="1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449572" y="7932224"/>
            <a:ext cx="138644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4,3%</a:t>
            </a:r>
            <a:endParaRPr lang="ru-RU" b="1" kern="1200" noProof="1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21232" y="6888653"/>
            <a:ext cx="691268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5%</a:t>
            </a:r>
            <a:endParaRPr lang="ru-RU" b="1" kern="1200" noProof="1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802865" y="6185122"/>
            <a:ext cx="1091080" cy="4173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b="1" kern="1200" noProof="1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7,8%</a:t>
            </a:r>
            <a:endParaRPr lang="ru-RU" b="1" kern="1200" noProof="1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161455" y="5630177"/>
            <a:ext cx="4174202" cy="36317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2000" b="1" kern="1200" noProof="1" smtClean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rPr>
              <a:t>Медицинская инфляция</a:t>
            </a:r>
            <a:endParaRPr lang="ru-RU" sz="2000" b="1" kern="1200" noProof="1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23" name="Title 4"/>
          <p:cNvSpPr txBox="1">
            <a:spLocks/>
          </p:cNvSpPr>
          <p:nvPr/>
        </p:nvSpPr>
        <p:spPr bwMode="auto">
          <a:xfrm>
            <a:off x="1579168" y="7659283"/>
            <a:ext cx="5376645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Динамика рынка ДМС**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71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102130" y="415676"/>
            <a:ext cx="12801069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Информация к размышлению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271126" y="5681522"/>
            <a:ext cx="3584949" cy="1170159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87400" y="1723011"/>
            <a:ext cx="5715000" cy="1389317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Портрет «среднестатистического» сотрудника (банк)</a:t>
            </a:r>
            <a:endParaRPr lang="ru-RU" sz="2800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72923" y="9212178"/>
            <a:ext cx="8405020" cy="351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kern="1200" dirty="0" smtClean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*исследование МОКСП 2020</a:t>
            </a:r>
            <a:endParaRPr lang="ru-RU" altLang="ru-RU" sz="1422" i="1" kern="1200" dirty="0">
              <a:solidFill>
                <a:srgbClr val="002B82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33400" y="5703033"/>
            <a:ext cx="2501754" cy="1392369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36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37,5 лет </a:t>
            </a: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средний «паспортный» возраст</a:t>
            </a:r>
            <a:endParaRPr lang="ru-RU" sz="20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618446" y="5622573"/>
            <a:ext cx="2849154" cy="1663212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36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45 </a:t>
            </a:r>
            <a:r>
              <a:rPr lang="ru-RU" sz="3600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лет</a:t>
            </a:r>
          </a:p>
          <a:p>
            <a:pPr defTabSz="975321">
              <a:lnSpc>
                <a:spcPct val="88000"/>
              </a:lnSpc>
            </a:pP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средний «биологический» (метоболический) возраст  </a:t>
            </a:r>
            <a:endParaRPr lang="ru-RU" sz="20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843574" y="6995576"/>
            <a:ext cx="3602651" cy="2137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+7,5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0048880" y="1868428"/>
            <a:ext cx="5708637" cy="96026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Портрет сотрудника ведущего ЗОЖ (банк)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9372600" y="5703033"/>
            <a:ext cx="2501754" cy="1392369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36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38,6 лет </a:t>
            </a: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средний «паспортный» возраст</a:t>
            </a:r>
            <a:endParaRPr lang="ru-RU" sz="20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3457646" y="5622573"/>
            <a:ext cx="2849154" cy="1663212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>
            <a:spAutoFit/>
          </a:bodyPr>
          <a:lstStyle/>
          <a:p>
            <a:pPr defTabSz="975321">
              <a:lnSpc>
                <a:spcPct val="88000"/>
              </a:lnSpc>
            </a:pPr>
            <a:r>
              <a:rPr lang="ru-RU" sz="36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34,2 </a:t>
            </a:r>
            <a:r>
              <a:rPr lang="ru-RU" sz="3600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лет</a:t>
            </a:r>
          </a:p>
          <a:p>
            <a:pPr defTabSz="975321">
              <a:lnSpc>
                <a:spcPct val="88000"/>
              </a:lnSpc>
            </a:pP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средний «биологический»</a:t>
            </a:r>
          </a:p>
          <a:p>
            <a:pPr defTabSz="975321">
              <a:lnSpc>
                <a:spcPct val="88000"/>
              </a:lnSpc>
            </a:pP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(</a:t>
            </a: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</a:rPr>
              <a:t>метоболический)</a:t>
            </a:r>
            <a:r>
              <a:rPr lang="ru-RU" sz="2000" b="1" kern="1200" noProof="1" smtClean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 возраст  </a:t>
            </a:r>
            <a:endParaRPr lang="ru-RU" sz="2000" b="1" kern="1200" noProof="1">
              <a:solidFill>
                <a:srgbClr val="002B82"/>
              </a:solidFill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0952492" y="7095402"/>
            <a:ext cx="3602651" cy="2137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-</a:t>
            </a:r>
            <a:r>
              <a:rPr lang="ru-RU" sz="96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4,4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492" y="3112328"/>
            <a:ext cx="2441954" cy="2441954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454" y="3017871"/>
            <a:ext cx="2415522" cy="2415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4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0" y="1054809"/>
            <a:ext cx="14746488" cy="59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Факторы, влияющие на здоровье человека*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96937400"/>
              </p:ext>
            </p:extLst>
          </p:nvPr>
        </p:nvGraphicFramePr>
        <p:xfrm>
          <a:off x="7257264" y="787826"/>
          <a:ext cx="8784257" cy="8602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7750496" y="2515263"/>
            <a:ext cx="2328020" cy="5446410"/>
          </a:xfrm>
          <a:prstGeom prst="roundRect">
            <a:avLst/>
          </a:prstGeom>
          <a:solidFill>
            <a:schemeClr val="tx1">
              <a:lumMod val="50000"/>
              <a:lumOff val="50000"/>
              <a:alpha val="36000"/>
            </a:schemeClr>
          </a:solidFill>
          <a:ln w="3810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413" dirty="0"/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50125" y="9213127"/>
            <a:ext cx="4557914" cy="35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alt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по данным Всемирной организации здравоохранения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1842" y="3546760"/>
            <a:ext cx="60970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60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Зона влияния работодателя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6516897" y="3546760"/>
            <a:ext cx="1480734" cy="3085047"/>
          </a:xfrm>
          <a:prstGeom prst="rightArrow">
            <a:avLst>
              <a:gd name="adj1" fmla="val 50000"/>
              <a:gd name="adj2" fmla="val 48040"/>
            </a:avLst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56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4"/>
          <p:cNvSpPr txBox="1">
            <a:spLocks/>
          </p:cNvSpPr>
          <p:nvPr/>
        </p:nvSpPr>
        <p:spPr bwMode="auto">
          <a:xfrm>
            <a:off x="161944" y="1068300"/>
            <a:ext cx="13597599" cy="59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Основные этапы формирования программы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741402" y="1840222"/>
            <a:ext cx="5946201" cy="197642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Бизнес стратегия компании</a:t>
            </a:r>
          </a:p>
        </p:txBody>
      </p:sp>
      <p:sp>
        <p:nvSpPr>
          <p:cNvPr id="23" name="Овал 22"/>
          <p:cNvSpPr/>
          <p:nvPr/>
        </p:nvSpPr>
        <p:spPr>
          <a:xfrm>
            <a:off x="684366" y="3570284"/>
            <a:ext cx="5946201" cy="197642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HR- 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стратегия</a:t>
            </a:r>
          </a:p>
        </p:txBody>
      </p:sp>
      <p:sp>
        <p:nvSpPr>
          <p:cNvPr id="24" name="Овал 23"/>
          <p:cNvSpPr/>
          <p:nvPr/>
        </p:nvSpPr>
        <p:spPr>
          <a:xfrm>
            <a:off x="798440" y="5300346"/>
            <a:ext cx="5832127" cy="197642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People -analytics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13973" y="7030408"/>
            <a:ext cx="6001062" cy="197642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Аудит</a:t>
            </a:r>
            <a:r>
              <a:rPr lang="en-US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персонала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,</a:t>
            </a:r>
            <a:r>
              <a:rPr lang="en-US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гигиенических факторов, 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здоровья персонала</a:t>
            </a:r>
          </a:p>
        </p:txBody>
      </p:sp>
      <p:sp>
        <p:nvSpPr>
          <p:cNvPr id="26" name="Стрелка вправо 25"/>
          <p:cNvSpPr/>
          <p:nvPr/>
        </p:nvSpPr>
        <p:spPr>
          <a:xfrm rot="5400000">
            <a:off x="12314841" y="1879038"/>
            <a:ext cx="829202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860899" y="1760269"/>
            <a:ext cx="8222414" cy="1614115"/>
          </a:xfrm>
          <a:prstGeom prst="ellipse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200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415563" y="1432155"/>
            <a:ext cx="866775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Вовлечение руководства и формирование команды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415562" y="3041345"/>
            <a:ext cx="8667750" cy="424732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Постановка целей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5400000">
            <a:off x="12334835" y="3139016"/>
            <a:ext cx="829202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820143" y="4296531"/>
            <a:ext cx="80874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Комплексный аудит существующей системы</a:t>
            </a: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12314841" y="4506761"/>
            <a:ext cx="829202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15633" y="5587696"/>
            <a:ext cx="6312947" cy="882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Формирование «дорожной карты» </a:t>
            </a:r>
            <a:endParaRPr lang="ru-RU" b="1" kern="1200" dirty="0" smtClean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и 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постановка 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КПЭ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24322" y="7326596"/>
            <a:ext cx="4479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Реализация 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программы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72513" y="8644483"/>
            <a:ext cx="866775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Подведение итогов отчетного периода, корректировка </a:t>
            </a:r>
            <a:r>
              <a:rPr lang="ru-RU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программы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12314840" y="6082460"/>
            <a:ext cx="829202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5400000">
            <a:off x="12314839" y="7515264"/>
            <a:ext cx="829202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3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369805" cy="1277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Российская практика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737" y="1745248"/>
            <a:ext cx="9247598" cy="73485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315" y="1745248"/>
            <a:ext cx="5551323" cy="73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47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 txBox="1">
            <a:spLocks/>
          </p:cNvSpPr>
          <p:nvPr/>
        </p:nvSpPr>
        <p:spPr bwMode="auto">
          <a:xfrm>
            <a:off x="525803" y="319598"/>
            <a:ext cx="14515862" cy="124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Основные цели и причины</a:t>
            </a:r>
          </a:p>
          <a:p>
            <a:pPr defTabSz="1300460" eaLnBrk="1" hangingPunct="1"/>
            <a:r>
              <a:rPr lang="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внедрения программ </a:t>
            </a:r>
            <a:r>
              <a:rPr lang="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в </a:t>
            </a:r>
            <a:r>
              <a:rPr lang="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России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sp>
        <p:nvSpPr>
          <p:cNvPr id="51" name="Скругленный прямоугольник 50"/>
          <p:cNvSpPr/>
          <p:nvPr/>
        </p:nvSpPr>
        <p:spPr>
          <a:xfrm flipH="1">
            <a:off x="525803" y="6165520"/>
            <a:ext cx="4069636" cy="1422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«</a:t>
            </a:r>
            <a:r>
              <a:rPr lang="ru-RU" sz="2000" b="1" kern="1200" dirty="0" err="1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Хайп</a:t>
            </a: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»</a:t>
            </a:r>
          </a:p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(«все побежали и я побежал»*)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 flipH="1">
            <a:off x="525803" y="2500627"/>
            <a:ext cx="4069636" cy="14440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Повышение вовлеченности персонала</a:t>
            </a:r>
          </a:p>
        </p:txBody>
      </p:sp>
      <p:sp>
        <p:nvSpPr>
          <p:cNvPr id="58" name="Скругленный прямоугольник 57"/>
          <p:cNvSpPr/>
          <p:nvPr/>
        </p:nvSpPr>
        <p:spPr>
          <a:xfrm flipH="1">
            <a:off x="3724714" y="4244236"/>
            <a:ext cx="4069636" cy="1455117"/>
          </a:xfrm>
          <a:prstGeom prst="roundRect">
            <a:avLst/>
          </a:prstGeom>
          <a:noFill/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Повышение уровня здоровья персонала 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 flipH="1">
            <a:off x="9349887" y="4244236"/>
            <a:ext cx="4069636" cy="1422148"/>
          </a:xfrm>
          <a:prstGeom prst="roundRect">
            <a:avLst/>
          </a:prstGeom>
          <a:noFill/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Снижение потерь связанных с болезнями  (снижение издержек)</a:t>
            </a: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DC18D8A9-73C8-452F-82FD-49CF9B897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543" y="9250058"/>
            <a:ext cx="6556545" cy="35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kern="1200" dirty="0">
                <a:solidFill>
                  <a:srgbClr val="1A1A1A"/>
                </a:solidFill>
                <a:latin typeface="Calibri"/>
                <a:ea typeface="+mn-ea"/>
                <a:cs typeface="Arial" panose="020B0604020202020204" pitchFamily="34" charset="0"/>
              </a:rPr>
              <a:t>*кинофильм «Джентльмены удачи»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 flipH="1">
            <a:off x="6635312" y="6165520"/>
            <a:ext cx="4069636" cy="1422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Так решил «</a:t>
            </a:r>
            <a:r>
              <a: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head office</a:t>
            </a: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»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 flipH="1">
            <a:off x="6778088" y="2478419"/>
            <a:ext cx="4069636" cy="1422148"/>
          </a:xfrm>
          <a:prstGeom prst="roundRect">
            <a:avLst/>
          </a:prstGeom>
          <a:noFill/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Повышение производительности труда 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 flipH="1">
            <a:off x="12756489" y="2478419"/>
            <a:ext cx="4069636" cy="1422148"/>
          </a:xfrm>
          <a:prstGeom prst="roundRect">
            <a:avLst/>
          </a:prstGeom>
          <a:noFill/>
          <a:ln w="28575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Борьба со стрессом («успокоить персонал»)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 flipH="1">
            <a:off x="12756489" y="6213722"/>
            <a:ext cx="4069636" cy="1422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Решение руководства («личная история»)</a:t>
            </a:r>
          </a:p>
        </p:txBody>
      </p:sp>
    </p:spTree>
    <p:extLst>
      <p:ext uri="{BB962C8B-B14F-4D97-AF65-F5344CB8AC3E}">
        <p14:creationId xmlns:p14="http://schemas.microsoft.com/office/powerpoint/2010/main" val="2333094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205844" y="1534820"/>
            <a:ext cx="9274098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Программы здоровья и благополучия работников (</a:t>
            </a:r>
            <a:r>
              <a:rPr lang="en-US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well-being) </a:t>
            </a: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в компаниях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271126" y="5681522"/>
            <a:ext cx="3584949" cy="1170159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101" y="2139427"/>
            <a:ext cx="1597138" cy="1597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93" y="7339140"/>
            <a:ext cx="1490887" cy="1490887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4803996" y="9047148"/>
            <a:ext cx="3596682" cy="408623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Чек-</a:t>
            </a:r>
            <a:r>
              <a:rPr lang="ru-RU" sz="2000" b="1" kern="1200" dirty="0" err="1">
                <a:solidFill>
                  <a:srgbClr val="002B82"/>
                </a:solidFill>
                <a:latin typeface="Arial Black" panose="020B0A04020102020204" pitchFamily="34" charset="0"/>
              </a:rPr>
              <a:t>апы</a:t>
            </a: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/ </a:t>
            </a:r>
            <a:r>
              <a:rPr lang="ru-RU" sz="2000" b="1" kern="1200" dirty="0" err="1">
                <a:solidFill>
                  <a:srgbClr val="002B82"/>
                </a:solidFill>
                <a:latin typeface="Arial Black" panose="020B0A04020102020204" pitchFamily="34" charset="0"/>
              </a:rPr>
              <a:t>мед.осмотры</a:t>
            </a:r>
            <a:endParaRPr lang="ru-RU" sz="2000" b="1" kern="1200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908" y="4680853"/>
            <a:ext cx="1235996" cy="1235996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177823" y="6127101"/>
            <a:ext cx="3584949" cy="1021556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Программы поддержки сотрудников (ЕАР)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444" y="1985253"/>
            <a:ext cx="1592755" cy="1592755"/>
          </a:xfrm>
          <a:prstGeom prst="rect">
            <a:avLst/>
          </a:prstGeom>
        </p:spPr>
      </p:pic>
      <p:sp>
        <p:nvSpPr>
          <p:cNvPr id="23" name="Скругленный прямоугольник 22"/>
          <p:cNvSpPr/>
          <p:nvPr/>
        </p:nvSpPr>
        <p:spPr>
          <a:xfrm>
            <a:off x="4044046" y="3687115"/>
            <a:ext cx="5435896" cy="1021556"/>
          </a:xfrm>
          <a:prstGeom prst="round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Обучение/</a:t>
            </a:r>
          </a:p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консультации </a:t>
            </a:r>
          </a:p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в области правильного питания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87843" y="6123068"/>
            <a:ext cx="5198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Тренажерный зал в организации/</a:t>
            </a:r>
          </a:p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частично оплачиваемый организацией абонемент в спортзал/ соревнования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15929" y="9086439"/>
            <a:ext cx="2343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Вакцинация</a:t>
            </a:r>
            <a:endParaRPr lang="ru-RU" b="1" kern="1200" dirty="0">
              <a:solidFill>
                <a:srgbClr val="002B82"/>
              </a:solidFill>
              <a:latin typeface="Arial Black" panose="020B0A04020102020204" pitchFamily="34" charset="0"/>
              <a:ea typeface="Palatino"/>
              <a:cs typeface="Palatino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949" y="7246236"/>
            <a:ext cx="1676696" cy="167669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790" y="4585652"/>
            <a:ext cx="1500409" cy="15004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5844" y="3940381"/>
            <a:ext cx="36937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Дни здоровья и лекции </a:t>
            </a:r>
          </a:p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(онлайн и офлайн)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6229" y="0"/>
            <a:ext cx="7964034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97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76"/>
          <p:cNvSpPr txBox="1">
            <a:spLocks/>
          </p:cNvSpPr>
          <p:nvPr/>
        </p:nvSpPr>
        <p:spPr>
          <a:xfrm>
            <a:off x="505757" y="1061173"/>
            <a:ext cx="15606237" cy="4377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130046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53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ru-RU" sz="480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Ключевые вызовы при внедрении программ здоровья и благополучия </a:t>
            </a:r>
            <a:endParaRPr lang="en-US" sz="480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9" name="Group 7"/>
          <p:cNvGrpSpPr/>
          <p:nvPr/>
        </p:nvGrpSpPr>
        <p:grpSpPr>
          <a:xfrm>
            <a:off x="1417983" y="1761036"/>
            <a:ext cx="14823503" cy="6851524"/>
            <a:chOff x="476830" y="1220308"/>
            <a:chExt cx="7613686" cy="4418424"/>
          </a:xfrm>
          <a:solidFill>
            <a:srgbClr val="0070C0"/>
          </a:solidFill>
        </p:grpSpPr>
        <p:sp>
          <p:nvSpPr>
            <p:cNvPr id="10" name="Rectangle 8"/>
            <p:cNvSpPr/>
            <p:nvPr/>
          </p:nvSpPr>
          <p:spPr>
            <a:xfrm>
              <a:off x="850617" y="4971220"/>
              <a:ext cx="7239899" cy="6675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r>
                <a:rPr lang="ru-RU" altLang="zh-CN" sz="2000" b="1" kern="1200" dirty="0" smtClean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Отсутствие вовлеченности </a:t>
              </a:r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сотрудников в программы </a:t>
              </a:r>
              <a:endParaRPr lang="en-US" altLang="zh-CN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50617" y="4221036"/>
              <a:ext cx="7239899" cy="6675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Отсутствие соответствующих технологий для интеграции данных программ</a:t>
              </a:r>
              <a:endParaRPr lang="en-US" altLang="zh-CN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12" name="Rectangle 12"/>
            <p:cNvSpPr/>
            <p:nvPr/>
          </p:nvSpPr>
          <p:spPr>
            <a:xfrm>
              <a:off x="850617" y="3470854"/>
              <a:ext cx="7239899" cy="6675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Отсутствие данных для измерения результатов внедрения программ и отслеживания изменений в поведении сотрудников  </a:t>
              </a:r>
              <a:endParaRPr lang="en-US" altLang="zh-CN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13" name="Rectangle 14"/>
            <p:cNvSpPr/>
            <p:nvPr/>
          </p:nvSpPr>
          <p:spPr>
            <a:xfrm>
              <a:off x="850617" y="2720672"/>
              <a:ext cx="7239899" cy="6675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Изменение регулирования льгот</a:t>
              </a:r>
              <a:r>
                <a:rPr lang="en-US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 </a:t>
              </a:r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на законодательном уровне</a:t>
              </a:r>
              <a:endParaRPr lang="en-US" altLang="zh-CN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14" name="Rectangle 16"/>
            <p:cNvSpPr/>
            <p:nvPr/>
          </p:nvSpPr>
          <p:spPr>
            <a:xfrm>
              <a:off x="850617" y="1970490"/>
              <a:ext cx="7239899" cy="66751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r>
                <a:rPr lang="ru-RU" altLang="zh-CN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rPr>
                <a:t>Отсутствие финансирования для внедрения данных программ</a:t>
              </a:r>
              <a:endParaRPr lang="en-US" altLang="zh-CN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grpSp>
          <p:nvGrpSpPr>
            <p:cNvPr id="15" name="Group 18"/>
            <p:cNvGrpSpPr/>
            <p:nvPr/>
          </p:nvGrpSpPr>
          <p:grpSpPr>
            <a:xfrm>
              <a:off x="476830" y="1220308"/>
              <a:ext cx="7613686" cy="667512"/>
              <a:chOff x="476830" y="1500234"/>
              <a:chExt cx="7613686" cy="667512"/>
            </a:xfrm>
            <a:grpFill/>
          </p:grpSpPr>
          <p:sp>
            <p:nvSpPr>
              <p:cNvPr id="35" name="Rectangle 53"/>
              <p:cNvSpPr/>
              <p:nvPr/>
            </p:nvSpPr>
            <p:spPr>
              <a:xfrm>
                <a:off x="850617" y="1523735"/>
                <a:ext cx="7239899" cy="64401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002B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1300460" hangingPunct="1"/>
                <a:r>
                  <a:rPr lang="ru-RU" altLang="zh-CN" sz="2000" b="1" kern="1200" dirty="0">
                    <a:solidFill>
                      <a:srgbClr val="002B82"/>
                    </a:solidFill>
                    <a:latin typeface="Arial Black" panose="020B0A04020102020204" pitchFamily="34" charset="0"/>
                    <a:ea typeface="Palatino"/>
                    <a:cs typeface="Palatino"/>
                  </a:rPr>
                  <a:t>Увеличение стоимости программ льгот</a:t>
                </a:r>
                <a:endParaRPr lang="zh-CN" altLang="en-US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endParaRPr>
              </a:p>
            </p:txBody>
          </p:sp>
          <p:sp>
            <p:nvSpPr>
              <p:cNvPr id="34" name="Oval 52"/>
              <p:cNvSpPr/>
              <p:nvPr/>
            </p:nvSpPr>
            <p:spPr>
              <a:xfrm>
                <a:off x="476830" y="1500234"/>
                <a:ext cx="667512" cy="66751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2B8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1300460" hangingPunct="1"/>
                <a:endParaRPr lang="en-US" sz="2000" b="1" kern="1200" dirty="0">
                  <a:solidFill>
                    <a:srgbClr val="002B82"/>
                  </a:solidFill>
                  <a:latin typeface="Arial Black" panose="020B0A04020102020204" pitchFamily="34" charset="0"/>
                  <a:ea typeface="Palatino"/>
                  <a:cs typeface="Palatino"/>
                </a:endParaRPr>
              </a:p>
            </p:txBody>
          </p:sp>
        </p:grpSp>
        <p:sp>
          <p:nvSpPr>
            <p:cNvPr id="16" name="Oval 19"/>
            <p:cNvSpPr/>
            <p:nvPr/>
          </p:nvSpPr>
          <p:spPr>
            <a:xfrm>
              <a:off x="476830" y="1970490"/>
              <a:ext cx="667512" cy="6675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endPara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18" name="Oval 22"/>
            <p:cNvSpPr/>
            <p:nvPr/>
          </p:nvSpPr>
          <p:spPr>
            <a:xfrm>
              <a:off x="476830" y="2720672"/>
              <a:ext cx="667512" cy="6675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endPara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20" name="Oval 25"/>
            <p:cNvSpPr/>
            <p:nvPr/>
          </p:nvSpPr>
          <p:spPr>
            <a:xfrm>
              <a:off x="476830" y="3470854"/>
              <a:ext cx="667512" cy="6675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endPara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21" name="Oval 28"/>
            <p:cNvSpPr/>
            <p:nvPr/>
          </p:nvSpPr>
          <p:spPr>
            <a:xfrm>
              <a:off x="476830" y="4221036"/>
              <a:ext cx="667512" cy="6675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endPara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  <p:sp>
          <p:nvSpPr>
            <p:cNvPr id="22" name="Oval 31"/>
            <p:cNvSpPr/>
            <p:nvPr/>
          </p:nvSpPr>
          <p:spPr>
            <a:xfrm>
              <a:off x="476830" y="4971220"/>
              <a:ext cx="667512" cy="66751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B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300460" hangingPunct="1"/>
              <a:endParaRPr lang="en-US" sz="20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3693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 bwMode="auto">
          <a:xfrm>
            <a:off x="525158" y="919340"/>
            <a:ext cx="9417127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err="1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Доп.вызовы</a:t>
            </a:r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стоящие перед компаниями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0125" y="9213127"/>
            <a:ext cx="1245277" cy="35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30048" tIns="65024" rIns="130048" bIns="65024" numCol="1" anchor="ctr" anchorCtr="0" compatLnSpc="1">
            <a:prstTxWarp prst="textNoShape">
              <a:avLst/>
            </a:prstTxWarp>
            <a:spAutoFit/>
          </a:bodyPr>
          <a:lstStyle/>
          <a:p>
            <a:pPr algn="l" defTabSz="1300460" eaLnBrk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*</a:t>
            </a:r>
            <a:r>
              <a:rPr lang="en-US" alt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Gallup </a:t>
            </a:r>
            <a:r>
              <a:rPr lang="ru-RU" altLang="ru-RU" sz="1422" i="1" kern="1200" dirty="0">
                <a:solidFill>
                  <a:srgbClr val="002B82"/>
                </a:solidFill>
                <a:latin typeface="Calibri"/>
                <a:ea typeface="+mn-ea"/>
                <a:cs typeface="+mn-cs"/>
              </a:rPr>
              <a:t>2014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72763" y="1121737"/>
            <a:ext cx="5114888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60%</a:t>
            </a:r>
            <a:endParaRPr lang="ru-RU" sz="166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78602" y="1253404"/>
            <a:ext cx="11001103" cy="3180853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Сотрудников знают о том, что организация реализует инициативы в области</a:t>
            </a:r>
            <a:r>
              <a:rPr lang="en-US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 well-being</a:t>
            </a: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521439" y="2728022"/>
            <a:ext cx="5370539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600" b="1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4</a:t>
            </a:r>
            <a:r>
              <a:rPr lang="en-US" sz="16600" b="1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0%</a:t>
            </a:r>
            <a:endParaRPr lang="ru-RU" sz="16600" b="1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36067" y="5756820"/>
            <a:ext cx="5218312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600" b="1" dirty="0">
                <a:solidFill>
                  <a:srgbClr val="FF0000"/>
                </a:solidFill>
                <a:latin typeface="Arial Black" panose="020B0A04020102020204" pitchFamily="34" charset="0"/>
              </a:rPr>
              <a:t>24</a:t>
            </a:r>
            <a:r>
              <a:rPr lang="en-US" sz="16600" b="1" dirty="0">
                <a:solidFill>
                  <a:srgbClr val="FF0000"/>
                </a:solidFill>
                <a:latin typeface="Arial Black" panose="020B0A04020102020204" pitchFamily="34" charset="0"/>
              </a:rPr>
              <a:t>%</a:t>
            </a:r>
            <a:endParaRPr lang="ru-RU" sz="166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6309" y="3128569"/>
            <a:ext cx="11123234" cy="3180853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Из тех кто знает об инициативах принимают в них участие 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60557" y="5941021"/>
            <a:ext cx="17019148" cy="0"/>
          </a:xfrm>
          <a:prstGeom prst="line">
            <a:avLst/>
          </a:prstGeom>
          <a:ln w="4762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777912" y="5990043"/>
            <a:ext cx="12099888" cy="3180853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44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ТОЛЬКО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817728" y="5990044"/>
            <a:ext cx="8361978" cy="3180853"/>
          </a:xfrm>
          <a:prstGeom prst="roundRect">
            <a:avLst/>
          </a:prstGeom>
          <a:noFill/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от общего числа работников </a:t>
            </a:r>
            <a:r>
              <a:rPr lang="ru-RU" sz="3600" b="1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принимают </a:t>
            </a: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  <a:ea typeface="Palatino"/>
                <a:cs typeface="Palatino"/>
              </a:rPr>
              <a:t>участие в программах</a:t>
            </a:r>
          </a:p>
        </p:txBody>
      </p:sp>
    </p:spTree>
    <p:extLst>
      <p:ext uri="{BB962C8B-B14F-4D97-AF65-F5344CB8AC3E}">
        <p14:creationId xmlns:p14="http://schemas.microsoft.com/office/powerpoint/2010/main" val="190873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299104" y="1750522"/>
            <a:ext cx="16551982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Самое сложное это не разработать программу, а удержать к ней интерес со стороны сотрудников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183" y="7540846"/>
            <a:ext cx="11455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посетителей ходят в спортзал </a:t>
            </a:r>
            <a:r>
              <a:rPr lang="ru-RU" sz="3600" b="1" kern="1200" dirty="0" smtClean="0">
                <a:solidFill>
                  <a:srgbClr val="002B82"/>
                </a:solidFill>
                <a:latin typeface="Arial Black" panose="020B0A04020102020204" pitchFamily="34" charset="0"/>
              </a:rPr>
              <a:t>регулярно (</a:t>
            </a:r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100 и более дней в год)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06140" y="3808095"/>
            <a:ext cx="5902188" cy="21379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b="1" dirty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80%</a:t>
            </a:r>
            <a:endParaRPr lang="ru-RU" sz="16600" b="1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98826" y="3939251"/>
            <a:ext cx="1076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6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человек, в течение 5 месяцев после приобретения абонемента в спорт зал перестают туда ходить (США)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107003" y="6589239"/>
            <a:ext cx="5540883" cy="2437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6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10</a:t>
            </a:r>
            <a:r>
              <a:rPr lang="en-US" sz="166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%</a:t>
            </a:r>
            <a:endParaRPr lang="ru-RU" sz="16600" b="1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75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299104" y="1246477"/>
            <a:ext cx="13271753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Основные инструменты реализации программы 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291159" y="7808490"/>
            <a:ext cx="3584949" cy="117015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 err="1">
                <a:solidFill>
                  <a:srgbClr val="002B82"/>
                </a:solidFill>
                <a:latin typeface="Arial Black" panose="020B0A04020102020204" pitchFamily="34" charset="0"/>
              </a:rPr>
              <a:t>Амбассадоры</a:t>
            </a: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 из числа сотрудников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957164" y="7780300"/>
            <a:ext cx="3584949" cy="117015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Мотивационная программа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3170" y="7808491"/>
            <a:ext cx="3584949" cy="117015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Целостный подход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0972" y="2628442"/>
            <a:ext cx="4648200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9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</a:t>
            </a:r>
            <a:endParaRPr lang="ru-RU" sz="49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5538" y="2628442"/>
            <a:ext cx="4648200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9600" b="1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692063" y="2628442"/>
            <a:ext cx="4648200" cy="3581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9600" b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  <a:endParaRPr lang="ru-RU" sz="49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2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299104" y="651473"/>
            <a:ext cx="15748616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Целостный подход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6252" y="1309169"/>
            <a:ext cx="2936548" cy="2050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</a:t>
            </a:r>
            <a:endParaRPr lang="ru-RU" sz="199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2B053503-4EA7-4E9F-9AE7-6654CBDF0E8F}"/>
              </a:ext>
            </a:extLst>
          </p:cNvPr>
          <p:cNvSpPr/>
          <p:nvPr/>
        </p:nvSpPr>
        <p:spPr>
          <a:xfrm>
            <a:off x="1180692" y="5772252"/>
            <a:ext cx="3223668" cy="2816328"/>
          </a:xfrm>
          <a:prstGeom prst="ellipse">
            <a:avLst/>
          </a:prstGeom>
          <a:solidFill>
            <a:srgbClr val="702082"/>
          </a:solidFill>
          <a:ln w="2540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18" b="1" dirty="0" err="1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Well-being</a:t>
            </a:r>
            <a:r>
              <a:rPr lang="ru-RU" sz="2418" b="1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 1.0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208831F-17EE-4CA8-A8C2-2F9B276963FC}"/>
              </a:ext>
            </a:extLst>
          </p:cNvPr>
          <p:cNvSpPr/>
          <p:nvPr/>
        </p:nvSpPr>
        <p:spPr>
          <a:xfrm>
            <a:off x="541013" y="5168758"/>
            <a:ext cx="4455231" cy="48750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Физическое здоровье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70B92DF-02E5-45CA-B0E4-052527B79D8F}"/>
              </a:ext>
            </a:extLst>
          </p:cNvPr>
          <p:cNvSpPr/>
          <p:nvPr/>
        </p:nvSpPr>
        <p:spPr>
          <a:xfrm>
            <a:off x="6040674" y="1901435"/>
            <a:ext cx="5172752" cy="127785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Well-being 1.0 + </a:t>
            </a:r>
            <a:r>
              <a:rPr lang="ru-RU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финансовое и эмоциональное благополучие</a:t>
            </a:r>
            <a:r>
              <a:rPr lang="en-US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endParaRPr lang="ru-RU" sz="24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5208831F-17EE-4CA8-A8C2-2F9B276963FC}"/>
              </a:ext>
            </a:extLst>
          </p:cNvPr>
          <p:cNvSpPr/>
          <p:nvPr/>
        </p:nvSpPr>
        <p:spPr>
          <a:xfrm>
            <a:off x="12532879" y="4280627"/>
            <a:ext cx="3564508" cy="86498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Целостный подход</a:t>
            </a:r>
            <a:r>
              <a:rPr lang="en-US" sz="2400" b="1" dirty="0">
                <a:solidFill>
                  <a:srgbClr val="002B82"/>
                </a:solidFill>
                <a:latin typeface="Arial Black" panose="020B0A04020102020204" pitchFamily="34" charset="0"/>
              </a:rPr>
              <a:t>*</a:t>
            </a:r>
            <a:endParaRPr lang="ru-RU" sz="24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208831F-17EE-4CA8-A8C2-2F9B276963FC}"/>
              </a:ext>
            </a:extLst>
          </p:cNvPr>
          <p:cNvSpPr/>
          <p:nvPr/>
        </p:nvSpPr>
        <p:spPr>
          <a:xfrm>
            <a:off x="159147" y="9376505"/>
            <a:ext cx="15255023" cy="3265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i="1" dirty="0" smtClean="0">
                <a:solidFill>
                  <a:schemeClr val="bg1"/>
                </a:solidFill>
              </a:rPr>
              <a:t>*</a:t>
            </a:r>
            <a:r>
              <a:rPr lang="ru-RU" sz="1422" i="1" dirty="0">
                <a:solidFill>
                  <a:srgbClr val="002B82"/>
                </a:solidFill>
                <a:latin typeface="Calibri"/>
              </a:rPr>
              <a:t>переход от разовых </a:t>
            </a:r>
            <a:r>
              <a:rPr lang="ru-RU" sz="1422" i="1" dirty="0" smtClean="0">
                <a:solidFill>
                  <a:srgbClr val="002B82"/>
                </a:solidFill>
                <a:latin typeface="Calibri"/>
              </a:rPr>
              <a:t>моно программ </a:t>
            </a:r>
            <a:r>
              <a:rPr lang="ru-RU" sz="1422" i="1" dirty="0">
                <a:solidFill>
                  <a:srgbClr val="002B82"/>
                </a:solidFill>
                <a:latin typeface="Calibri"/>
              </a:rPr>
              <a:t>к комплексному походу в вопросах благополучия. </a:t>
            </a:r>
            <a:r>
              <a:rPr lang="ru-RU" sz="1422" i="1" dirty="0" smtClean="0">
                <a:solidFill>
                  <a:srgbClr val="002B82"/>
                </a:solidFill>
                <a:latin typeface="Calibri"/>
              </a:rPr>
              <a:t>Подход </a:t>
            </a:r>
            <a:r>
              <a:rPr lang="ru-RU" sz="1422" i="1" dirty="0">
                <a:solidFill>
                  <a:srgbClr val="002B82"/>
                </a:solidFill>
                <a:latin typeface="Calibri"/>
              </a:rPr>
              <a:t>включает заботу о здоровье, финансах, социальных связях и эмоциях.. </a:t>
            </a:r>
            <a:r>
              <a:rPr lang="en-US" sz="1422" i="1" dirty="0">
                <a:solidFill>
                  <a:srgbClr val="002B82"/>
                </a:solidFill>
                <a:latin typeface="Calibri"/>
              </a:rPr>
              <a:t>Willis Towers Watson</a:t>
            </a:r>
            <a:r>
              <a:rPr lang="ru-RU" sz="1422" i="1" dirty="0">
                <a:solidFill>
                  <a:srgbClr val="002B82"/>
                </a:solidFill>
                <a:latin typeface="Calibri"/>
              </a:rPr>
              <a:t> 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2B053503-4EA7-4E9F-9AE7-6654CBDF0E8F}"/>
              </a:ext>
            </a:extLst>
          </p:cNvPr>
          <p:cNvSpPr/>
          <p:nvPr/>
        </p:nvSpPr>
        <p:spPr>
          <a:xfrm>
            <a:off x="6823274" y="3272702"/>
            <a:ext cx="3223668" cy="2816328"/>
          </a:xfrm>
          <a:prstGeom prst="ellipse">
            <a:avLst/>
          </a:prstGeom>
          <a:solidFill>
            <a:srgbClr val="702082"/>
          </a:solidFill>
          <a:ln w="2540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 hangingPunct="1"/>
            <a:r>
              <a:rPr lang="ru-RU" sz="2418" b="1" kern="1200" dirty="0" err="1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Well-being</a:t>
            </a:r>
            <a:r>
              <a:rPr lang="ru-RU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 </a:t>
            </a:r>
            <a:r>
              <a:rPr lang="en-US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2</a:t>
            </a:r>
            <a:r>
              <a:rPr lang="ru-RU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.0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2B053503-4EA7-4E9F-9AE7-6654CBDF0E8F}"/>
              </a:ext>
            </a:extLst>
          </p:cNvPr>
          <p:cNvSpPr/>
          <p:nvPr/>
        </p:nvSpPr>
        <p:spPr>
          <a:xfrm>
            <a:off x="12532879" y="698064"/>
            <a:ext cx="3223668" cy="2816328"/>
          </a:xfrm>
          <a:prstGeom prst="ellipse">
            <a:avLst/>
          </a:prstGeom>
          <a:solidFill>
            <a:srgbClr val="702082"/>
          </a:solidFill>
          <a:ln w="2540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 hangingPunct="1"/>
            <a:r>
              <a:rPr lang="ru-RU" sz="2418" b="1" kern="1200" dirty="0" err="1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Well-being</a:t>
            </a:r>
            <a:r>
              <a:rPr lang="ru-RU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 </a:t>
            </a:r>
            <a:r>
              <a:rPr lang="en-US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3</a:t>
            </a:r>
            <a:r>
              <a:rPr lang="ru-RU" sz="2418" b="1" kern="1200" dirty="0">
                <a:solidFill>
                  <a:schemeClr val="bg1"/>
                </a:solidFill>
                <a:latin typeface="Arial Black" panose="020B0A04020102020204" pitchFamily="34" charset="0"/>
                <a:ea typeface="MS PGothic" pitchFamily="34" charset="-128"/>
                <a:cs typeface="ＭＳ Ｐゴシック" charset="0"/>
              </a:rPr>
              <a:t>.0</a:t>
            </a:r>
          </a:p>
        </p:txBody>
      </p:sp>
      <p:sp>
        <p:nvSpPr>
          <p:cNvPr id="2" name="Овал 1"/>
          <p:cNvSpPr/>
          <p:nvPr/>
        </p:nvSpPr>
        <p:spPr>
          <a:xfrm>
            <a:off x="3380424" y="7544238"/>
            <a:ext cx="1630680" cy="1529462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031">
            <a:off x="4001728" y="7601835"/>
            <a:ext cx="976898" cy="976898"/>
          </a:xfrm>
          <a:prstGeom prst="rect">
            <a:avLst/>
          </a:prstGeom>
        </p:spPr>
      </p:pic>
      <p:sp>
        <p:nvSpPr>
          <p:cNvPr id="26" name="Стрелка вправо 25"/>
          <p:cNvSpPr/>
          <p:nvPr/>
        </p:nvSpPr>
        <p:spPr>
          <a:xfrm rot="20171759">
            <a:off x="4408766" y="5485083"/>
            <a:ext cx="1705167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20171759">
            <a:off x="10057231" y="2839344"/>
            <a:ext cx="1794189" cy="1483325"/>
          </a:xfrm>
          <a:prstGeom prst="rightArrow">
            <a:avLst/>
          </a:prstGeom>
          <a:solidFill>
            <a:srgbClr val="002B8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47" y="8179385"/>
            <a:ext cx="818390" cy="818390"/>
          </a:xfrm>
          <a:prstGeom prst="rect">
            <a:avLst/>
          </a:prstGeom>
        </p:spPr>
      </p:pic>
      <p:sp>
        <p:nvSpPr>
          <p:cNvPr id="29" name="Овал 28"/>
          <p:cNvSpPr/>
          <p:nvPr/>
        </p:nvSpPr>
        <p:spPr>
          <a:xfrm>
            <a:off x="8996474" y="5118174"/>
            <a:ext cx="1630680" cy="1529462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14859919" y="2516394"/>
            <a:ext cx="1630680" cy="1529462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6007934" y="2955119"/>
            <a:ext cx="1630680" cy="1529462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11695194" y="319404"/>
            <a:ext cx="1630680" cy="1529462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14846106" y="248738"/>
            <a:ext cx="1630680" cy="152946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61" y="3069157"/>
            <a:ext cx="1154814" cy="1154814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773" y="425022"/>
            <a:ext cx="1154814" cy="1154814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9894" y="425022"/>
            <a:ext cx="1085084" cy="1085084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031">
            <a:off x="15465324" y="2597528"/>
            <a:ext cx="976898" cy="976898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3743" y="3175078"/>
            <a:ext cx="818390" cy="81839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7031">
            <a:off x="9558493" y="5196940"/>
            <a:ext cx="976898" cy="976898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912" y="5774490"/>
            <a:ext cx="818390" cy="818390"/>
          </a:xfrm>
          <a:prstGeom prst="rect">
            <a:avLst/>
          </a:prstGeom>
        </p:spPr>
      </p:pic>
      <p:sp>
        <p:nvSpPr>
          <p:cNvPr id="47" name="Овал 46"/>
          <p:cNvSpPr/>
          <p:nvPr/>
        </p:nvSpPr>
        <p:spPr>
          <a:xfrm>
            <a:off x="6153628" y="5255845"/>
            <a:ext cx="1630680" cy="152946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11862420" y="2676424"/>
            <a:ext cx="1630680" cy="152946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165" y="5453116"/>
            <a:ext cx="1042834" cy="104283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6561" y="2937488"/>
            <a:ext cx="1042834" cy="1042834"/>
          </a:xfrm>
          <a:prstGeom prst="rect">
            <a:avLst/>
          </a:prstGeom>
        </p:spPr>
      </p:pic>
      <p:sp>
        <p:nvSpPr>
          <p:cNvPr id="51" name="Скругленный прямоугольник 50"/>
          <p:cNvSpPr/>
          <p:nvPr/>
        </p:nvSpPr>
        <p:spPr>
          <a:xfrm>
            <a:off x="11695194" y="5738368"/>
            <a:ext cx="4690527" cy="25523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Программа должна охватывать все критичные для работника сферы, выявленные в ходе аудита </a:t>
            </a:r>
          </a:p>
        </p:txBody>
      </p:sp>
    </p:spTree>
    <p:extLst>
      <p:ext uri="{BB962C8B-B14F-4D97-AF65-F5344CB8AC3E}">
        <p14:creationId xmlns:p14="http://schemas.microsoft.com/office/powerpoint/2010/main" val="406579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 txBox="1">
            <a:spLocks/>
          </p:cNvSpPr>
          <p:nvPr/>
        </p:nvSpPr>
        <p:spPr bwMode="auto">
          <a:xfrm>
            <a:off x="2460619" y="1094216"/>
            <a:ext cx="11821438" cy="59673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Мотивационная</a:t>
            </a:r>
          </a:p>
          <a:p>
            <a:pPr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программа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9047" y="943911"/>
            <a:ext cx="2936548" cy="2050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ru-RU" sz="199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51785" y="-33456"/>
            <a:ext cx="8988478" cy="9787055"/>
          </a:xfrm>
          <a:prstGeom prst="rect">
            <a:avLst/>
          </a:prstGeom>
          <a:solidFill>
            <a:srgbClr val="002B8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330207" y="3933245"/>
            <a:ext cx="6639868" cy="258329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2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Нематериальные призы</a:t>
            </a:r>
          </a:p>
        </p:txBody>
      </p:sp>
      <p:sp>
        <p:nvSpPr>
          <p:cNvPr id="52" name="Овал 51"/>
          <p:cNvSpPr/>
          <p:nvPr/>
        </p:nvSpPr>
        <p:spPr>
          <a:xfrm>
            <a:off x="10197965" y="3883577"/>
            <a:ext cx="5780942" cy="268409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200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Материальные призы</a:t>
            </a:r>
          </a:p>
        </p:txBody>
      </p:sp>
      <p:sp>
        <p:nvSpPr>
          <p:cNvPr id="55" name="Овал 54"/>
          <p:cNvSpPr/>
          <p:nvPr/>
        </p:nvSpPr>
        <p:spPr>
          <a:xfrm>
            <a:off x="5604091" y="2864999"/>
            <a:ext cx="2023561" cy="1853705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043930" y="5960103"/>
            <a:ext cx="2023561" cy="1853705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77" y="6349961"/>
            <a:ext cx="1039184" cy="103918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218" y="3080867"/>
            <a:ext cx="1325126" cy="1325126"/>
          </a:xfrm>
          <a:prstGeom prst="rect">
            <a:avLst/>
          </a:prstGeom>
        </p:spPr>
      </p:pic>
      <p:sp>
        <p:nvSpPr>
          <p:cNvPr id="58" name="Овал 57"/>
          <p:cNvSpPr/>
          <p:nvPr/>
        </p:nvSpPr>
        <p:spPr>
          <a:xfrm>
            <a:off x="1328590" y="5711176"/>
            <a:ext cx="2023561" cy="1853705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10" y="5960103"/>
            <a:ext cx="1321218" cy="1321218"/>
          </a:xfrm>
          <a:prstGeom prst="rect">
            <a:avLst/>
          </a:prstGeom>
        </p:spPr>
      </p:pic>
      <p:sp>
        <p:nvSpPr>
          <p:cNvPr id="59" name="Овал 58"/>
          <p:cNvSpPr/>
          <p:nvPr/>
        </p:nvSpPr>
        <p:spPr>
          <a:xfrm>
            <a:off x="983497" y="3038088"/>
            <a:ext cx="2023561" cy="1853705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799" y="3148099"/>
            <a:ext cx="1470956" cy="1470956"/>
          </a:xfrm>
          <a:prstGeom prst="rect">
            <a:avLst/>
          </a:prstGeom>
        </p:spPr>
      </p:pic>
      <p:sp>
        <p:nvSpPr>
          <p:cNvPr id="60" name="Овал 59"/>
          <p:cNvSpPr/>
          <p:nvPr/>
        </p:nvSpPr>
        <p:spPr>
          <a:xfrm>
            <a:off x="9661854" y="5389296"/>
            <a:ext cx="2023561" cy="185370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4000" b="1">
              <a:solidFill>
                <a:srgbClr val="002060"/>
              </a:solidFill>
              <a:latin typeface="Arial"/>
              <a:ea typeface="MS PGothic" pitchFamily="34" charset="-128"/>
              <a:cs typeface="ＭＳ Ｐゴシック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10978438" y="2689850"/>
            <a:ext cx="2023561" cy="185370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4000" b="1">
              <a:solidFill>
                <a:srgbClr val="002060"/>
              </a:solidFill>
              <a:latin typeface="Arial"/>
              <a:ea typeface="MS PGothic" pitchFamily="34" charset="-128"/>
              <a:cs typeface="ＭＳ Ｐゴシック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14660574" y="5389295"/>
            <a:ext cx="2023561" cy="185370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4000" b="1">
              <a:solidFill>
                <a:srgbClr val="002060"/>
              </a:solidFill>
              <a:latin typeface="Arial"/>
              <a:ea typeface="MS PGothic" pitchFamily="34" charset="-128"/>
              <a:cs typeface="ＭＳ Ｐゴシック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773" y="5785234"/>
            <a:ext cx="1101721" cy="110172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107" y="2873591"/>
            <a:ext cx="1486222" cy="1486222"/>
          </a:xfrm>
          <a:prstGeom prst="rect">
            <a:avLst/>
          </a:prstGeom>
        </p:spPr>
      </p:pic>
      <p:sp>
        <p:nvSpPr>
          <p:cNvPr id="63" name="Овал 62"/>
          <p:cNvSpPr/>
          <p:nvPr/>
        </p:nvSpPr>
        <p:spPr>
          <a:xfrm>
            <a:off x="14463930" y="3038087"/>
            <a:ext cx="2023561" cy="185370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4000" b="1">
              <a:solidFill>
                <a:srgbClr val="002060"/>
              </a:solidFill>
              <a:latin typeface="Arial"/>
              <a:ea typeface="MS PGothic" pitchFamily="34" charset="-128"/>
              <a:cs typeface="ＭＳ Ｐゴシック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6918" y="3258040"/>
            <a:ext cx="1364551" cy="136455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857" y="5690052"/>
            <a:ext cx="1204077" cy="120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9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5631583" y="2463534"/>
            <a:ext cx="6077095" cy="5475161"/>
          </a:xfrm>
          <a:prstGeom prst="ellipse">
            <a:avLst/>
          </a:prstGeom>
          <a:ln w="317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19" name="Title 4"/>
          <p:cNvSpPr txBox="1">
            <a:spLocks/>
          </p:cNvSpPr>
          <p:nvPr/>
        </p:nvSpPr>
        <p:spPr bwMode="auto">
          <a:xfrm>
            <a:off x="299104" y="651473"/>
            <a:ext cx="15748616" cy="59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4800" b="0" dirty="0" err="1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Амбассадоры</a:t>
            </a: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</a:rPr>
              <a:t> из числа сотрудников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6252" y="1309169"/>
            <a:ext cx="2457577" cy="2050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900" b="1" dirty="0">
                <a:solidFill>
                  <a:schemeClr val="accent6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582" y="3066566"/>
            <a:ext cx="4269096" cy="4269096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 rot="2646661">
            <a:off x="6140770" y="2872033"/>
            <a:ext cx="990600" cy="129540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19063514">
            <a:off x="6229205" y="6370673"/>
            <a:ext cx="990600" cy="129540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8089638">
            <a:off x="10322127" y="2979484"/>
            <a:ext cx="990600" cy="129540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3863348">
            <a:off x="10134451" y="6370673"/>
            <a:ext cx="990600" cy="1295400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1273313" y="2440070"/>
            <a:ext cx="6066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Поддержка корпоративной культуры здоровья и благополучия в компании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03997" y="7225943"/>
            <a:ext cx="60669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Проведение мероприятий в рамках программ ЗОЖ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817427" y="6976698"/>
            <a:ext cx="6066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Обучение и консультирование других сотрудников по ЗОЖ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998828" y="2499649"/>
            <a:ext cx="47256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kern="1200" dirty="0">
                <a:solidFill>
                  <a:srgbClr val="002B82"/>
                </a:solidFill>
                <a:latin typeface="Arial Black" panose="020B0A04020102020204" pitchFamily="34" charset="0"/>
                <a:ea typeface="+mn-ea"/>
                <a:cs typeface="+mn-cs"/>
              </a:rPr>
              <a:t>Мотивация коллег к ЗОЖ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9104" y="3976914"/>
            <a:ext cx="5059876" cy="20724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44450">
            <a:solidFill>
              <a:srgbClr val="002B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2059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kern="1200" dirty="0">
                <a:solidFill>
                  <a:srgbClr val="002B82"/>
                </a:solidFill>
                <a:latin typeface="Arial Black" panose="020B0A04020102020204" pitchFamily="34" charset="0"/>
              </a:rPr>
              <a:t>Социально активные сотрудники, лидеры общественного мнения, которые сами являются приверженцами ЗОЖ</a:t>
            </a:r>
          </a:p>
        </p:txBody>
      </p:sp>
    </p:spTree>
    <p:extLst>
      <p:ext uri="{BB962C8B-B14F-4D97-AF65-F5344CB8AC3E}">
        <p14:creationId xmlns:p14="http://schemas.microsoft.com/office/powerpoint/2010/main" val="52875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68" y="6024129"/>
            <a:ext cx="1432331" cy="143233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453" y="3896455"/>
            <a:ext cx="1271900" cy="127190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792" y="2573570"/>
            <a:ext cx="3391145" cy="11560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82" y="2127020"/>
            <a:ext cx="1815532" cy="1815532"/>
          </a:xfrm>
          <a:prstGeom prst="rect">
            <a:avLst/>
          </a:prstGeom>
        </p:spPr>
      </p:pic>
      <p:sp>
        <p:nvSpPr>
          <p:cNvPr id="5" name="Title 4"/>
          <p:cNvSpPr txBox="1">
            <a:spLocks/>
          </p:cNvSpPr>
          <p:nvPr/>
        </p:nvSpPr>
        <p:spPr bwMode="auto">
          <a:xfrm>
            <a:off x="107884" y="106520"/>
            <a:ext cx="14550346" cy="124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lvl="0" defTabSz="130046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Примеры компаний 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7461" y="1584330"/>
            <a:ext cx="982117" cy="12602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680" y="4148200"/>
            <a:ext cx="1625111" cy="8633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414" y="4711183"/>
            <a:ext cx="2350694" cy="6377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472" y="2758921"/>
            <a:ext cx="2120848" cy="386601"/>
          </a:xfrm>
          <a:prstGeom prst="rect">
            <a:avLst/>
          </a:prstGeom>
        </p:spPr>
      </p:pic>
      <p:sp>
        <p:nvSpPr>
          <p:cNvPr id="25" name="Скругленный прямоугольник 24"/>
          <p:cNvSpPr/>
          <p:nvPr/>
        </p:nvSpPr>
        <p:spPr>
          <a:xfrm flipH="1">
            <a:off x="8827600" y="3856795"/>
            <a:ext cx="1634473" cy="123392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Промышленность</a:t>
            </a:r>
            <a:r>
              <a:rPr kumimoji="0" lang="en-US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 </a:t>
            </a:r>
            <a:endParaRPr kumimoji="0" lang="ru-RU" sz="170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1983" y="4178874"/>
            <a:ext cx="1753940" cy="6165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8055" y="4006170"/>
            <a:ext cx="1659061" cy="466610"/>
          </a:xfrm>
          <a:prstGeom prst="rect">
            <a:avLst/>
          </a:prstGeom>
        </p:spPr>
      </p:pic>
      <p:sp>
        <p:nvSpPr>
          <p:cNvPr id="28" name="Скругленный прямоугольник 27"/>
          <p:cNvSpPr/>
          <p:nvPr/>
        </p:nvSpPr>
        <p:spPr>
          <a:xfrm flipH="1">
            <a:off x="1989251" y="3347233"/>
            <a:ext cx="1783546" cy="1260254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6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Фарма</a:t>
            </a: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412" y="6037430"/>
            <a:ext cx="1568216" cy="121420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536" y="6428647"/>
            <a:ext cx="2238037" cy="125791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513" y="8227795"/>
            <a:ext cx="2628041" cy="746836"/>
          </a:xfrm>
          <a:prstGeom prst="rect">
            <a:avLst/>
          </a:prstGeom>
        </p:spPr>
      </p:pic>
      <p:sp>
        <p:nvSpPr>
          <p:cNvPr id="34" name="Скругленный прямоугольник 33"/>
          <p:cNvSpPr/>
          <p:nvPr/>
        </p:nvSpPr>
        <p:spPr>
          <a:xfrm flipH="1">
            <a:off x="3892296" y="6836703"/>
            <a:ext cx="1783546" cy="1260254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6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Банки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 flipH="1">
            <a:off x="12291594" y="6918491"/>
            <a:ext cx="1783546" cy="1260254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6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Прочее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134" y="2555068"/>
            <a:ext cx="1891702" cy="1301727"/>
          </a:xfrm>
          <a:prstGeom prst="rect">
            <a:avLst/>
          </a:prstGeom>
        </p:spPr>
      </p:pic>
      <p:sp>
        <p:nvSpPr>
          <p:cNvPr id="41" name="Скругленный прямоугольник 40"/>
          <p:cNvSpPr/>
          <p:nvPr/>
        </p:nvSpPr>
        <p:spPr>
          <a:xfrm flipH="1">
            <a:off x="13940777" y="2784801"/>
            <a:ext cx="1783546" cy="1260254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76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Энергетика</a:t>
            </a: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5676" y="2233956"/>
            <a:ext cx="1093737" cy="1166427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078" y="8108235"/>
            <a:ext cx="1855511" cy="530540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1329" y="6316264"/>
            <a:ext cx="1300855" cy="1300855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3392" y="7635240"/>
            <a:ext cx="2269676" cy="156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6121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992276" y="544081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FF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96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4295921" y="5365412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FF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93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2726068" y="6566952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FF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pic>
        <p:nvPicPr>
          <p:cNvPr id="65" name="Рисунок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81" y="1248140"/>
            <a:ext cx="2226792" cy="2226792"/>
          </a:xfrm>
          <a:prstGeom prst="rect">
            <a:avLst/>
          </a:prstGeom>
        </p:spPr>
      </p:pic>
      <p:sp>
        <p:nvSpPr>
          <p:cNvPr id="5" name="Title 4"/>
          <p:cNvSpPr txBox="1">
            <a:spLocks/>
          </p:cNvSpPr>
          <p:nvPr/>
        </p:nvSpPr>
        <p:spPr bwMode="auto">
          <a:xfrm>
            <a:off x="181656" y="-38574"/>
            <a:ext cx="14213873" cy="124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Примеры компаний 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5246" y="1145636"/>
            <a:ext cx="3397140" cy="921705"/>
          </a:xfrm>
          <a:prstGeom prst="rect">
            <a:avLst/>
          </a:prstGeom>
        </p:spPr>
      </p:pic>
      <p:sp>
        <p:nvSpPr>
          <p:cNvPr id="44" name="object 2"/>
          <p:cNvSpPr txBox="1">
            <a:spLocks/>
          </p:cNvSpPr>
          <p:nvPr/>
        </p:nvSpPr>
        <p:spPr>
          <a:xfrm>
            <a:off x="10637305" y="2020775"/>
            <a:ext cx="6036096" cy="700363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3004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+mj-cs"/>
                <a:sym typeface="Palatino"/>
              </a:rPr>
              <a:t>Жизнь в стиле </a:t>
            </a:r>
            <a:r>
              <a:rPr kumimoji="0" lang="en-US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+mj-cs"/>
                <a:sym typeface="Palatino"/>
              </a:rPr>
              <a:t>AZ</a:t>
            </a:r>
            <a:r>
              <a:rPr kumimoji="0" lang="ru-RU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+mj-cs"/>
                <a:sym typeface="Palatino"/>
              </a:rPr>
              <a:t>: концепция</a:t>
            </a:r>
            <a:endParaRPr kumimoji="0" lang="en-GB" sz="256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+mj-cs"/>
              <a:sym typeface="Palatino"/>
            </a:endParaRPr>
          </a:p>
        </p:txBody>
      </p:sp>
      <p:sp>
        <p:nvSpPr>
          <p:cNvPr id="55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9918579" y="3958168"/>
            <a:ext cx="1207083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ЗДОРОВЬЕ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56" name="object 9">
            <a:extLst>
              <a:ext uri="{FF2B5EF4-FFF2-40B4-BE49-F238E27FC236}">
                <a16:creationId xmlns:a16="http://schemas.microsoft.com/office/drawing/2014/main" id="{86B8756D-887D-48DB-A987-BC894487060C}"/>
              </a:ext>
            </a:extLst>
          </p:cNvPr>
          <p:cNvSpPr txBox="1"/>
          <p:nvPr/>
        </p:nvSpPr>
        <p:spPr>
          <a:xfrm>
            <a:off x="11181539" y="3794445"/>
            <a:ext cx="1802974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ФИНАНСОВАЯ СТАБИЛЬНОСТЬ</a:t>
            </a:r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2F630EDC-24CA-4D9C-94B8-D6AAFF62EC80}"/>
              </a:ext>
            </a:extLst>
          </p:cNvPr>
          <p:cNvSpPr txBox="1"/>
          <p:nvPr/>
        </p:nvSpPr>
        <p:spPr>
          <a:xfrm>
            <a:off x="12872168" y="3788762"/>
            <a:ext cx="1421109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БЕЗОПАСНАЯ СРЕДА</a:t>
            </a:r>
          </a:p>
        </p:txBody>
      </p:sp>
      <p:sp>
        <p:nvSpPr>
          <p:cNvPr id="58" name="object 9">
            <a:extLst>
              <a:ext uri="{FF2B5EF4-FFF2-40B4-BE49-F238E27FC236}">
                <a16:creationId xmlns:a16="http://schemas.microsoft.com/office/drawing/2014/main" id="{496B0E07-600C-435D-BE7A-912F6B937D71}"/>
              </a:ext>
            </a:extLst>
          </p:cNvPr>
          <p:cNvSpPr txBox="1"/>
          <p:nvPr/>
        </p:nvSpPr>
        <p:spPr>
          <a:xfrm>
            <a:off x="14343166" y="3770943"/>
            <a:ext cx="1492312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СОЦИАЛЬНАЯ ЖИЗНЬ</a:t>
            </a:r>
          </a:p>
        </p:txBody>
      </p:sp>
      <p:sp>
        <p:nvSpPr>
          <p:cNvPr id="59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5983904" y="3865795"/>
            <a:ext cx="1207083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РАЗВИТИЕ</a:t>
            </a: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20" y="4994947"/>
            <a:ext cx="4204311" cy="766389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813633" y="5767393"/>
            <a:ext cx="3263391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3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en-US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HealthForce2020</a:t>
            </a: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61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8115265" y="7776745"/>
            <a:ext cx="1207083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ПИТАНИЕ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62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9688666" y="7771656"/>
            <a:ext cx="1421621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ФИЗ.</a:t>
            </a:r>
          </a:p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АКТИВНОСТЬ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63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1450106" y="7776745"/>
            <a:ext cx="1408462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МЕНТАЛЬНОЕ ЗДОРОВЬЕ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700540" y="2969011"/>
            <a:ext cx="5996392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3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en-US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Partnership for Prevention (P4P)</a:t>
            </a: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68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727463" y="4964652"/>
            <a:ext cx="1516679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ВАКЦИНЯАЦИ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69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3483257" y="4975580"/>
            <a:ext cx="1936626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ПРОФ.ОСМОТРЫ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0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690139" y="6683277"/>
            <a:ext cx="2029513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l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ОТКАЗ ОТ КУРЕНИЯ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1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3811456" y="6608538"/>
            <a:ext cx="2288839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ОБСЛЕДОВАНИЯ НА ОНКОЛОГИЮ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2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2174579" y="7809412"/>
            <a:ext cx="2288839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ОБСДЕДОВАНИЕ</a:t>
            </a:r>
          </a:p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КАРДИО И ДИАБЕД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3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9793744" y="2632353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905" y="2802443"/>
            <a:ext cx="799036" cy="799036"/>
          </a:xfrm>
          <a:prstGeom prst="rect">
            <a:avLst/>
          </a:prstGeom>
        </p:spPr>
      </p:pic>
      <p:sp>
        <p:nvSpPr>
          <p:cNvPr id="75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5876197" y="2605260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9657" y="2760835"/>
            <a:ext cx="867981" cy="867981"/>
          </a:xfrm>
          <a:prstGeom prst="rect">
            <a:avLst/>
          </a:prstGeom>
        </p:spPr>
      </p:pic>
      <p:sp>
        <p:nvSpPr>
          <p:cNvPr id="77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1356849" y="2616635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79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2919953" y="260259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80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4395529" y="2590460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81" name="Рисунок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0771" y="2716441"/>
            <a:ext cx="844417" cy="844417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94" y="5511511"/>
            <a:ext cx="976324" cy="976324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57" y="5554549"/>
            <a:ext cx="832088" cy="832088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429" y="6741560"/>
            <a:ext cx="802169" cy="802169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1750" y="2739214"/>
            <a:ext cx="925494" cy="925494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738" y="2825513"/>
            <a:ext cx="752897" cy="752897"/>
          </a:xfrm>
          <a:prstGeom prst="rect">
            <a:avLst/>
          </a:prstGeom>
        </p:spPr>
      </p:pic>
      <p:sp>
        <p:nvSpPr>
          <p:cNvPr id="87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9861477" y="64820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8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8067712" y="64820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89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1562741" y="64820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pic>
        <p:nvPicPr>
          <p:cNvPr id="90" name="Рисунок 8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166" y="6666303"/>
            <a:ext cx="873727" cy="873727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085" y="6602342"/>
            <a:ext cx="911403" cy="911403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260" y="6614244"/>
            <a:ext cx="916043" cy="916043"/>
          </a:xfrm>
          <a:prstGeom prst="rect">
            <a:avLst/>
          </a:prstGeom>
        </p:spPr>
      </p:pic>
      <p:sp>
        <p:nvSpPr>
          <p:cNvPr id="100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742129" y="3684525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FF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1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3661843" y="363503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FF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pic>
        <p:nvPicPr>
          <p:cNvPr id="102" name="Рисунок 10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688" y="3861031"/>
            <a:ext cx="823058" cy="823058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619" y="3748765"/>
            <a:ext cx="920987" cy="92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534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0FDB5D-FC5F-41BA-A6F5-E0EF9FD40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233" y="1"/>
            <a:ext cx="15883533" cy="890697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3E096A-EF3D-4272-A907-A3C1E9551D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6532" y="8906971"/>
            <a:ext cx="4204311" cy="76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890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68C1066-83D7-4302-AB09-C1F4BC6AD7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5" y="94827"/>
            <a:ext cx="17299093" cy="956394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5DD6E62-BC30-48C0-8755-AEF5CB1E24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3827" y="8208682"/>
            <a:ext cx="3397140" cy="92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936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2086867" y="35462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27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4164128" y="359089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24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9705556" y="35462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 bwMode="auto">
          <a:xfrm>
            <a:off x="-59017" y="148757"/>
            <a:ext cx="15041402" cy="124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lvl="0" defTabSz="130046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Примеры компаний 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sp>
        <p:nvSpPr>
          <p:cNvPr id="55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2721211" y="4884413"/>
            <a:ext cx="1487979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ОБРАЗ ЖИЗНИ 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700540" y="2969011"/>
            <a:ext cx="5996392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3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ru-RU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ЗДОРОВЬЕ СОТРУДНИКОВ НЛМК</a:t>
            </a: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73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728620" y="3508600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63" y="1952299"/>
            <a:ext cx="1625111" cy="863340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709" y="1667283"/>
            <a:ext cx="1891702" cy="1301727"/>
          </a:xfrm>
          <a:prstGeom prst="rect">
            <a:avLst/>
          </a:prstGeom>
        </p:spPr>
      </p:pic>
      <p:sp>
        <p:nvSpPr>
          <p:cNvPr id="74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635809" y="4772329"/>
            <a:ext cx="1420523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УСЛОВИЯ ТРУДА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6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5131227" y="4884413"/>
            <a:ext cx="1487979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МЕДИЦИНА</a:t>
            </a:r>
          </a:p>
        </p:txBody>
      </p:sp>
      <p:sp>
        <p:nvSpPr>
          <p:cNvPr id="7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2909634" y="352214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94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5226114" y="352214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931" y="3696664"/>
            <a:ext cx="746277" cy="746277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01" y="3656685"/>
            <a:ext cx="911403" cy="911403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260" y="3672813"/>
            <a:ext cx="920987" cy="920987"/>
          </a:xfrm>
          <a:prstGeom prst="rect">
            <a:avLst/>
          </a:prstGeom>
        </p:spPr>
      </p:pic>
      <p:sp>
        <p:nvSpPr>
          <p:cNvPr id="104" name="Скругленный прямоугольник 103"/>
          <p:cNvSpPr/>
          <p:nvPr/>
        </p:nvSpPr>
        <p:spPr>
          <a:xfrm flipH="1">
            <a:off x="333312" y="5375106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Здоровое питание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 flipH="1">
            <a:off x="333312" y="6093994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Соц.быт.условия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6" name="Скругленный прямоугольник 105"/>
          <p:cNvSpPr/>
          <p:nvPr/>
        </p:nvSpPr>
        <p:spPr>
          <a:xfrm flipH="1">
            <a:off x="333312" y="6855446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Графики работ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 flipH="1">
            <a:off x="2559364" y="5395710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Тренинг здоровья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8" name="Скругленный прямоугольник 107"/>
          <p:cNvSpPr/>
          <p:nvPr/>
        </p:nvSpPr>
        <p:spPr>
          <a:xfrm flipH="1">
            <a:off x="2559364" y="6126388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Блогосфера</a:t>
            </a: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 в </a:t>
            </a:r>
            <a:r>
              <a:rPr kumimoji="0" lang="ru-RU" sz="1707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корп.СМИ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09" name="Скругленный прямоугольник 108"/>
          <p:cNvSpPr/>
          <p:nvPr/>
        </p:nvSpPr>
        <p:spPr>
          <a:xfrm flipH="1">
            <a:off x="2559364" y="6870714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Массовый спорт 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10" name="Скругленный прямоугольник 109"/>
          <p:cNvSpPr/>
          <p:nvPr/>
        </p:nvSpPr>
        <p:spPr>
          <a:xfrm flipH="1">
            <a:off x="4785416" y="5385544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Медицина на рабочем месте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11" name="Скругленный прямоугольник 110"/>
          <p:cNvSpPr/>
          <p:nvPr/>
        </p:nvSpPr>
        <p:spPr>
          <a:xfrm flipH="1">
            <a:off x="4814185" y="6092761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Стандарты и качество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12" name="Скругленный прямоугольник 111"/>
          <p:cNvSpPr/>
          <p:nvPr/>
        </p:nvSpPr>
        <p:spPr>
          <a:xfrm flipH="1">
            <a:off x="4831387" y="6854793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Медицинское страхование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10141061" y="2953339"/>
            <a:ext cx="5996392" cy="48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3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ru-RU" sz="256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ЗДОРОВЬЕ СЕВЕРСТАЛИ</a:t>
            </a: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19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1924772" y="4926336"/>
            <a:ext cx="1487979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ЗОЖ И ДОСУГ</a:t>
            </a:r>
          </a:p>
        </p:txBody>
      </p:sp>
      <p:sp>
        <p:nvSpPr>
          <p:cNvPr id="120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3763678" y="4926336"/>
            <a:ext cx="2059093" cy="7221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ДИАГНОСТИКА, ПРОФИЛАКТИКА И ЛЕЧЕНИЕ</a:t>
            </a:r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9465" y="3687791"/>
            <a:ext cx="911403" cy="911403"/>
          </a:xfrm>
          <a:prstGeom prst="rect">
            <a:avLst/>
          </a:prstGeom>
        </p:spPr>
      </p:pic>
      <p:pic>
        <p:nvPicPr>
          <p:cNvPr id="123" name="Рисунок 1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950" y="3714736"/>
            <a:ext cx="920987" cy="920987"/>
          </a:xfrm>
          <a:prstGeom prst="rect">
            <a:avLst/>
          </a:prstGeom>
        </p:spPr>
      </p:pic>
      <p:sp>
        <p:nvSpPr>
          <p:cNvPr id="126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9237522" y="4926336"/>
            <a:ext cx="2117860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ЗДОРОВОЕ ПИТАНИЕ И ВОДА</a:t>
            </a:r>
          </a:p>
        </p:txBody>
      </p:sp>
      <p:pic>
        <p:nvPicPr>
          <p:cNvPr id="129" name="Рисунок 1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559" y="3714735"/>
            <a:ext cx="873727" cy="873727"/>
          </a:xfrm>
          <a:prstGeom prst="rect">
            <a:avLst/>
          </a:prstGeom>
        </p:spPr>
      </p:pic>
      <p:sp>
        <p:nvSpPr>
          <p:cNvPr id="130" name="Скругленный прямоугольник 129"/>
          <p:cNvSpPr/>
          <p:nvPr/>
        </p:nvSpPr>
        <p:spPr>
          <a:xfrm flipH="1">
            <a:off x="9424657" y="5423275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Спорт программа «Стальная энергия»</a:t>
            </a:r>
            <a:endParaRPr kumimoji="0" lang="ru-RU" sz="341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1" name="Скругленный прямоугольник 130"/>
          <p:cNvSpPr/>
          <p:nvPr/>
        </p:nvSpPr>
        <p:spPr>
          <a:xfrm flipH="1">
            <a:off x="9424657" y="6142163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Культ-массовая работа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2" name="Скругленный прямоугольник 131"/>
          <p:cNvSpPr/>
          <p:nvPr/>
        </p:nvSpPr>
        <p:spPr>
          <a:xfrm flipH="1">
            <a:off x="9424657" y="6903615"/>
            <a:ext cx="2076325" cy="647431"/>
          </a:xfrm>
          <a:prstGeom prst="roundRect">
            <a:avLst/>
          </a:prstGeom>
          <a:solidFill>
            <a:srgbClr val="FF96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Пропаганда ЗОЖ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3" name="Скругленный прямоугольник 132"/>
          <p:cNvSpPr/>
          <p:nvPr/>
        </p:nvSpPr>
        <p:spPr>
          <a:xfrm flipH="1">
            <a:off x="11650709" y="5443879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Контроль качества питания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4" name="Скругленный прямоугольник 133"/>
          <p:cNvSpPr/>
          <p:nvPr/>
        </p:nvSpPr>
        <p:spPr>
          <a:xfrm flipH="1">
            <a:off x="11650709" y="6174557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Профилактическое питание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5" name="Скругленный прямоугольник 134"/>
          <p:cNvSpPr/>
          <p:nvPr/>
        </p:nvSpPr>
        <p:spPr>
          <a:xfrm flipH="1">
            <a:off x="11650709" y="6918883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Витаминный стол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6" name="Скругленный прямоугольник 135"/>
          <p:cNvSpPr/>
          <p:nvPr/>
        </p:nvSpPr>
        <p:spPr>
          <a:xfrm flipH="1">
            <a:off x="13876761" y="5433713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Диспансеризацию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7" name="Скругленный прямоугольник 136"/>
          <p:cNvSpPr/>
          <p:nvPr/>
        </p:nvSpPr>
        <p:spPr>
          <a:xfrm flipH="1">
            <a:off x="13905530" y="6140930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Стоматологические просмотры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8" name="Скругленный прямоугольник 137"/>
          <p:cNvSpPr/>
          <p:nvPr/>
        </p:nvSpPr>
        <p:spPr>
          <a:xfrm flipH="1">
            <a:off x="13922732" y="6902963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Сан-кур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 flipH="1">
            <a:off x="11660396" y="7642211"/>
            <a:ext cx="2076325" cy="647431"/>
          </a:xfrm>
          <a:prstGeom prst="roundRect">
            <a:avLst/>
          </a:prstGeom>
          <a:solidFill>
            <a:srgbClr val="FFB64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Блюда здорового питания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41" name="Скругленный прямоугольник 140"/>
          <p:cNvSpPr/>
          <p:nvPr/>
        </p:nvSpPr>
        <p:spPr>
          <a:xfrm flipH="1">
            <a:off x="13934774" y="7613412"/>
            <a:ext cx="2076325" cy="647431"/>
          </a:xfrm>
          <a:prstGeom prst="roundRect">
            <a:avLst/>
          </a:prstGeom>
          <a:solidFill>
            <a:srgbClr val="C877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7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Palatino"/>
              </a:rPr>
              <a:t>Информирование СМИ</a:t>
            </a:r>
            <a:endParaRPr kumimoji="0" lang="ru-RU" sz="398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937971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Сайты\Сайт HEALTH COACH\сайт Журнал Бенефиты и льготы\логотип\логотип_журнал-04.png">
            <a:extLst>
              <a:ext uri="{FF2B5EF4-FFF2-40B4-BE49-F238E27FC236}">
                <a16:creationId xmlns:a16="http://schemas.microsoft.com/office/drawing/2014/main" id="{4B462C83-7C18-4A43-AB7E-172E36F27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3276" y="9203042"/>
            <a:ext cx="2932631" cy="51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E6451F-5957-4275-8EDE-8A0A00963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90" y="408008"/>
            <a:ext cx="16970318" cy="87769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EB2EB0-86D2-4937-8CF1-9CB170E24A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9562" y="155017"/>
            <a:ext cx="1625111" cy="86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340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71276D-D371-489F-AFA2-0E1790B62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312" y="0"/>
            <a:ext cx="13437001" cy="955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040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2142452" y="4756644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27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4164128" y="4819128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124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10018637" y="4774458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82AD6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6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 bwMode="auto">
          <a:xfrm>
            <a:off x="-59017" y="148757"/>
            <a:ext cx="15041402" cy="1240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40150" tIns="70077" rIns="140150" bIns="70077" numCol="1" anchor="b" anchorCtr="0" compatLnSpc="1">
            <a:prstTxWarp prst="textNoShape">
              <a:avLst/>
            </a:prstTxWarp>
          </a:bodyPr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4800" b="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Примеры компаний </a:t>
            </a:r>
            <a:endParaRPr lang="en-US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sp>
        <p:nvSpPr>
          <p:cNvPr id="55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3034289" y="5474462"/>
            <a:ext cx="1597817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ВОВОЛЕЧЕНИЕ В ЗОЖ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201479" y="2774583"/>
            <a:ext cx="7480334" cy="1317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53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ru-RU" sz="1991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ЕДИНЫЕ ОТРАСЛЕВЫЕ МЕТОДИЧЕСКИЕ УКАЗАНИЯ ПО РЕАЛИЗАЦИИ МЕРОПРИЯТИЙ ПО ОХРАНЕ ЗДОРОВЬЯ РАБОТНИКОВ ГОСКОРПОРАЦИЙ «РОСАТОМ»</a:t>
            </a:r>
          </a:p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91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(ГОД ЗДОРОВЬЯ)</a:t>
            </a:r>
            <a:endParaRPr kumimoji="0" lang="ru-RU" sz="1991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Palatino"/>
            </a:endParaRPr>
          </a:p>
        </p:txBody>
      </p:sp>
      <p:sp>
        <p:nvSpPr>
          <p:cNvPr id="73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728620" y="4170879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74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635809" y="5362378"/>
            <a:ext cx="1420523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ШКОЛА ЗДОРОВЬЯ</a:t>
            </a:r>
            <a:endParaRPr kumimoji="0" lang="ru-RU" sz="1564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Palatino"/>
            </a:endParaRPr>
          </a:p>
        </p:txBody>
      </p:sp>
      <p:sp>
        <p:nvSpPr>
          <p:cNvPr id="76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5131227" y="5474462"/>
            <a:ext cx="2202300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ДИСПАНСЕРИЗАЦИЯ</a:t>
            </a:r>
          </a:p>
        </p:txBody>
      </p:sp>
      <p:sp>
        <p:nvSpPr>
          <p:cNvPr id="7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3162506" y="41844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94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5599402" y="4184426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95" name="Рисунок 9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774" y="4246734"/>
            <a:ext cx="911403" cy="911403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548" y="4262862"/>
            <a:ext cx="920987" cy="920987"/>
          </a:xfrm>
          <a:prstGeom prst="rect">
            <a:avLst/>
          </a:prstGeom>
        </p:spPr>
      </p:pic>
      <p:sp>
        <p:nvSpPr>
          <p:cNvPr id="118" name="Прямоугольник 117"/>
          <p:cNvSpPr/>
          <p:nvPr/>
        </p:nvSpPr>
        <p:spPr>
          <a:xfrm>
            <a:off x="9856899" y="3772961"/>
            <a:ext cx="5996392" cy="792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3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 </a:t>
            </a:r>
            <a:r>
              <a:rPr kumimoji="0" lang="ru-RU" sz="2276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Palatino"/>
              </a:rPr>
              <a:t>ЗДОРОВЬЕ И БЛАГОПОЛУЧИЕ ПЕРСОНАЛА</a:t>
            </a:r>
          </a:p>
        </p:txBody>
      </p:sp>
      <p:sp>
        <p:nvSpPr>
          <p:cNvPr id="119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2015912" y="6062977"/>
            <a:ext cx="1487979" cy="481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МАССОВЫЙ СПОРТ</a:t>
            </a:r>
          </a:p>
        </p:txBody>
      </p:sp>
      <p:sp>
        <p:nvSpPr>
          <p:cNvPr id="120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13763678" y="6082337"/>
            <a:ext cx="2059093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ДНИ ЗДОРОВЬЯ</a:t>
            </a:r>
          </a:p>
        </p:txBody>
      </p:sp>
      <p:pic>
        <p:nvPicPr>
          <p:cNvPr id="123" name="Рисунок 1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950" y="4870736"/>
            <a:ext cx="920987" cy="920987"/>
          </a:xfrm>
          <a:prstGeom prst="rect">
            <a:avLst/>
          </a:prstGeom>
        </p:spPr>
      </p:pic>
      <p:sp>
        <p:nvSpPr>
          <p:cNvPr id="126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9550603" y="6082337"/>
            <a:ext cx="2117860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ЗДОРОВОЕ ПИТАНИЕ</a:t>
            </a:r>
          </a:p>
        </p:txBody>
      </p:sp>
      <p:pic>
        <p:nvPicPr>
          <p:cNvPr id="129" name="Рисунок 1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640" y="4870736"/>
            <a:ext cx="873727" cy="873727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468" y="1487550"/>
            <a:ext cx="982117" cy="1260260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995" y="2651485"/>
            <a:ext cx="2906792" cy="8175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66" y="4381104"/>
            <a:ext cx="787123" cy="787123"/>
          </a:xfrm>
          <a:prstGeom prst="rect">
            <a:avLst/>
          </a:prstGeom>
        </p:spPr>
      </p:pic>
      <p:sp>
        <p:nvSpPr>
          <p:cNvPr id="51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397634" y="7581723"/>
            <a:ext cx="1765969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ТЕЛЕМЕДИЦИНА</a:t>
            </a:r>
          </a:p>
        </p:txBody>
      </p:sp>
      <p:sp>
        <p:nvSpPr>
          <p:cNvPr id="52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754209" y="6291687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53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5418501" y="7569681"/>
            <a:ext cx="1597817" cy="2407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ДНИ ЗДОРОВЬЯ</a:t>
            </a:r>
          </a:p>
        </p:txBody>
      </p:sp>
      <p:sp>
        <p:nvSpPr>
          <p:cNvPr id="56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5606924" y="6279645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1558ABCA-38D8-4BD7-B85F-75BB5980A18F}"/>
              </a:ext>
            </a:extLst>
          </p:cNvPr>
          <p:cNvSpPr txBox="1"/>
          <p:nvPr/>
        </p:nvSpPr>
        <p:spPr>
          <a:xfrm>
            <a:off x="2889786" y="7593764"/>
            <a:ext cx="2047485" cy="7221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" marR="4066" lvl="0" indent="0" algn="ctr" defTabSz="86695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564" b="0" i="0" u="none" strike="noStrike" kern="1200" cap="none" spc="-1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Palatino"/>
              </a:rPr>
              <a:t>НОВЫЕ ФОРМАТЫ МАССОВЫХ МЕРОПРИЯТИЙ</a:t>
            </a:r>
          </a:p>
        </p:txBody>
      </p:sp>
      <p:sp>
        <p:nvSpPr>
          <p:cNvPr id="58" name="Прямоугольник: скругленные углы 7">
            <a:extLst>
              <a:ext uri="{FF2B5EF4-FFF2-40B4-BE49-F238E27FC236}">
                <a16:creationId xmlns:a16="http://schemas.microsoft.com/office/drawing/2014/main" id="{7483B693-4307-4AEB-840C-7209ED0A8F72}"/>
              </a:ext>
            </a:extLst>
          </p:cNvPr>
          <p:cNvSpPr/>
          <p:nvPr/>
        </p:nvSpPr>
        <p:spPr>
          <a:xfrm>
            <a:off x="3306998" y="6303728"/>
            <a:ext cx="1234903" cy="1180483"/>
          </a:xfrm>
          <a:prstGeom prst="roundRect">
            <a:avLst>
              <a:gd name="adj" fmla="val 47102"/>
            </a:avLst>
          </a:prstGeom>
          <a:solidFill>
            <a:srgbClr val="2B6CA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004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76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  <a:sym typeface="Palatin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361" y="6432489"/>
            <a:ext cx="922571" cy="9225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624" y="6429326"/>
            <a:ext cx="890729" cy="8907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19" y="6561680"/>
            <a:ext cx="774171" cy="7741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1330" y="4913656"/>
            <a:ext cx="905510" cy="90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173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2863C3C-010B-481C-9F26-5802FC6EC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427" y="0"/>
            <a:ext cx="14171408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0744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A2D487F-480D-4E6D-92C8-1614D71F4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375" y="0"/>
            <a:ext cx="14391512" cy="9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739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3955F1A0-B178-43F3-B068-FCB1A8532EA7}"/>
              </a:ext>
            </a:extLst>
          </p:cNvPr>
          <p:cNvSpPr txBox="1">
            <a:spLocks/>
          </p:cNvSpPr>
          <p:nvPr/>
        </p:nvSpPr>
        <p:spPr bwMode="auto">
          <a:xfrm>
            <a:off x="186667" y="375386"/>
            <a:ext cx="14369805" cy="1277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 kern="1200">
                <a:solidFill>
                  <a:schemeClr val="accent1"/>
                </a:solidFill>
                <a:latin typeface="Arial"/>
                <a:ea typeface="ＭＳ Ｐゴシック" charset="0"/>
                <a:cs typeface="ＭＳ Ｐゴシック" charset="0"/>
              </a:defRPr>
            </a:lvl1pPr>
            <a:lvl2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defTabSz="98523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691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6pPr>
            <a:lvl7pPr marL="91383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7pPr>
            <a:lvl8pPr marL="1370758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8pPr>
            <a:lvl9pPr marL="1827679" algn="l" defTabSz="98523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charset="0"/>
              </a:defRPr>
            </a:lvl9pPr>
          </a:lstStyle>
          <a:p>
            <a:pPr defTabSz="1300460" eaLnBrk="1" hangingPunct="1"/>
            <a:r>
              <a:rPr lang="ru-RU" sz="4800" b="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Georgia"/>
              </a:rPr>
              <a:t>Международные тренды</a:t>
            </a:r>
            <a:endParaRPr lang="ru-RU" sz="4800" b="0" dirty="0">
              <a:solidFill>
                <a:srgbClr val="002B82"/>
              </a:solidFill>
              <a:latin typeface="Arial Black" panose="020B0A04020102020204" pitchFamily="34" charset="0"/>
              <a:ea typeface="Lato" panose="020F0502020204030203" pitchFamily="34" charset="0"/>
              <a:cs typeface="Lato" panose="020F0502020204030203" pitchFamily="34" charset="0"/>
              <a:sym typeface="Georgia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52946"/>
            <a:ext cx="10555588" cy="74184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0233" y="1849437"/>
            <a:ext cx="4630624" cy="696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912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Текст 2">
            <a:extLst>
              <a:ext uri="{FF2B5EF4-FFF2-40B4-BE49-F238E27FC236}">
                <a16:creationId xmlns:a16="http://schemas.microsoft.com/office/drawing/2014/main" id="{DD15135E-D023-4DE2-91B5-916271E63A55}"/>
              </a:ext>
            </a:extLst>
          </p:cNvPr>
          <p:cNvSpPr txBox="1">
            <a:spLocks/>
          </p:cNvSpPr>
          <p:nvPr/>
        </p:nvSpPr>
        <p:spPr>
          <a:xfrm>
            <a:off x="296675" y="87757"/>
            <a:ext cx="14416369" cy="108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0027" tIns="64996" rIns="130027" bIns="64996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None/>
              <a:defRPr sz="1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Roboto"/>
              <a:buNone/>
              <a:defRPr sz="1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3200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Palatino"/>
              </a:rPr>
              <a:t>Основные </a:t>
            </a:r>
            <a:r>
              <a:rPr lang="ru-RU" sz="3200" kern="120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Palatino"/>
              </a:rPr>
              <a:t>провайдеры услуг в области корпоративных </a:t>
            </a:r>
            <a:r>
              <a:rPr lang="ru-RU" sz="3200" kern="1200" dirty="0" smtClean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Palatino"/>
              </a:rPr>
              <a:t>программ </a:t>
            </a:r>
            <a:r>
              <a:rPr lang="ru-RU" sz="3200" kern="1200" dirty="0">
                <a:solidFill>
                  <a:srgbClr val="002B82"/>
                </a:solidFill>
                <a:latin typeface="Arial Black" panose="020B0A04020102020204" pitchFamily="34" charset="0"/>
                <a:ea typeface="Lato" panose="020F0502020204030203" pitchFamily="34" charset="0"/>
                <a:cs typeface="Lato" panose="020F0502020204030203" pitchFamily="34" charset="0"/>
                <a:sym typeface="Palatino"/>
              </a:rPr>
              <a:t>Здоровья и благополучия (well-being)*</a:t>
            </a:r>
          </a:p>
        </p:txBody>
      </p:sp>
      <p:sp>
        <p:nvSpPr>
          <p:cNvPr id="22" name="Овал 21"/>
          <p:cNvSpPr/>
          <p:nvPr/>
        </p:nvSpPr>
        <p:spPr>
          <a:xfrm>
            <a:off x="6910223" y="5449256"/>
            <a:ext cx="4025772" cy="3314505"/>
          </a:xfrm>
          <a:prstGeom prst="ellipse">
            <a:avLst/>
          </a:prstGeom>
          <a:noFill/>
          <a:ln w="444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564" b="1" dirty="0">
                <a:solidFill>
                  <a:srgbClr val="002B82"/>
                </a:solidFill>
                <a:latin typeface="Arial Black" panose="020B0A04020102020204" pitchFamily="34" charset="0"/>
              </a:rPr>
              <a:t>Финансовое благополучие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9460546" y="2061899"/>
            <a:ext cx="6929392" cy="6523395"/>
          </a:xfrm>
          <a:prstGeom prst="ellipse">
            <a:avLst/>
          </a:prstGeom>
          <a:noFill/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Физическое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 здоровье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3075869" y="2809412"/>
            <a:ext cx="5343649" cy="5343580"/>
          </a:xfrm>
          <a:prstGeom prst="ellipse">
            <a:avLst/>
          </a:prstGeom>
          <a:noFill/>
          <a:ln w="444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Ментальное </a:t>
            </a: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(психологическое</a:t>
            </a:r>
          </a:p>
          <a:p>
            <a:pPr indent="379301"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tabLst>
                <a:tab pos="259641" algn="l"/>
              </a:tabLst>
            </a:pPr>
            <a:r>
              <a:rPr lang="ru-RU" sz="1707" b="1" dirty="0">
                <a:solidFill>
                  <a:srgbClr val="002B82"/>
                </a:solidFill>
                <a:latin typeface="Arial Black" panose="020B0A04020102020204" pitchFamily="34" charset="0"/>
              </a:rPr>
              <a:t> здоровье)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6788303" y="1119814"/>
            <a:ext cx="4025772" cy="3314505"/>
          </a:xfrm>
          <a:prstGeom prst="ellipse">
            <a:avLst/>
          </a:prstGeom>
          <a:noFill/>
          <a:ln w="444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564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564" b="1" dirty="0">
                <a:solidFill>
                  <a:srgbClr val="002B82"/>
                </a:solidFill>
                <a:latin typeface="Arial Black" panose="020B0A04020102020204" pitchFamily="34" charset="0"/>
              </a:rPr>
              <a:t>Социальное</a:t>
            </a: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07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3976843" y="3051453"/>
            <a:ext cx="2238417" cy="2048262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138" b="1" dirty="0">
                <a:solidFill>
                  <a:srgbClr val="002B82"/>
                </a:solidFill>
                <a:latin typeface="Arial Black" panose="020B0A04020102020204" pitchFamily="34" charset="0"/>
              </a:rPr>
              <a:t>ЕАР</a:t>
            </a: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063" y="3682851"/>
            <a:ext cx="690448" cy="14105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062" y="4286090"/>
            <a:ext cx="1016602" cy="201099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905" y="3410665"/>
            <a:ext cx="1136801" cy="13174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014" y="3526077"/>
            <a:ext cx="516759" cy="51675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841" y="7824554"/>
            <a:ext cx="1865751" cy="391892"/>
          </a:xfrm>
          <a:prstGeom prst="rect">
            <a:avLst/>
          </a:prstGeom>
        </p:spPr>
      </p:pic>
      <p:sp>
        <p:nvSpPr>
          <p:cNvPr id="32" name="Овал 31"/>
          <p:cNvSpPr/>
          <p:nvPr/>
        </p:nvSpPr>
        <p:spPr>
          <a:xfrm>
            <a:off x="7601951" y="4733571"/>
            <a:ext cx="2094763" cy="1952414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399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Платформенные 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решения</a:t>
            </a:r>
            <a:endParaRPr lang="en-US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8976541" y="4057841"/>
            <a:ext cx="2090216" cy="1900538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138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138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138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138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138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Специализированные </a:t>
            </a:r>
            <a:r>
              <a:rPr lang="en-US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WB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 опросы</a:t>
            </a:r>
            <a:r>
              <a:rPr lang="en-US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 (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онлайн скрининг)</a:t>
            </a:r>
            <a:endParaRPr lang="en-US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6454" y="5249107"/>
            <a:ext cx="339833" cy="338446"/>
          </a:xfrm>
          <a:prstGeom prst="rect">
            <a:avLst/>
          </a:prstGeom>
        </p:spPr>
      </p:pic>
      <p:pic>
        <p:nvPicPr>
          <p:cNvPr id="35" name="Picture 4" descr="https://5h.ru/images/logo/5h-logo-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727" y="6224024"/>
            <a:ext cx="730778" cy="2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Овал 35"/>
          <p:cNvSpPr/>
          <p:nvPr/>
        </p:nvSpPr>
        <p:spPr>
          <a:xfrm>
            <a:off x="9997661" y="5947666"/>
            <a:ext cx="1526962" cy="1453936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«Паспорт здоровья» работника 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6439" y="6184557"/>
            <a:ext cx="767706" cy="23621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5296" y="6929184"/>
            <a:ext cx="1042972" cy="183508"/>
          </a:xfrm>
          <a:prstGeom prst="rect">
            <a:avLst/>
          </a:prstGeom>
        </p:spPr>
      </p:pic>
      <p:sp>
        <p:nvSpPr>
          <p:cNvPr id="39" name="Овал 38"/>
          <p:cNvSpPr/>
          <p:nvPr/>
        </p:nvSpPr>
        <p:spPr>
          <a:xfrm>
            <a:off x="6387344" y="3845473"/>
            <a:ext cx="1902830" cy="1760229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WB 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образование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c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специалистов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090" y="4902414"/>
            <a:ext cx="627917" cy="627917"/>
          </a:xfrm>
          <a:prstGeom prst="rect">
            <a:avLst/>
          </a:prstGeom>
        </p:spPr>
      </p:pic>
      <p:sp>
        <p:nvSpPr>
          <p:cNvPr id="41" name="Овал 40"/>
          <p:cNvSpPr/>
          <p:nvPr/>
        </p:nvSpPr>
        <p:spPr>
          <a:xfrm>
            <a:off x="7618322" y="3131065"/>
            <a:ext cx="2011750" cy="1948149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Комплексные 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решения «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под ключ</a:t>
            </a: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»</a:t>
            </a:r>
            <a:endParaRPr lang="en-US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20479" y="4367157"/>
            <a:ext cx="706837" cy="337570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9224" y="3924722"/>
            <a:ext cx="339833" cy="338446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587" y="3427777"/>
            <a:ext cx="434765" cy="372544"/>
          </a:xfrm>
          <a:prstGeom prst="rect">
            <a:avLst/>
          </a:prstGeom>
        </p:spPr>
      </p:pic>
      <p:pic>
        <p:nvPicPr>
          <p:cNvPr id="45" name="Picture 4" descr="https://5h.ru/images/logo/5h-logo-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090" y="4721590"/>
            <a:ext cx="730778" cy="2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Овал 45"/>
          <p:cNvSpPr/>
          <p:nvPr/>
        </p:nvSpPr>
        <p:spPr>
          <a:xfrm>
            <a:off x="6506955" y="6195845"/>
            <a:ext cx="1211998" cy="1094871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853" b="1" dirty="0">
                <a:solidFill>
                  <a:srgbClr val="002B82"/>
                </a:solidFill>
                <a:latin typeface="Arial Black" panose="020B0A04020102020204" pitchFamily="34" charset="0"/>
              </a:rPr>
              <a:t>Капсулы сна</a:t>
            </a:r>
            <a:endParaRPr lang="ru-RU" sz="853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47" name="Овал 46"/>
          <p:cNvSpPr/>
          <p:nvPr/>
        </p:nvSpPr>
        <p:spPr>
          <a:xfrm>
            <a:off x="10779450" y="2543680"/>
            <a:ext cx="2020080" cy="1897597"/>
          </a:xfrm>
          <a:prstGeom prst="ellipse">
            <a:avLst/>
          </a:prstGeom>
          <a:noFill/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138" b="1" dirty="0" err="1">
                <a:solidFill>
                  <a:srgbClr val="002B82"/>
                </a:solidFill>
                <a:latin typeface="Arial Black" panose="020B0A04020102020204" pitchFamily="34" charset="0"/>
              </a:rPr>
              <a:t>Челенджи</a:t>
            </a: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34476" y="3685756"/>
            <a:ext cx="706837" cy="337570"/>
          </a:xfrm>
          <a:prstGeom prst="rect">
            <a:avLst/>
          </a:prstGeom>
        </p:spPr>
      </p:pic>
      <p:pic>
        <p:nvPicPr>
          <p:cNvPr id="49" name="Picture 4" descr="https://5h.ru/images/logo/5h-logo-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4826" y="3999553"/>
            <a:ext cx="730778" cy="2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199957" y="3659920"/>
            <a:ext cx="279064" cy="27277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343" y="3083091"/>
            <a:ext cx="254288" cy="246117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95157" y="3166133"/>
            <a:ext cx="276119" cy="274991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3238738" y="3272462"/>
            <a:ext cx="499820" cy="236203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212400" y="2490970"/>
            <a:ext cx="753085" cy="363735"/>
          </a:xfrm>
          <a:prstGeom prst="rect">
            <a:avLst/>
          </a:prstGeom>
        </p:spPr>
      </p:pic>
      <p:sp>
        <p:nvSpPr>
          <p:cNvPr id="55" name="Овал 54"/>
          <p:cNvSpPr/>
          <p:nvPr/>
        </p:nvSpPr>
        <p:spPr>
          <a:xfrm>
            <a:off x="11550211" y="6294007"/>
            <a:ext cx="2374965" cy="2233658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Дни здоровья (лекции)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483469" y="7815421"/>
            <a:ext cx="706837" cy="337570"/>
          </a:xfrm>
          <a:prstGeom prst="rect">
            <a:avLst/>
          </a:prstGeom>
        </p:spPr>
      </p:pic>
      <p:pic>
        <p:nvPicPr>
          <p:cNvPr id="57" name="Picture 4" descr="https://5h.ru/images/logo/5h-logo-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5622" y="8131046"/>
            <a:ext cx="730778" cy="2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3406991" y="7176356"/>
            <a:ext cx="446875" cy="319196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840979" y="6858503"/>
            <a:ext cx="674166" cy="419561"/>
          </a:xfrm>
          <a:prstGeom prst="rect">
            <a:avLst/>
          </a:prstGeom>
        </p:spPr>
      </p:pic>
      <p:sp>
        <p:nvSpPr>
          <p:cNvPr id="60" name="Овал 59"/>
          <p:cNvSpPr/>
          <p:nvPr/>
        </p:nvSpPr>
        <p:spPr>
          <a:xfrm>
            <a:off x="12678497" y="3739164"/>
            <a:ext cx="1404779" cy="1203691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853" b="1" dirty="0">
                <a:solidFill>
                  <a:srgbClr val="002B82"/>
                </a:solidFill>
                <a:latin typeface="Arial Black" panose="020B0A04020102020204" pitchFamily="34" charset="0"/>
              </a:rPr>
              <a:t>Анализаторы состава тела</a:t>
            </a:r>
            <a:endParaRPr lang="ru-RU" sz="853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181805" y="3924722"/>
            <a:ext cx="556752" cy="199999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938931" y="4546187"/>
            <a:ext cx="955356" cy="189225"/>
          </a:xfrm>
          <a:prstGeom prst="rect">
            <a:avLst/>
          </a:prstGeom>
        </p:spPr>
      </p:pic>
      <p:pic>
        <p:nvPicPr>
          <p:cNvPr id="63" name="Picture 4" descr="На изображении может находиться: текст «W young group SOCIAL»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00" y="1594060"/>
            <a:ext cx="770476" cy="77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275" y="7261603"/>
            <a:ext cx="629924" cy="629924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6596" y="7369276"/>
            <a:ext cx="309710" cy="308446"/>
          </a:xfrm>
          <a:prstGeom prst="rect">
            <a:avLst/>
          </a:prstGeom>
        </p:spPr>
      </p:pic>
      <p:sp>
        <p:nvSpPr>
          <p:cNvPr id="66" name="Овал 65"/>
          <p:cNvSpPr/>
          <p:nvPr/>
        </p:nvSpPr>
        <p:spPr>
          <a:xfrm>
            <a:off x="5053991" y="6623818"/>
            <a:ext cx="1485788" cy="1348801"/>
          </a:xfrm>
          <a:prstGeom prst="ellipse">
            <a:avLst/>
          </a:prstGeom>
          <a:noFill/>
          <a:ln w="444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853" b="1" dirty="0">
                <a:solidFill>
                  <a:srgbClr val="002B82"/>
                </a:solidFill>
                <a:latin typeface="Arial Black" panose="020B0A04020102020204" pitchFamily="34" charset="0"/>
              </a:rPr>
              <a:t>Курсы для сотрудников</a:t>
            </a:r>
            <a:endParaRPr lang="ru-RU" sz="853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67" name="Овал 66"/>
          <p:cNvSpPr/>
          <p:nvPr/>
        </p:nvSpPr>
        <p:spPr>
          <a:xfrm>
            <a:off x="3694374" y="6028154"/>
            <a:ext cx="1344205" cy="1341123"/>
          </a:xfrm>
          <a:prstGeom prst="ellipse">
            <a:avLst/>
          </a:prstGeom>
          <a:noFill/>
          <a:ln w="444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853" b="1" dirty="0">
                <a:solidFill>
                  <a:srgbClr val="002B82"/>
                </a:solidFill>
                <a:latin typeface="Arial Black" panose="020B0A04020102020204" pitchFamily="34" charset="0"/>
              </a:rPr>
              <a:t>Стресс менеджмент</a:t>
            </a:r>
            <a:endParaRPr lang="ru-RU" sz="853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71678" y="6698822"/>
            <a:ext cx="667244" cy="478231"/>
          </a:xfrm>
          <a:prstGeom prst="rect">
            <a:avLst/>
          </a:prstGeom>
        </p:spPr>
      </p:pic>
      <p:pic>
        <p:nvPicPr>
          <p:cNvPr id="69" name="Picture 2" descr="На изображении может находиться: текст «центр аллена Easyway Kappa легкий способ бросить курить»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7893" y="6766766"/>
            <a:ext cx="484402" cy="48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2711011" y="7594519"/>
            <a:ext cx="798154" cy="283641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844334" y="7573223"/>
            <a:ext cx="456455" cy="303128"/>
          </a:xfrm>
          <a:prstGeom prst="rect">
            <a:avLst/>
          </a:prstGeom>
        </p:spPr>
      </p:pic>
      <p:sp>
        <p:nvSpPr>
          <p:cNvPr id="72" name="Овал 71"/>
          <p:cNvSpPr/>
          <p:nvPr/>
        </p:nvSpPr>
        <p:spPr>
          <a:xfrm>
            <a:off x="14132710" y="4479566"/>
            <a:ext cx="2081371" cy="1976210"/>
          </a:xfrm>
          <a:prstGeom prst="ellipse">
            <a:avLst/>
          </a:prstGeom>
          <a:solidFill>
            <a:schemeClr val="bg1"/>
          </a:solidFill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Телемедицина</a:t>
            </a: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73" name="Рисунок 72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709" y="4824873"/>
            <a:ext cx="1030356" cy="428599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226" y="3429791"/>
            <a:ext cx="1101882" cy="458352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222" y="5274635"/>
            <a:ext cx="1101882" cy="458352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264" y="5892974"/>
            <a:ext cx="1101882" cy="458352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751" y="6427410"/>
            <a:ext cx="1101882" cy="458352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757" y="2700822"/>
            <a:ext cx="1101882" cy="458352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4406357" y="5630993"/>
            <a:ext cx="1261316" cy="203986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4315028" y="5070367"/>
            <a:ext cx="980656" cy="205884"/>
          </a:xfrm>
          <a:prstGeom prst="rect">
            <a:avLst/>
          </a:prstGeom>
        </p:spPr>
      </p:pic>
      <p:pic>
        <p:nvPicPr>
          <p:cNvPr id="81" name="Picture 6" descr="Доктор рядом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737" y="4633053"/>
            <a:ext cx="408998" cy="40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15042202" y="5933352"/>
            <a:ext cx="708908" cy="163004"/>
          </a:xfrm>
          <a:prstGeom prst="rect">
            <a:avLst/>
          </a:prstGeom>
        </p:spPr>
      </p:pic>
      <p:pic>
        <p:nvPicPr>
          <p:cNvPr id="84" name="Picture 2" descr="На изображении может находиться: текст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8364" y="3175440"/>
            <a:ext cx="394300" cy="39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010" y="4495752"/>
            <a:ext cx="610840" cy="193870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1584926" y="3610669"/>
            <a:ext cx="519050" cy="173305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8956956" y="4239927"/>
            <a:ext cx="519050" cy="173305"/>
          </a:xfrm>
          <a:prstGeom prst="rect">
            <a:avLst/>
          </a:prstGeom>
        </p:spPr>
      </p:pic>
      <p:sp>
        <p:nvSpPr>
          <p:cNvPr id="88" name="Овал 87"/>
          <p:cNvSpPr/>
          <p:nvPr/>
        </p:nvSpPr>
        <p:spPr>
          <a:xfrm>
            <a:off x="12968790" y="2383464"/>
            <a:ext cx="1550101" cy="1330526"/>
          </a:xfrm>
          <a:prstGeom prst="ellipse">
            <a:avLst/>
          </a:prstGeom>
          <a:noFill/>
          <a:ln w="444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1422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996" b="1" dirty="0">
                <a:solidFill>
                  <a:srgbClr val="002B82"/>
                </a:solidFill>
                <a:latin typeface="Arial Black" panose="020B0A04020102020204" pitchFamily="34" charset="0"/>
              </a:rPr>
              <a:t>Генетические тесты</a:t>
            </a:r>
            <a:endParaRPr lang="ru-RU" sz="996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dirty="0">
              <a:solidFill>
                <a:srgbClr val="002B82"/>
              </a:solidFill>
              <a:latin typeface="Arial Black" panose="020B0A04020102020204" pitchFamily="34" charset="0"/>
            </a:endParaRPr>
          </a:p>
          <a:p>
            <a:pPr defTabSz="1401988" eaLnBrk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801" b="1" dirty="0">
                <a:solidFill>
                  <a:srgbClr val="002B82"/>
                </a:solidFill>
                <a:latin typeface="Arial Black" panose="020B0A04020102020204" pitchFamily="34" charset="0"/>
              </a:rPr>
              <a:t> </a:t>
            </a:r>
            <a:endParaRPr lang="ru-RU" sz="1801" b="1" dirty="0">
              <a:solidFill>
                <a:srgbClr val="002B82"/>
              </a:solidFill>
              <a:latin typeface="Arial Black" panose="020B0A04020102020204" pitchFamily="34" charset="0"/>
            </a:endParaRPr>
          </a:p>
        </p:txBody>
      </p:sp>
      <p:pic>
        <p:nvPicPr>
          <p:cNvPr id="89" name="Picture 4" descr="Нет описания фото.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786" y="6750895"/>
            <a:ext cx="306597" cy="30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4" descr="Нет описания фото.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9679" y="2772894"/>
            <a:ext cx="306597" cy="30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711496" y="6789167"/>
            <a:ext cx="793364" cy="193189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4376057" y="4543671"/>
            <a:ext cx="873957" cy="261126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557" y="4020558"/>
            <a:ext cx="302518" cy="306298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524" y="3994483"/>
            <a:ext cx="661244" cy="249734"/>
          </a:xfrm>
          <a:prstGeom prst="rect">
            <a:avLst/>
          </a:prstGeom>
        </p:spPr>
      </p:pic>
      <p:pic>
        <p:nvPicPr>
          <p:cNvPr id="95" name="Picture 4" descr="https://5h.ru/images/logo/5h-logo-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951" y="4346888"/>
            <a:ext cx="730778" cy="20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8496" y="4288934"/>
            <a:ext cx="761899" cy="242748"/>
          </a:xfrm>
          <a:prstGeom prst="rect">
            <a:avLst/>
          </a:prstGeom>
        </p:spPr>
      </p:pic>
      <p:sp>
        <p:nvSpPr>
          <p:cNvPr id="98" name="Прямоугольник 97">
            <a:extLst>
              <a:ext uri="{FF2B5EF4-FFF2-40B4-BE49-F238E27FC236}">
                <a16:creationId xmlns:a16="http://schemas.microsoft.com/office/drawing/2014/main" id="{5208831F-17EE-4CA8-A8C2-2F9B276963FC}"/>
              </a:ext>
            </a:extLst>
          </p:cNvPr>
          <p:cNvSpPr/>
          <p:nvPr/>
        </p:nvSpPr>
        <p:spPr>
          <a:xfrm>
            <a:off x="145108" y="8865384"/>
            <a:ext cx="16068974" cy="74885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22" i="1" dirty="0">
                <a:solidFill>
                  <a:srgbClr val="002B82"/>
                </a:solidFill>
                <a:latin typeface="Calibri"/>
              </a:rPr>
              <a:t>*без учета Страховых компаний и НПФ.</a:t>
            </a:r>
          </a:p>
          <a:p>
            <a:r>
              <a:rPr lang="ru-RU" sz="1422" i="1" dirty="0">
                <a:solidFill>
                  <a:srgbClr val="002B82"/>
                </a:solidFill>
                <a:latin typeface="Calibri"/>
              </a:rPr>
              <a:t>Таблица составлена исходя из представления редакции Журнала «Льготы и </a:t>
            </a:r>
            <a:r>
              <a:rPr lang="ru-RU" sz="1422" i="1" dirty="0" err="1">
                <a:solidFill>
                  <a:srgbClr val="002B82"/>
                </a:solidFill>
                <a:latin typeface="Calibri"/>
              </a:rPr>
              <a:t>Бенефиты</a:t>
            </a:r>
            <a:r>
              <a:rPr lang="ru-RU" sz="1422" i="1" dirty="0">
                <a:solidFill>
                  <a:srgbClr val="002B82"/>
                </a:solidFill>
                <a:latin typeface="Calibri"/>
              </a:rPr>
              <a:t>» об основных элементах программы здоровья и благополучия</a:t>
            </a:r>
            <a:r>
              <a:rPr lang="en-US" sz="1422" i="1" dirty="0">
                <a:solidFill>
                  <a:srgbClr val="002B82"/>
                </a:solidFill>
                <a:latin typeface="Calibri"/>
              </a:rPr>
              <a:t> (corporate well-being)</a:t>
            </a:r>
          </a:p>
          <a:p>
            <a:r>
              <a:rPr lang="ru-RU" sz="1422" i="1" dirty="0">
                <a:solidFill>
                  <a:srgbClr val="002B82"/>
                </a:solidFill>
                <a:latin typeface="Calibri"/>
              </a:rPr>
              <a:t>Деление провайдеров услуг по элементам субъективно и составлено исходя из виденья редакции</a:t>
            </a:r>
            <a:endParaRPr lang="ru-RU" sz="1422" i="1" dirty="0">
              <a:solidFill>
                <a:srgbClr val="002B82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71250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F:\Сайты\Сайт HEALTH COACH\сайт Журнал Бенефиты и льготы\презентация\фон_3х4.jpg">
            <a:extLst>
              <a:ext uri="{FF2B5EF4-FFF2-40B4-BE49-F238E27FC236}">
                <a16:creationId xmlns:a16="http://schemas.microsoft.com/office/drawing/2014/main" id="{1DAC2C1E-066D-4156-9620-F655546A3A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39"/>
          <a:stretch/>
        </p:blipFill>
        <p:spPr bwMode="auto">
          <a:xfrm>
            <a:off x="265" y="4571386"/>
            <a:ext cx="17339733" cy="518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5488837" y="564058"/>
            <a:ext cx="2156892" cy="215336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00460" hangingPunct="1"/>
            <a:endParaRPr lang="ru-RU" sz="2560" kern="1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50960" y="964661"/>
            <a:ext cx="4411785" cy="617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1300460" hangingPunct="1"/>
            <a:r>
              <a:rPr lang="ru-RU" sz="3413" b="1" kern="1200" dirty="0">
                <a:solidFill>
                  <a:srgbClr val="E7E6E6">
                    <a:lumMod val="25000"/>
                  </a:srgbClr>
                </a:solidFill>
                <a:latin typeface="Lato" charset="0"/>
                <a:ea typeface="Lato" charset="0"/>
                <a:cs typeface="Lato" charset="0"/>
              </a:rPr>
              <a:t>Станислав </a:t>
            </a:r>
            <a:r>
              <a:rPr lang="ru-RU" sz="3413" b="1" kern="1200" dirty="0" err="1">
                <a:solidFill>
                  <a:srgbClr val="E7E6E6">
                    <a:lumMod val="25000"/>
                  </a:srgbClr>
                </a:solidFill>
                <a:latin typeface="Lato" charset="0"/>
                <a:ea typeface="Lato" charset="0"/>
                <a:cs typeface="Lato" charset="0"/>
              </a:rPr>
              <a:t>Нагерняк</a:t>
            </a:r>
            <a:endParaRPr lang="ru-RU" sz="3413" b="1" kern="1200" dirty="0">
              <a:solidFill>
                <a:srgbClr val="E7E6E6">
                  <a:lumMod val="25000"/>
                </a:srgbClr>
              </a:solidFill>
              <a:latin typeface="Lato" charset="0"/>
              <a:ea typeface="Lato" charset="0"/>
              <a:cs typeface="Lato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850960" y="1550710"/>
            <a:ext cx="4238661" cy="1142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defTabSz="1300460" hangingPunct="1"/>
            <a:r>
              <a:rPr lang="ru-RU" sz="3413" kern="1200" dirty="0">
                <a:solidFill>
                  <a:srgbClr val="E7E6E6">
                    <a:lumMod val="25000"/>
                  </a:srgbClr>
                </a:solidFill>
                <a:latin typeface="Lato" charset="0"/>
                <a:ea typeface="Lato" charset="0"/>
                <a:cs typeface="Lato" charset="0"/>
              </a:rPr>
              <a:t>8 (925) 127-35-00</a:t>
            </a:r>
          </a:p>
          <a:p>
            <a:pPr algn="l" defTabSz="1300460" hangingPunct="1"/>
            <a:r>
              <a:rPr lang="en-US" sz="3413" kern="1200" dirty="0">
                <a:solidFill>
                  <a:srgbClr val="E7E6E6">
                    <a:lumMod val="25000"/>
                  </a:srgbClr>
                </a:solidFill>
                <a:latin typeface="Lato" charset="0"/>
                <a:ea typeface="Lato" charset="0"/>
                <a:cs typeface="Lato" charset="0"/>
              </a:rPr>
              <a:t>info@perkbenefits.ru</a:t>
            </a:r>
            <a:endParaRPr lang="ru-RU" sz="3413" kern="1200" dirty="0">
              <a:solidFill>
                <a:srgbClr val="E7E6E6">
                  <a:lumMod val="25000"/>
                </a:srgbClr>
              </a:solidFill>
              <a:latin typeface="Lato" charset="0"/>
              <a:ea typeface="Lato" charset="0"/>
              <a:cs typeface="Lato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2E51E6-DA1B-4EB3-A9BD-7789C8A13F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73233" y="8029992"/>
            <a:ext cx="7098453" cy="124629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D459A5-07C3-474B-AB73-3DCCA4ECC4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4603" y="4876800"/>
            <a:ext cx="12855787" cy="311573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8C7AAB-5179-41E8-AB12-EB99E1622B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143" y="771781"/>
            <a:ext cx="2767009" cy="33325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6D9C0B-6A2D-4E9B-BA5C-F7A6C38FA7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0611" y="853618"/>
            <a:ext cx="2739769" cy="32853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666" y="2754881"/>
            <a:ext cx="6033586" cy="208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60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Georgia"/>
        <a:ea typeface="Georgia"/>
        <a:cs typeface="Georgia"/>
      </a:majorFont>
      <a:minorFont>
        <a:latin typeface="Georgia"/>
        <a:ea typeface="Georgia"/>
        <a:cs typeface="Georgia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33948" dir="2700000" rotWithShape="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11128</TotalTime>
  <Words>1113</Words>
  <Application>Microsoft Office PowerPoint</Application>
  <PresentationFormat>Произвольный</PresentationFormat>
  <Paragraphs>484</Paragraphs>
  <Slides>34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34</vt:i4>
      </vt:variant>
    </vt:vector>
  </HeadingPairs>
  <TitlesOfParts>
    <vt:vector size="52" baseType="lpstr">
      <vt:lpstr>MS PGothic</vt:lpstr>
      <vt:lpstr>MS PGothic</vt:lpstr>
      <vt:lpstr>Arial</vt:lpstr>
      <vt:lpstr>Arial </vt:lpstr>
      <vt:lpstr>Arial Black</vt:lpstr>
      <vt:lpstr>Calibri</vt:lpstr>
      <vt:lpstr>Calibri Light</vt:lpstr>
      <vt:lpstr>Comfortaa</vt:lpstr>
      <vt:lpstr>Georgia</vt:lpstr>
      <vt:lpstr>Helvetica Neue</vt:lpstr>
      <vt:lpstr>Lato</vt:lpstr>
      <vt:lpstr>Lato Light</vt:lpstr>
      <vt:lpstr>Palatino</vt:lpstr>
      <vt:lpstr>Roboto</vt:lpstr>
      <vt:lpstr>Times New Roman</vt:lpstr>
      <vt:lpstr>Тема Office</vt:lpstr>
      <vt:lpstr>1_Тема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Просто HR. HR – это просто!</dc:title>
  <dc:creator>Уголева Александра</dc:creator>
  <cp:lastModifiedBy>CBSD-DELL I 13 5000</cp:lastModifiedBy>
  <cp:revision>352</cp:revision>
  <cp:lastPrinted>2017-11-11T09:45:12Z</cp:lastPrinted>
  <dcterms:modified xsi:type="dcterms:W3CDTF">2020-10-26T18:09:59Z</dcterms:modified>
</cp:coreProperties>
</file>