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notesSlides/notesSlide3.xml" ContentType="application/vnd.openxmlformats-officedocument.presentationml.notesSlide+xml"/>
  <Override PartName="/ppt/charts/chart4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rts/colors1.xml" ContentType="application/vnd.ms-office.chartcolorstyle+xml"/>
  <Override PartName="/ppt/charts/style1.xml" ContentType="application/vnd.ms-office.chartstyle+xml"/>
  <Override PartName="/ppt/charts/colors2.xml" ContentType="application/vnd.ms-office.chartcolorstyle+xml"/>
  <Override PartName="/ppt/charts/style2.xml" ContentType="application/vnd.ms-office.chartstyle+xml"/>
  <Override PartName="/ppt/charts/colors3.xml" ContentType="application/vnd.ms-office.chartcolorstyle+xml"/>
  <Override PartName="/ppt/charts/style3.xml" ContentType="application/vnd.ms-office.chart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howSpecialPlsOnTitleSld="0" embedTrueTypeFonts="1" autoCompressPictures="0">
  <p:sldMasterIdLst>
    <p:sldMasterId id="2147483648" r:id="rId1"/>
  </p:sldMasterIdLst>
  <p:notesMasterIdLst>
    <p:notesMasterId r:id="rId31"/>
  </p:notesMasterIdLst>
  <p:handoutMasterIdLst>
    <p:handoutMasterId r:id="rId32"/>
  </p:handoutMasterIdLst>
  <p:sldIdLst>
    <p:sldId id="256" r:id="rId2"/>
    <p:sldId id="266" r:id="rId3"/>
    <p:sldId id="282" r:id="rId4"/>
    <p:sldId id="291" r:id="rId5"/>
    <p:sldId id="290" r:id="rId6"/>
    <p:sldId id="271" r:id="rId7"/>
    <p:sldId id="261" r:id="rId8"/>
    <p:sldId id="262" r:id="rId9"/>
    <p:sldId id="272" r:id="rId10"/>
    <p:sldId id="293" r:id="rId11"/>
    <p:sldId id="259" r:id="rId12"/>
    <p:sldId id="275" r:id="rId13"/>
    <p:sldId id="283" r:id="rId14"/>
    <p:sldId id="276" r:id="rId15"/>
    <p:sldId id="277" r:id="rId16"/>
    <p:sldId id="278" r:id="rId17"/>
    <p:sldId id="279" r:id="rId18"/>
    <p:sldId id="280" r:id="rId19"/>
    <p:sldId id="265" r:id="rId20"/>
    <p:sldId id="294" r:id="rId21"/>
    <p:sldId id="268" r:id="rId22"/>
    <p:sldId id="285" r:id="rId23"/>
    <p:sldId id="281" r:id="rId24"/>
    <p:sldId id="284" r:id="rId25"/>
    <p:sldId id="264" r:id="rId26"/>
    <p:sldId id="273" r:id="rId27"/>
    <p:sldId id="287" r:id="rId28"/>
    <p:sldId id="288" r:id="rId29"/>
    <p:sldId id="289" r:id="rId30"/>
  </p:sldIdLst>
  <p:sldSz cx="9906000" cy="6858000" type="A4"/>
  <p:notesSz cx="9928225" cy="6797675"/>
  <p:embeddedFontLst>
    <p:embeddedFont>
      <p:font typeface="Webdings" pitchFamily="18" charset="2"/>
      <p:regular r:id="rId33"/>
    </p:embeddedFont>
    <p:embeddedFont>
      <p:font typeface="Calibri" pitchFamily="34" charset="0"/>
      <p:regular r:id="rId34"/>
      <p:bold r:id="rId35"/>
      <p:italic r:id="rId36"/>
      <p:boldItalic r:id="rId37"/>
    </p:embeddedFont>
    <p:embeddedFont>
      <p:font typeface="Arial Narrow" pitchFamily="34" charset="0"/>
      <p:regular r:id="rId38"/>
      <p:bold r:id="rId39"/>
      <p:italic r:id="rId40"/>
      <p:boldItalic r:id="rId41"/>
    </p:embeddedFont>
    <p:embeddedFont>
      <p:font typeface="Wingdings 2" pitchFamily="18" charset="2"/>
      <p:regular r:id="rId42"/>
    </p:embeddedFont>
    <p:embeddedFont>
      <p:font typeface="Arial Black" pitchFamily="34" charset="0"/>
      <p:bold r:id="rId43"/>
    </p:embeddedFont>
    <p:embeddedFont>
      <p:font typeface="MS Mincho" pitchFamily="49" charset="-128"/>
      <p:regular r:id="rId44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492">
          <p15:clr>
            <a:srgbClr val="A4A3A4"/>
          </p15:clr>
        </p15:guide>
        <p15:guide id="2" orient="horz" pos="380">
          <p15:clr>
            <a:srgbClr val="A4A3A4"/>
          </p15:clr>
        </p15:guide>
        <p15:guide id="3" orient="horz" pos="2183" userDrawn="1">
          <p15:clr>
            <a:srgbClr val="A4A3A4"/>
          </p15:clr>
        </p15:guide>
        <p15:guide id="4" orient="horz" pos="2296" userDrawn="1">
          <p15:clr>
            <a:srgbClr val="A4A3A4"/>
          </p15:clr>
        </p15:guide>
        <p15:guide id="5" orient="horz" pos="4149">
          <p15:clr>
            <a:srgbClr val="A4A3A4"/>
          </p15:clr>
        </p15:guide>
        <p15:guide id="6" orient="horz" pos="4251">
          <p15:clr>
            <a:srgbClr val="A4A3A4"/>
          </p15:clr>
        </p15:guide>
        <p15:guide id="7" pos="216">
          <p15:clr>
            <a:srgbClr val="A4A3A4"/>
          </p15:clr>
        </p15:guide>
        <p15:guide id="8" pos="3064">
          <p15:clr>
            <a:srgbClr val="A4A3A4"/>
          </p15:clr>
        </p15:guide>
        <p15:guide id="9" pos="3176">
          <p15:clr>
            <a:srgbClr val="A4A3A4"/>
          </p15:clr>
        </p15:guide>
        <p15:guide id="10" pos="602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141">
          <p15:clr>
            <a:srgbClr val="A4A3A4"/>
          </p15:clr>
        </p15:guide>
        <p15:guide id="2" pos="3127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68B1E"/>
    <a:srgbClr val="F04D23"/>
    <a:srgbClr val="26E226"/>
    <a:srgbClr val="C2E49C"/>
    <a:srgbClr val="89898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2A488322-F2BA-4B5B-9748-0D474271808F}" styleName="Средний стиль 3 - акцент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69012ECD-51FC-41F1-AA8D-1B2483CD663E}" styleName="Светлый стиль 2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C89EF96-8CEA-46FF-86C4-4CE0E7609802}" styleName="Светлый стиль 3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30847" autoAdjust="0"/>
    <p:restoredTop sz="96250" autoAdjust="0"/>
  </p:normalViewPr>
  <p:slideViewPr>
    <p:cSldViewPr snapToGrid="0">
      <p:cViewPr>
        <p:scale>
          <a:sx n="85" d="100"/>
          <a:sy n="85" d="100"/>
        </p:scale>
        <p:origin x="-96" y="-546"/>
      </p:cViewPr>
      <p:guideLst>
        <p:guide orient="horz" pos="492"/>
        <p:guide orient="horz" pos="380"/>
        <p:guide orient="horz" pos="2183"/>
        <p:guide orient="horz" pos="2296"/>
        <p:guide orient="horz" pos="4149"/>
        <p:guide orient="horz" pos="4251"/>
        <p:guide pos="216"/>
        <p:guide pos="3064"/>
        <p:guide pos="3176"/>
        <p:guide pos="602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77" d="100"/>
          <a:sy n="77" d="100"/>
        </p:scale>
        <p:origin x="-1374" y="-90"/>
      </p:cViewPr>
      <p:guideLst>
        <p:guide orient="horz" pos="2141"/>
        <p:guide pos="3127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2.fntdata"/><Relationship Id="rId42" Type="http://schemas.openxmlformats.org/officeDocument/2006/relationships/font" Target="fonts/font10.fntdata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1.fntdata"/><Relationship Id="rId38" Type="http://schemas.openxmlformats.org/officeDocument/2006/relationships/font" Target="fonts/font6.fntdata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handoutMaster" Target="handoutMasters/handoutMaster1.xml"/><Relationship Id="rId37" Type="http://schemas.openxmlformats.org/officeDocument/2006/relationships/font" Target="fonts/font5.fntdata"/><Relationship Id="rId40" Type="http://schemas.openxmlformats.org/officeDocument/2006/relationships/font" Target="fonts/font8.fntdata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4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4" Type="http://schemas.openxmlformats.org/officeDocument/2006/relationships/font" Target="fonts/font1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3.fntdata"/><Relationship Id="rId43" Type="http://schemas.openxmlformats.org/officeDocument/2006/relationships/font" Target="fonts/font11.fntdata"/><Relationship Id="rId48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package" Target="../embeddings/_____Microsoft_Excel1.xlsx"/></Relationships>
</file>

<file path=ppt/charts/_rels/chart2.xml.rels><?xml version="1.0" encoding="UTF-8" standalone="yes"?>
<Relationships xmlns="http://schemas.openxmlformats.org/package/2006/relationships"><Relationship Id="rId3" Type="http://schemas.microsoft.com/office/2011/relationships/chartStyle" Target="style2.xml"/><Relationship Id="rId2" Type="http://schemas.microsoft.com/office/2011/relationships/chartColorStyle" Target="colors2.xml"/><Relationship Id="rId1" Type="http://schemas.openxmlformats.org/officeDocument/2006/relationships/package" Target="../embeddings/_____Microsoft_Excel2.xlsx"/></Relationships>
</file>

<file path=ppt/charts/_rels/chart3.xml.rels><?xml version="1.0" encoding="UTF-8" standalone="yes"?>
<Relationships xmlns="http://schemas.openxmlformats.org/package/2006/relationships"><Relationship Id="rId3" Type="http://schemas.microsoft.com/office/2011/relationships/chartStyle" Target="style3.xml"/><Relationship Id="rId2" Type="http://schemas.microsoft.com/office/2011/relationships/chartColorStyle" Target="colors3.xml"/><Relationship Id="rId1" Type="http://schemas.openxmlformats.org/officeDocument/2006/relationships/package" Target="../embeddings/_____Microsoft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 algn="r">
              <a:defRPr sz="2000" b="0" i="0" u="none" strike="noStrike" kern="1200" spc="0" baseline="0">
                <a:solidFill>
                  <a:schemeClr val="tx1">
                    <a:lumMod val="90000"/>
                    <a:lumOff val="10000"/>
                  </a:schemeClr>
                </a:solidFill>
                <a:latin typeface="Arial Narrow" panose="020B0606020202030204" pitchFamily="34" charset="0"/>
                <a:ea typeface="+mn-ea"/>
                <a:cs typeface="+mn-cs"/>
              </a:defRPr>
            </a:pPr>
            <a:r>
              <a:rPr lang="ru-RU" sz="2000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 Narrow" panose="020B0606020202030204" pitchFamily="34" charset="0"/>
              </a:rPr>
              <a:t>Соотношение</a:t>
            </a:r>
            <a:r>
              <a:rPr lang="ru-RU" sz="2000" baseline="0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 Narrow" panose="020B0606020202030204" pitchFamily="34" charset="0"/>
              </a:rPr>
              <a:t> количества проведённых ПББ к численности участников процесса</a:t>
            </a:r>
            <a:endParaRPr lang="ru-RU" sz="2000" dirty="0">
              <a:solidFill>
                <a:schemeClr val="tx1">
                  <a:lumMod val="90000"/>
                  <a:lumOff val="10000"/>
                </a:schemeClr>
              </a:solidFill>
              <a:latin typeface="Arial Narrow" panose="020B0606020202030204" pitchFamily="34" charset="0"/>
            </a:endParaRPr>
          </a:p>
        </c:rich>
      </c:tx>
      <c:overlay val="0"/>
      <c:spPr>
        <a:noFill/>
        <a:ln>
          <a:noFill/>
        </a:ln>
        <a:effectLst/>
      </c:spPr>
    </c:title>
    <c:autoTitleDeleted val="0"/>
    <c:plotArea>
      <c:layout>
        <c:manualLayout>
          <c:layoutTarget val="inner"/>
          <c:xMode val="edge"/>
          <c:yMode val="edge"/>
          <c:x val="1.5151515151515152E-2"/>
          <c:y val="0.15014082142422816"/>
          <c:w val="0.96969696969696972"/>
          <c:h val="0.67768413598495891"/>
        </c:manualLayout>
      </c:layout>
      <c:lineChart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Участники процесса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dLbls>
            <c:dLbl>
              <c:idx val="0"/>
              <c:layout>
                <c:manualLayout>
                  <c:x val="-4.5192837465564739E-2"/>
                  <c:y val="-8.5525473234243629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2.7286501377410469E-2"/>
                  <c:y val="-6.9579702486715231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3.968319559228653E-2"/>
                  <c:y val="-5.1696942106986887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4.5192837465564739E-2"/>
                  <c:y val="-4.8055064387551465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-3.4173553719008265E-2"/>
                  <c:y val="-6.2063845502880105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-2.7286501377410469E-2"/>
                  <c:y val="-6.627880238472679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>
                <c:manualLayout>
                  <c:x val="-4.7947658402203858E-2"/>
                  <c:y val="-6.172286788543304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7"/>
              <c:layout>
                <c:manualLayout>
                  <c:x val="-4.9325068870523417E-2"/>
                  <c:y val="-4.6118074755351783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8"/>
              <c:layout>
                <c:manualLayout>
                  <c:x val="-4.6119173119889043E-2"/>
                  <c:y val="-6.4341812752527108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9"/>
              <c:layout>
                <c:manualLayout>
                  <c:x val="-2.8663911845729927E-2"/>
                  <c:y val="-3.6665214218266906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0"/>
              <c:layout>
                <c:manualLayout>
                  <c:x val="-2.408060562677599E-2"/>
                  <c:y val="-3.6665214218266906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1"/>
              <c:layout>
                <c:manualLayout>
                  <c:x val="-2.2703195158456431E-2"/>
                  <c:y val="-3.9284158091000353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rgbClr val="F68B1E"/>
                    </a:solidFill>
                    <a:latin typeface="Arial Narrow" panose="020B0606020202030204" pitchFamily="34" charset="0"/>
                    <a:ea typeface="+mn-ea"/>
                    <a:cs typeface="+mn-cs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Лист1!$A$2:$A$13</c:f>
              <c:numCache>
                <c:formatCode>mmm\-yy</c:formatCode>
                <c:ptCount val="12"/>
                <c:pt idx="0">
                  <c:v>42005</c:v>
                </c:pt>
                <c:pt idx="1">
                  <c:v>42036</c:v>
                </c:pt>
                <c:pt idx="2">
                  <c:v>42064</c:v>
                </c:pt>
                <c:pt idx="3">
                  <c:v>42095</c:v>
                </c:pt>
                <c:pt idx="4">
                  <c:v>42125</c:v>
                </c:pt>
                <c:pt idx="5">
                  <c:v>42156</c:v>
                </c:pt>
                <c:pt idx="6">
                  <c:v>42186</c:v>
                </c:pt>
                <c:pt idx="7">
                  <c:v>42217</c:v>
                </c:pt>
                <c:pt idx="8">
                  <c:v>42248</c:v>
                </c:pt>
                <c:pt idx="9">
                  <c:v>42278</c:v>
                </c:pt>
                <c:pt idx="10">
                  <c:v>42309</c:v>
                </c:pt>
                <c:pt idx="11">
                  <c:v>42339</c:v>
                </c:pt>
              </c:numCache>
            </c:numRef>
          </c:cat>
          <c:val>
            <c:numRef>
              <c:f>Лист1!$B$2:$B$13</c:f>
              <c:numCache>
                <c:formatCode>General</c:formatCode>
                <c:ptCount val="12"/>
                <c:pt idx="0">
                  <c:v>3</c:v>
                </c:pt>
                <c:pt idx="1">
                  <c:v>3</c:v>
                </c:pt>
                <c:pt idx="2">
                  <c:v>4</c:v>
                </c:pt>
                <c:pt idx="3">
                  <c:v>71</c:v>
                </c:pt>
                <c:pt idx="4">
                  <c:v>47</c:v>
                </c:pt>
                <c:pt idx="5">
                  <c:v>45</c:v>
                </c:pt>
                <c:pt idx="6">
                  <c:v>32</c:v>
                </c:pt>
                <c:pt idx="7">
                  <c:v>38</c:v>
                </c:pt>
                <c:pt idx="8">
                  <c:v>55</c:v>
                </c:pt>
                <c:pt idx="9">
                  <c:v>1069</c:v>
                </c:pt>
                <c:pt idx="10">
                  <c:v>1397</c:v>
                </c:pt>
                <c:pt idx="11">
                  <c:v>1554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Количество ПББ</c:v>
                </c:pt>
              </c:strCache>
            </c:strRef>
          </c:tx>
          <c:spPr>
            <a:ln w="28575" cap="rnd">
              <a:solidFill>
                <a:schemeClr val="tx1">
                  <a:lumMod val="50000"/>
                  <a:lumOff val="50000"/>
                </a:schemeClr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tx1">
                  <a:lumMod val="75000"/>
                  <a:lumOff val="25000"/>
                </a:schemeClr>
              </a:solidFill>
              <a:ln w="9525">
                <a:solidFill>
                  <a:schemeClr val="tx1">
                    <a:lumMod val="50000"/>
                    <a:lumOff val="50000"/>
                  </a:schemeClr>
                </a:solidFill>
              </a:ln>
              <a:effectLst/>
            </c:spPr>
          </c:marker>
          <c:dLbls>
            <c:dLbl>
              <c:idx val="0"/>
              <c:layout>
                <c:manualLayout>
                  <c:x val="-2.9614325068870523E-3"/>
                  <c:y val="-7.5049693765867384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1.9077134986225871E-2"/>
                  <c:y val="-7.0834736884020616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1.081267217630854E-2"/>
                  <c:y val="-6.6619780002174098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8.057851239669421E-3"/>
                  <c:y val="-4.5436119520457403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1.1818181818181768E-2"/>
                  <c:y val="-5.1247088417056788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9.0633608815426994E-3"/>
                  <c:y val="-6.0467833488127655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>
                <c:manualLayout>
                  <c:x val="7.6859504132231402E-3"/>
                  <c:y val="-5.2951976504292529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7"/>
              <c:layout>
                <c:manualLayout>
                  <c:x val="-6.0881542699724516E-3"/>
                  <c:y val="-4.4522062740599083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8"/>
              <c:layout>
                <c:manualLayout>
                  <c:x val="1.0440771349862259E-2"/>
                  <c:y val="-6.4682790369974083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9"/>
              <c:layout>
                <c:manualLayout>
                  <c:x val="-2.3994490358126723E-2"/>
                  <c:y val="-4.4522045836466913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0"/>
              <c:layout>
                <c:manualLayout>
                  <c:x val="-1.5730027548209569E-2"/>
                  <c:y val="-4.9759933581933757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1"/>
              <c:layout>
                <c:manualLayout>
                  <c:x val="-2.5371900826446282E-2"/>
                  <c:y val="-4.4522045836466961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 Narrow" panose="020B0606020202030204" pitchFamily="34" charset="0"/>
                    <a:ea typeface="+mn-ea"/>
                    <a:cs typeface="+mn-cs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Лист1!$A$2:$A$13</c:f>
              <c:numCache>
                <c:formatCode>mmm\-yy</c:formatCode>
                <c:ptCount val="12"/>
                <c:pt idx="0">
                  <c:v>42005</c:v>
                </c:pt>
                <c:pt idx="1">
                  <c:v>42036</c:v>
                </c:pt>
                <c:pt idx="2">
                  <c:v>42064</c:v>
                </c:pt>
                <c:pt idx="3">
                  <c:v>42095</c:v>
                </c:pt>
                <c:pt idx="4">
                  <c:v>42125</c:v>
                </c:pt>
                <c:pt idx="5">
                  <c:v>42156</c:v>
                </c:pt>
                <c:pt idx="6">
                  <c:v>42186</c:v>
                </c:pt>
                <c:pt idx="7">
                  <c:v>42217</c:v>
                </c:pt>
                <c:pt idx="8">
                  <c:v>42248</c:v>
                </c:pt>
                <c:pt idx="9">
                  <c:v>42278</c:v>
                </c:pt>
                <c:pt idx="10">
                  <c:v>42309</c:v>
                </c:pt>
                <c:pt idx="11">
                  <c:v>42339</c:v>
                </c:pt>
              </c:numCache>
            </c:numRef>
          </c:cat>
          <c:val>
            <c:numRef>
              <c:f>Лист1!$C$2:$C$13</c:f>
              <c:numCache>
                <c:formatCode>General</c:formatCode>
                <c:ptCount val="12"/>
                <c:pt idx="0">
                  <c:v>12</c:v>
                </c:pt>
                <c:pt idx="1">
                  <c:v>33</c:v>
                </c:pt>
                <c:pt idx="2">
                  <c:v>31</c:v>
                </c:pt>
                <c:pt idx="3">
                  <c:v>353</c:v>
                </c:pt>
                <c:pt idx="4">
                  <c:v>446</c:v>
                </c:pt>
                <c:pt idx="5">
                  <c:v>372</c:v>
                </c:pt>
                <c:pt idx="6">
                  <c:v>322</c:v>
                </c:pt>
                <c:pt idx="7">
                  <c:v>397</c:v>
                </c:pt>
                <c:pt idx="8">
                  <c:v>429</c:v>
                </c:pt>
                <c:pt idx="9">
                  <c:v>11146</c:v>
                </c:pt>
                <c:pt idx="10">
                  <c:v>13783</c:v>
                </c:pt>
                <c:pt idx="11">
                  <c:v>15392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ПББ на 1 человека</c:v>
                </c:pt>
              </c:strCache>
            </c:strRef>
          </c:tx>
          <c:spPr>
            <a:ln w="28575" cap="rnd">
              <a:solidFill>
                <a:srgbClr val="FF000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rgbClr val="FF0000"/>
                </a:solidFill>
              </a:ln>
              <a:effectLst/>
            </c:spPr>
          </c:marker>
          <c:dLbls>
            <c:dLbl>
              <c:idx val="5"/>
              <c:layout>
                <c:manualLayout>
                  <c:x val="-9.9586776859504136E-3"/>
                  <c:y val="-2.703373149330994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7"/>
              <c:layout>
                <c:manualLayout>
                  <c:x val="-2.4738292011019385E-2"/>
                  <c:y val="-3.8423567741544429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8"/>
              <c:layout>
                <c:manualLayout>
                  <c:x val="2.4380165289255187E-3"/>
                  <c:y val="-4.0701534991191349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rgbClr val="FF0000"/>
                    </a:solidFill>
                    <a:latin typeface="Arial Narrow" panose="020B0606020202030204" pitchFamily="34" charset="0"/>
                    <a:ea typeface="+mn-ea"/>
                    <a:cs typeface="+mn-cs"/>
                  </a:defRPr>
                </a:pPr>
                <a:endParaRPr lang="ru-RU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Лист1!$A$2:$A$13</c:f>
              <c:numCache>
                <c:formatCode>mmm\-yy</c:formatCode>
                <c:ptCount val="12"/>
                <c:pt idx="0">
                  <c:v>42005</c:v>
                </c:pt>
                <c:pt idx="1">
                  <c:v>42036</c:v>
                </c:pt>
                <c:pt idx="2">
                  <c:v>42064</c:v>
                </c:pt>
                <c:pt idx="3">
                  <c:v>42095</c:v>
                </c:pt>
                <c:pt idx="4">
                  <c:v>42125</c:v>
                </c:pt>
                <c:pt idx="5">
                  <c:v>42156</c:v>
                </c:pt>
                <c:pt idx="6">
                  <c:v>42186</c:v>
                </c:pt>
                <c:pt idx="7">
                  <c:v>42217</c:v>
                </c:pt>
                <c:pt idx="8">
                  <c:v>42248</c:v>
                </c:pt>
                <c:pt idx="9">
                  <c:v>42278</c:v>
                </c:pt>
                <c:pt idx="10">
                  <c:v>42309</c:v>
                </c:pt>
                <c:pt idx="11">
                  <c:v>42339</c:v>
                </c:pt>
              </c:numCache>
            </c:numRef>
          </c:cat>
          <c:val>
            <c:numRef>
              <c:f>Лист1!$D$2:$D$13</c:f>
              <c:numCache>
                <c:formatCode>General</c:formatCode>
                <c:ptCount val="12"/>
                <c:pt idx="0">
                  <c:v>4</c:v>
                </c:pt>
                <c:pt idx="1">
                  <c:v>11</c:v>
                </c:pt>
                <c:pt idx="2">
                  <c:v>8</c:v>
                </c:pt>
                <c:pt idx="3">
                  <c:v>5</c:v>
                </c:pt>
                <c:pt idx="4">
                  <c:v>9</c:v>
                </c:pt>
                <c:pt idx="5">
                  <c:v>8</c:v>
                </c:pt>
                <c:pt idx="6">
                  <c:v>10</c:v>
                </c:pt>
                <c:pt idx="7">
                  <c:v>10</c:v>
                </c:pt>
                <c:pt idx="8">
                  <c:v>8</c:v>
                </c:pt>
                <c:pt idx="9">
                  <c:v>10</c:v>
                </c:pt>
                <c:pt idx="10">
                  <c:v>10</c:v>
                </c:pt>
                <c:pt idx="11">
                  <c:v>10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07893504"/>
        <c:axId val="107895040"/>
      </c:lineChart>
      <c:dateAx>
        <c:axId val="107893504"/>
        <c:scaling>
          <c:orientation val="minMax"/>
        </c:scaling>
        <c:delete val="0"/>
        <c:axPos val="b"/>
        <c:numFmt formatCode="mmm\-yy" sourceLinked="1"/>
        <c:majorTickMark val="out"/>
        <c:minorTickMark val="none"/>
        <c:tickLblPos val="low"/>
        <c:spPr>
          <a:noFill/>
          <a:ln w="9525" cap="flat" cmpd="sng" algn="ctr">
            <a:solidFill>
              <a:schemeClr val="bg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Arial Narrow" panose="020B0606020202030204" pitchFamily="34" charset="0"/>
                <a:ea typeface="+mn-ea"/>
                <a:cs typeface="+mn-cs"/>
              </a:defRPr>
            </a:pPr>
            <a:endParaRPr lang="ru-RU"/>
          </a:p>
        </c:txPr>
        <c:crossAx val="107895040"/>
        <c:crosses val="autoZero"/>
        <c:auto val="0"/>
        <c:lblOffset val="100"/>
        <c:baseTimeUnit val="months"/>
      </c:dateAx>
      <c:valAx>
        <c:axId val="107895040"/>
        <c:scaling>
          <c:orientation val="minMax"/>
          <c:min val="-500"/>
        </c:scaling>
        <c:delete val="1"/>
        <c:axPos val="l"/>
        <c:numFmt formatCode="General" sourceLinked="1"/>
        <c:majorTickMark val="out"/>
        <c:minorTickMark val="none"/>
        <c:tickLblPos val="nextTo"/>
        <c:crossAx val="107893504"/>
        <c:crosses val="autoZero"/>
        <c:crossBetween val="between"/>
      </c:valAx>
      <c:spPr>
        <a:noFill/>
        <a:ln w="25400"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Arial Narrow" panose="020B0606020202030204" pitchFamily="34" charset="0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 algn="r">
              <a:defRPr sz="2000" b="0" i="0" u="none" strike="noStrike" kern="1200" spc="0" baseline="0">
                <a:solidFill>
                  <a:schemeClr val="tx1">
                    <a:lumMod val="90000"/>
                    <a:lumOff val="10000"/>
                  </a:schemeClr>
                </a:solidFill>
                <a:latin typeface="Arial Narrow" panose="020B0606020202030204" pitchFamily="34" charset="0"/>
                <a:ea typeface="+mn-ea"/>
                <a:cs typeface="+mn-cs"/>
              </a:defRPr>
            </a:pPr>
            <a:r>
              <a:rPr lang="ru-RU" sz="2000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 Narrow" panose="020B0606020202030204" pitchFamily="34" charset="0"/>
              </a:rPr>
              <a:t>Соотношение</a:t>
            </a:r>
            <a:r>
              <a:rPr lang="ru-RU" sz="2000" baseline="0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 Narrow" panose="020B0606020202030204" pitchFamily="34" charset="0"/>
              </a:rPr>
              <a:t> количества проведённых ПББ к численности участников процесса</a:t>
            </a:r>
            <a:endParaRPr lang="ru-RU" sz="2000" dirty="0">
              <a:solidFill>
                <a:schemeClr val="tx1">
                  <a:lumMod val="90000"/>
                  <a:lumOff val="10000"/>
                </a:schemeClr>
              </a:solidFill>
              <a:latin typeface="Arial Narrow" panose="020B0606020202030204" pitchFamily="34" charset="0"/>
            </a:endParaRPr>
          </a:p>
        </c:rich>
      </c:tx>
      <c:overlay val="0"/>
      <c:spPr>
        <a:noFill/>
        <a:ln>
          <a:noFill/>
        </a:ln>
        <a:effectLst/>
      </c:spPr>
    </c:title>
    <c:autoTitleDeleted val="0"/>
    <c:plotArea>
      <c:layout>
        <c:manualLayout>
          <c:layoutTarget val="inner"/>
          <c:xMode val="edge"/>
          <c:yMode val="edge"/>
          <c:x val="1.5151515151515152E-2"/>
          <c:y val="0.15014082142422816"/>
          <c:w val="0.96969696969696972"/>
          <c:h val="0.67768413598495891"/>
        </c:manualLayout>
      </c:layout>
      <c:lineChart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Участники процесса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dLbls>
            <c:dLbl>
              <c:idx val="0"/>
              <c:layout>
                <c:manualLayout>
                  <c:x val="-2.8663911845730028E-2"/>
                  <c:y val="-4.4522045836467052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2.1776859504132232E-2"/>
                  <c:y val="-4.4522045836467052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1.7644628099173578E-2"/>
                  <c:y val="-4.7140989709200408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2.7286501377410517E-2"/>
                  <c:y val="-3.6665214218267003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-2.8663911845730028E-2"/>
                  <c:y val="-3.9284158091000353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-2.1776859504132284E-2"/>
                  <c:y val="-3.6665214218266906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>
                <c:manualLayout>
                  <c:x val="-2.8663911845730028E-2"/>
                  <c:y val="-3.6665214218266906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7"/>
              <c:layout>
                <c:manualLayout>
                  <c:x val="-2.453168044077135E-2"/>
                  <c:y val="-3.9284158091000353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8"/>
              <c:layout>
                <c:manualLayout>
                  <c:x val="-2.1325784690136976E-2"/>
                  <c:y val="-3.9284158091000353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9"/>
              <c:layout>
                <c:manualLayout>
                  <c:x val="-2.8663911845729927E-2"/>
                  <c:y val="-3.6665214218266906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0"/>
              <c:layout>
                <c:manualLayout>
                  <c:x val="-2.408060562677599E-2"/>
                  <c:y val="-3.6665214218266906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1"/>
              <c:layout>
                <c:manualLayout>
                  <c:x val="-2.2703195158456431E-2"/>
                  <c:y val="-3.9284158091000353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 Narrow" panose="020B0606020202030204" pitchFamily="34" charset="0"/>
                    <a:ea typeface="+mn-ea"/>
                    <a:cs typeface="+mn-cs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Лист1!$A$14:$A$25</c:f>
              <c:numCache>
                <c:formatCode>mmm\-yy</c:formatCode>
                <c:ptCount val="12"/>
                <c:pt idx="0">
                  <c:v>42370</c:v>
                </c:pt>
                <c:pt idx="1">
                  <c:v>42401</c:v>
                </c:pt>
                <c:pt idx="2">
                  <c:v>42430</c:v>
                </c:pt>
                <c:pt idx="3">
                  <c:v>42461</c:v>
                </c:pt>
                <c:pt idx="4">
                  <c:v>42491</c:v>
                </c:pt>
                <c:pt idx="5">
                  <c:v>42522</c:v>
                </c:pt>
                <c:pt idx="6">
                  <c:v>42552</c:v>
                </c:pt>
                <c:pt idx="7">
                  <c:v>42583</c:v>
                </c:pt>
                <c:pt idx="8">
                  <c:v>42614</c:v>
                </c:pt>
                <c:pt idx="9">
                  <c:v>42644</c:v>
                </c:pt>
                <c:pt idx="10">
                  <c:v>42675</c:v>
                </c:pt>
                <c:pt idx="11">
                  <c:v>42705</c:v>
                </c:pt>
              </c:numCache>
            </c:numRef>
          </c:cat>
          <c:val>
            <c:numRef>
              <c:f>Лист1!$B$14:$B$25</c:f>
              <c:numCache>
                <c:formatCode>General</c:formatCode>
                <c:ptCount val="12"/>
                <c:pt idx="0">
                  <c:v>1432</c:v>
                </c:pt>
                <c:pt idx="1">
                  <c:v>1378</c:v>
                </c:pt>
                <c:pt idx="2">
                  <c:v>1298</c:v>
                </c:pt>
                <c:pt idx="3">
                  <c:v>1176</c:v>
                </c:pt>
                <c:pt idx="4">
                  <c:v>1125</c:v>
                </c:pt>
                <c:pt idx="5">
                  <c:v>1058</c:v>
                </c:pt>
                <c:pt idx="6">
                  <c:v>1066</c:v>
                </c:pt>
                <c:pt idx="7">
                  <c:v>1051</c:v>
                </c:pt>
                <c:pt idx="8">
                  <c:v>998</c:v>
                </c:pt>
                <c:pt idx="9">
                  <c:v>1025</c:v>
                </c:pt>
                <c:pt idx="10">
                  <c:v>932</c:v>
                </c:pt>
                <c:pt idx="11">
                  <c:v>855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Количество ПББ</c:v>
                </c:pt>
              </c:strCache>
            </c:strRef>
          </c:tx>
          <c:spPr>
            <a:ln w="28575" cap="rnd">
              <a:solidFill>
                <a:schemeClr val="tx1">
                  <a:lumMod val="50000"/>
                  <a:lumOff val="50000"/>
                </a:schemeClr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tx1">
                  <a:lumMod val="75000"/>
                  <a:lumOff val="25000"/>
                </a:schemeClr>
              </a:solidFill>
              <a:ln w="9525">
                <a:solidFill>
                  <a:schemeClr val="tx1">
                    <a:lumMod val="50000"/>
                    <a:lumOff val="50000"/>
                  </a:schemeClr>
                </a:solidFill>
              </a:ln>
              <a:effectLst/>
            </c:spPr>
          </c:marker>
          <c:dLbls>
            <c:dLbl>
              <c:idx val="0"/>
              <c:layout>
                <c:manualLayout>
                  <c:x val="-2.3622589531680442E-2"/>
                  <c:y val="-3.4046270345533557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2.0867768595041324E-2"/>
                  <c:y val="-3.666521421826692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2.2245179063360907E-2"/>
                  <c:y val="-3.9284158091000283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1.5840220385675437E-3"/>
                  <c:y val="-3.4046270345533557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3.5537190082644628E-3"/>
                  <c:y val="-2.6189438727333505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-6.0881542699724516E-3"/>
                  <c:y val="-4.4522045836467003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>
                <c:manualLayout>
                  <c:x val="-1.5730027548209367E-2"/>
                  <c:y val="-3.9284158091000256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7"/>
              <c:layout>
                <c:manualLayout>
                  <c:x val="-1.2975206611570247E-2"/>
                  <c:y val="-4.4522045836467003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8"/>
              <c:layout>
                <c:manualLayout>
                  <c:x val="-2.5371900826446282E-2"/>
                  <c:y val="-4.1903101963733654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9"/>
              <c:layout>
                <c:manualLayout>
                  <c:x val="-2.3994490358126723E-2"/>
                  <c:y val="-4.4522045836466913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0"/>
              <c:layout>
                <c:manualLayout>
                  <c:x val="-1.5730027548209569E-2"/>
                  <c:y val="-4.9759933581933757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1"/>
              <c:layout>
                <c:manualLayout>
                  <c:x val="-2.5371900826446282E-2"/>
                  <c:y val="-4.4522045836466961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 Narrow" panose="020B0606020202030204" pitchFamily="34" charset="0"/>
                    <a:ea typeface="+mn-ea"/>
                    <a:cs typeface="+mn-cs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Лист1!$A$14:$A$25</c:f>
              <c:numCache>
                <c:formatCode>mmm\-yy</c:formatCode>
                <c:ptCount val="12"/>
                <c:pt idx="0">
                  <c:v>42370</c:v>
                </c:pt>
                <c:pt idx="1">
                  <c:v>42401</c:v>
                </c:pt>
                <c:pt idx="2">
                  <c:v>42430</c:v>
                </c:pt>
                <c:pt idx="3">
                  <c:v>42461</c:v>
                </c:pt>
                <c:pt idx="4">
                  <c:v>42491</c:v>
                </c:pt>
                <c:pt idx="5">
                  <c:v>42522</c:v>
                </c:pt>
                <c:pt idx="6">
                  <c:v>42552</c:v>
                </c:pt>
                <c:pt idx="7">
                  <c:v>42583</c:v>
                </c:pt>
                <c:pt idx="8">
                  <c:v>42614</c:v>
                </c:pt>
                <c:pt idx="9">
                  <c:v>42644</c:v>
                </c:pt>
                <c:pt idx="10">
                  <c:v>42675</c:v>
                </c:pt>
                <c:pt idx="11">
                  <c:v>42705</c:v>
                </c:pt>
              </c:numCache>
            </c:numRef>
          </c:cat>
          <c:val>
            <c:numRef>
              <c:f>Лист1!$C$14:$C$25</c:f>
              <c:numCache>
                <c:formatCode>General</c:formatCode>
                <c:ptCount val="12"/>
                <c:pt idx="0">
                  <c:v>13190</c:v>
                </c:pt>
                <c:pt idx="1">
                  <c:v>13089</c:v>
                </c:pt>
                <c:pt idx="2">
                  <c:v>12803</c:v>
                </c:pt>
                <c:pt idx="3">
                  <c:v>10317</c:v>
                </c:pt>
                <c:pt idx="4">
                  <c:v>9002</c:v>
                </c:pt>
                <c:pt idx="5">
                  <c:v>8196</c:v>
                </c:pt>
                <c:pt idx="6">
                  <c:v>8029</c:v>
                </c:pt>
                <c:pt idx="7">
                  <c:v>8154</c:v>
                </c:pt>
                <c:pt idx="8">
                  <c:v>7605</c:v>
                </c:pt>
                <c:pt idx="9">
                  <c:v>7841</c:v>
                </c:pt>
                <c:pt idx="10">
                  <c:v>7264</c:v>
                </c:pt>
                <c:pt idx="11">
                  <c:v>6888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ПББ на 1 человека</c:v>
                </c:pt>
              </c:strCache>
            </c:strRef>
          </c:tx>
          <c:spPr>
            <a:ln w="28575" cap="rnd">
              <a:solidFill>
                <a:srgbClr val="FF000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rgbClr val="FF0000"/>
                </a:solidFill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rgbClr val="FF0000"/>
                    </a:solidFill>
                    <a:latin typeface="Arial Narrow" panose="020B0606020202030204" pitchFamily="34" charset="0"/>
                    <a:ea typeface="+mn-ea"/>
                    <a:cs typeface="+mn-cs"/>
                  </a:defRPr>
                </a:pPr>
                <a:endParaRPr lang="ru-RU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Лист1!$A$14:$A$25</c:f>
              <c:numCache>
                <c:formatCode>mmm\-yy</c:formatCode>
                <c:ptCount val="12"/>
                <c:pt idx="0">
                  <c:v>42370</c:v>
                </c:pt>
                <c:pt idx="1">
                  <c:v>42401</c:v>
                </c:pt>
                <c:pt idx="2">
                  <c:v>42430</c:v>
                </c:pt>
                <c:pt idx="3">
                  <c:v>42461</c:v>
                </c:pt>
                <c:pt idx="4">
                  <c:v>42491</c:v>
                </c:pt>
                <c:pt idx="5">
                  <c:v>42522</c:v>
                </c:pt>
                <c:pt idx="6">
                  <c:v>42552</c:v>
                </c:pt>
                <c:pt idx="7">
                  <c:v>42583</c:v>
                </c:pt>
                <c:pt idx="8">
                  <c:v>42614</c:v>
                </c:pt>
                <c:pt idx="9">
                  <c:v>42644</c:v>
                </c:pt>
                <c:pt idx="10">
                  <c:v>42675</c:v>
                </c:pt>
                <c:pt idx="11">
                  <c:v>42705</c:v>
                </c:pt>
              </c:numCache>
            </c:numRef>
          </c:cat>
          <c:val>
            <c:numRef>
              <c:f>Лист1!$D$14:$D$25</c:f>
              <c:numCache>
                <c:formatCode>General</c:formatCode>
                <c:ptCount val="12"/>
                <c:pt idx="0">
                  <c:v>9</c:v>
                </c:pt>
                <c:pt idx="1">
                  <c:v>9</c:v>
                </c:pt>
                <c:pt idx="2">
                  <c:v>10</c:v>
                </c:pt>
                <c:pt idx="3">
                  <c:v>9</c:v>
                </c:pt>
                <c:pt idx="4">
                  <c:v>8</c:v>
                </c:pt>
                <c:pt idx="5">
                  <c:v>8</c:v>
                </c:pt>
                <c:pt idx="6">
                  <c:v>8</c:v>
                </c:pt>
                <c:pt idx="7">
                  <c:v>8</c:v>
                </c:pt>
                <c:pt idx="8">
                  <c:v>8</c:v>
                </c:pt>
                <c:pt idx="9">
                  <c:v>8</c:v>
                </c:pt>
                <c:pt idx="10">
                  <c:v>8</c:v>
                </c:pt>
                <c:pt idx="11">
                  <c:v>8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08516480"/>
        <c:axId val="108518016"/>
      </c:lineChart>
      <c:dateAx>
        <c:axId val="108516480"/>
        <c:scaling>
          <c:orientation val="minMax"/>
        </c:scaling>
        <c:delete val="0"/>
        <c:axPos val="b"/>
        <c:numFmt formatCode="mmm\-yy" sourceLinked="1"/>
        <c:majorTickMark val="out"/>
        <c:minorTickMark val="none"/>
        <c:tickLblPos val="low"/>
        <c:spPr>
          <a:noFill/>
          <a:ln w="9525" cap="flat" cmpd="sng" algn="ctr">
            <a:solidFill>
              <a:schemeClr val="bg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Arial Narrow" panose="020B0606020202030204" pitchFamily="34" charset="0"/>
                <a:ea typeface="+mn-ea"/>
                <a:cs typeface="+mn-cs"/>
              </a:defRPr>
            </a:pPr>
            <a:endParaRPr lang="ru-RU"/>
          </a:p>
        </c:txPr>
        <c:crossAx val="108518016"/>
        <c:crosses val="autoZero"/>
        <c:auto val="0"/>
        <c:lblOffset val="100"/>
        <c:baseTimeUnit val="months"/>
      </c:dateAx>
      <c:valAx>
        <c:axId val="108518016"/>
        <c:scaling>
          <c:orientation val="minMax"/>
          <c:min val="-500"/>
        </c:scaling>
        <c:delete val="1"/>
        <c:axPos val="l"/>
        <c:numFmt formatCode="General" sourceLinked="1"/>
        <c:majorTickMark val="out"/>
        <c:minorTickMark val="none"/>
        <c:tickLblPos val="nextTo"/>
        <c:crossAx val="108516480"/>
        <c:crosses val="autoZero"/>
        <c:crossBetween val="between"/>
      </c:valAx>
      <c:spPr>
        <a:noFill/>
        <a:ln w="25400"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Arial Narrow" panose="020B0606020202030204" pitchFamily="34" charset="0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 algn="r">
              <a:defRPr sz="2000" b="0" i="0" u="none" strike="noStrike" kern="1200" spc="0" baseline="0">
                <a:solidFill>
                  <a:schemeClr val="tx1">
                    <a:lumMod val="90000"/>
                    <a:lumOff val="10000"/>
                  </a:schemeClr>
                </a:solidFill>
                <a:latin typeface="Arial Narrow" panose="020B0606020202030204" pitchFamily="34" charset="0"/>
                <a:ea typeface="+mn-ea"/>
                <a:cs typeface="+mn-cs"/>
              </a:defRPr>
            </a:pPr>
            <a:r>
              <a:rPr lang="ru-RU" sz="2000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 Narrow" panose="020B0606020202030204" pitchFamily="34" charset="0"/>
              </a:rPr>
              <a:t>Соотношение</a:t>
            </a:r>
            <a:r>
              <a:rPr lang="ru-RU" sz="2000" baseline="0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 Narrow" panose="020B0606020202030204" pitchFamily="34" charset="0"/>
              </a:rPr>
              <a:t> количества проведённых ПББ к численности участников процесса</a:t>
            </a:r>
            <a:endParaRPr lang="ru-RU" sz="2000" dirty="0">
              <a:solidFill>
                <a:schemeClr val="tx1">
                  <a:lumMod val="90000"/>
                  <a:lumOff val="10000"/>
                </a:schemeClr>
              </a:solidFill>
              <a:latin typeface="Arial Narrow" panose="020B0606020202030204" pitchFamily="34" charset="0"/>
            </a:endParaRPr>
          </a:p>
        </c:rich>
      </c:tx>
      <c:overlay val="0"/>
      <c:spPr>
        <a:noFill/>
        <a:ln>
          <a:noFill/>
        </a:ln>
        <a:effectLst/>
      </c:spPr>
    </c:title>
    <c:autoTitleDeleted val="0"/>
    <c:plotArea>
      <c:layout>
        <c:manualLayout>
          <c:layoutTarget val="inner"/>
          <c:xMode val="edge"/>
          <c:yMode val="edge"/>
          <c:x val="1.5151515151515152E-2"/>
          <c:y val="0.15014082142422816"/>
          <c:w val="0.96969696969696972"/>
          <c:h val="0.67768413598495891"/>
        </c:manualLayout>
      </c:layout>
      <c:lineChart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Участники процесса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dLbls>
            <c:dLbl>
              <c:idx val="0"/>
              <c:layout>
                <c:manualLayout>
                  <c:x val="-2.8663911845730028E-2"/>
                  <c:y val="-4.4522045836467052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2.1776859504132232E-2"/>
                  <c:y val="-4.4522045836467052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1.7644628099173578E-2"/>
                  <c:y val="-4.7140989709200408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2.7286501377410517E-2"/>
                  <c:y val="-3.6665214218267003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-2.8663911845730028E-2"/>
                  <c:y val="-3.9284158091000353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-2.1776859504132284E-2"/>
                  <c:y val="-3.6665214218266906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>
                <c:manualLayout>
                  <c:x val="-2.8663911845730028E-2"/>
                  <c:y val="-3.6665214218266906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7"/>
              <c:layout>
                <c:manualLayout>
                  <c:x val="-2.453168044077135E-2"/>
                  <c:y val="-3.9284158091000353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8"/>
              <c:layout>
                <c:manualLayout>
                  <c:x val="-2.1325784690136976E-2"/>
                  <c:y val="-3.9284158091000353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9"/>
              <c:layout>
                <c:manualLayout>
                  <c:x val="-2.8663911845729927E-2"/>
                  <c:y val="-3.6665214218266906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0"/>
              <c:layout>
                <c:manualLayout>
                  <c:x val="-2.408060562677599E-2"/>
                  <c:y val="-3.6665214218266906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1"/>
              <c:layout>
                <c:manualLayout>
                  <c:x val="-2.2703195158456431E-2"/>
                  <c:y val="-3.9284158091000353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 Narrow" panose="020B0606020202030204" pitchFamily="34" charset="0"/>
                    <a:ea typeface="+mn-ea"/>
                    <a:cs typeface="+mn-cs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Лист1!$A$26:$A$34</c:f>
              <c:numCache>
                <c:formatCode>mmm\-yy</c:formatCode>
                <c:ptCount val="9"/>
                <c:pt idx="0">
                  <c:v>42736</c:v>
                </c:pt>
                <c:pt idx="1">
                  <c:v>42767</c:v>
                </c:pt>
                <c:pt idx="2">
                  <c:v>42795</c:v>
                </c:pt>
                <c:pt idx="3">
                  <c:v>42826</c:v>
                </c:pt>
                <c:pt idx="4">
                  <c:v>42856</c:v>
                </c:pt>
                <c:pt idx="5">
                  <c:v>42887</c:v>
                </c:pt>
                <c:pt idx="6">
                  <c:v>42917</c:v>
                </c:pt>
                <c:pt idx="7">
                  <c:v>42948</c:v>
                </c:pt>
                <c:pt idx="8">
                  <c:v>42979</c:v>
                </c:pt>
              </c:numCache>
            </c:numRef>
          </c:cat>
          <c:val>
            <c:numRef>
              <c:f>Лист1!$B$26:$B$34</c:f>
              <c:numCache>
                <c:formatCode>General</c:formatCode>
                <c:ptCount val="9"/>
                <c:pt idx="0">
                  <c:v>935</c:v>
                </c:pt>
                <c:pt idx="1">
                  <c:v>1008</c:v>
                </c:pt>
                <c:pt idx="2">
                  <c:v>1003</c:v>
                </c:pt>
                <c:pt idx="3">
                  <c:v>953</c:v>
                </c:pt>
                <c:pt idx="4">
                  <c:v>932</c:v>
                </c:pt>
                <c:pt idx="5">
                  <c:v>784</c:v>
                </c:pt>
                <c:pt idx="6">
                  <c:v>570</c:v>
                </c:pt>
                <c:pt idx="7">
                  <c:v>960</c:v>
                </c:pt>
                <c:pt idx="8">
                  <c:v>1008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Количество ПББ</c:v>
                </c:pt>
              </c:strCache>
            </c:strRef>
          </c:tx>
          <c:spPr>
            <a:ln w="28575" cap="rnd">
              <a:solidFill>
                <a:schemeClr val="tx1">
                  <a:lumMod val="50000"/>
                  <a:lumOff val="50000"/>
                </a:schemeClr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tx1">
                  <a:lumMod val="75000"/>
                  <a:lumOff val="25000"/>
                </a:schemeClr>
              </a:solidFill>
              <a:ln w="9525">
                <a:solidFill>
                  <a:schemeClr val="tx1">
                    <a:lumMod val="50000"/>
                    <a:lumOff val="50000"/>
                  </a:schemeClr>
                </a:solidFill>
              </a:ln>
              <a:effectLst/>
            </c:spPr>
          </c:marker>
          <c:dLbls>
            <c:dLbl>
              <c:idx val="0"/>
              <c:layout>
                <c:manualLayout>
                  <c:x val="-2.3622589531680442E-2"/>
                  <c:y val="-3.4046270345533557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2.0867768595041324E-2"/>
                  <c:y val="-3.666521421826692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2.2245179063360907E-2"/>
                  <c:y val="-3.9284158091000283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1.5840220385675437E-3"/>
                  <c:y val="-3.4046270345533557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3.5537190082644628E-3"/>
                  <c:y val="-2.6189438727333505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-4.4655647382920112E-2"/>
                  <c:y val="-7.1857669736362068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>
                <c:manualLayout>
                  <c:x val="-1.5730027548209367E-2"/>
                  <c:y val="-3.9284158091000256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7"/>
              <c:layout>
                <c:manualLayout>
                  <c:x val="-1.2975206611570247E-2"/>
                  <c:y val="-4.4522045836467003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8"/>
              <c:layout>
                <c:manualLayout>
                  <c:x val="-2.5371900826446282E-2"/>
                  <c:y val="-4.1903101963733654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9"/>
              <c:layout>
                <c:manualLayout>
                  <c:x val="-2.3994490358126723E-2"/>
                  <c:y val="-4.4522045836466913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0"/>
              <c:layout>
                <c:manualLayout>
                  <c:x val="-1.5730027548209569E-2"/>
                  <c:y val="-4.9759933581933757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1"/>
              <c:layout>
                <c:manualLayout>
                  <c:x val="-2.5371900826446282E-2"/>
                  <c:y val="-4.4522045836466961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 Narrow" panose="020B0606020202030204" pitchFamily="34" charset="0"/>
                    <a:ea typeface="+mn-ea"/>
                    <a:cs typeface="+mn-cs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Лист1!$A$26:$A$34</c:f>
              <c:numCache>
                <c:formatCode>mmm\-yy</c:formatCode>
                <c:ptCount val="9"/>
                <c:pt idx="0">
                  <c:v>42736</c:v>
                </c:pt>
                <c:pt idx="1">
                  <c:v>42767</c:v>
                </c:pt>
                <c:pt idx="2">
                  <c:v>42795</c:v>
                </c:pt>
                <c:pt idx="3">
                  <c:v>42826</c:v>
                </c:pt>
                <c:pt idx="4">
                  <c:v>42856</c:v>
                </c:pt>
                <c:pt idx="5">
                  <c:v>42887</c:v>
                </c:pt>
                <c:pt idx="6">
                  <c:v>42917</c:v>
                </c:pt>
                <c:pt idx="7">
                  <c:v>42948</c:v>
                </c:pt>
                <c:pt idx="8">
                  <c:v>42979</c:v>
                </c:pt>
              </c:numCache>
            </c:numRef>
          </c:cat>
          <c:val>
            <c:numRef>
              <c:f>Лист1!$C$26:$C$34</c:f>
              <c:numCache>
                <c:formatCode>General</c:formatCode>
                <c:ptCount val="9"/>
                <c:pt idx="0">
                  <c:v>6490</c:v>
                </c:pt>
                <c:pt idx="1">
                  <c:v>6615</c:v>
                </c:pt>
                <c:pt idx="2">
                  <c:v>6334</c:v>
                </c:pt>
                <c:pt idx="3">
                  <c:v>5819</c:v>
                </c:pt>
                <c:pt idx="4">
                  <c:v>5565</c:v>
                </c:pt>
                <c:pt idx="5">
                  <c:v>4284</c:v>
                </c:pt>
                <c:pt idx="6">
                  <c:v>3267</c:v>
                </c:pt>
                <c:pt idx="7">
                  <c:v>5771</c:v>
                </c:pt>
                <c:pt idx="8">
                  <c:v>5691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ПББ на 1 человека</c:v>
                </c:pt>
              </c:strCache>
            </c:strRef>
          </c:tx>
          <c:spPr>
            <a:ln w="28575" cap="rnd">
              <a:solidFill>
                <a:srgbClr val="FF000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rgbClr val="FF0000"/>
                </a:solidFill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rgbClr val="FF0000"/>
                    </a:solidFill>
                    <a:latin typeface="Arial Narrow" panose="020B0606020202030204" pitchFamily="34" charset="0"/>
                    <a:ea typeface="+mn-ea"/>
                    <a:cs typeface="+mn-cs"/>
                  </a:defRPr>
                </a:pPr>
                <a:endParaRPr lang="ru-RU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Лист1!$A$26:$A$34</c:f>
              <c:numCache>
                <c:formatCode>mmm\-yy</c:formatCode>
                <c:ptCount val="9"/>
                <c:pt idx="0">
                  <c:v>42736</c:v>
                </c:pt>
                <c:pt idx="1">
                  <c:v>42767</c:v>
                </c:pt>
                <c:pt idx="2">
                  <c:v>42795</c:v>
                </c:pt>
                <c:pt idx="3">
                  <c:v>42826</c:v>
                </c:pt>
                <c:pt idx="4">
                  <c:v>42856</c:v>
                </c:pt>
                <c:pt idx="5">
                  <c:v>42887</c:v>
                </c:pt>
                <c:pt idx="6">
                  <c:v>42917</c:v>
                </c:pt>
                <c:pt idx="7">
                  <c:v>42948</c:v>
                </c:pt>
                <c:pt idx="8">
                  <c:v>42979</c:v>
                </c:pt>
              </c:numCache>
            </c:numRef>
          </c:cat>
          <c:val>
            <c:numRef>
              <c:f>Лист1!$D$26:$D$34</c:f>
              <c:numCache>
                <c:formatCode>General</c:formatCode>
                <c:ptCount val="9"/>
                <c:pt idx="0">
                  <c:v>7</c:v>
                </c:pt>
                <c:pt idx="1">
                  <c:v>7</c:v>
                </c:pt>
                <c:pt idx="2">
                  <c:v>6</c:v>
                </c:pt>
                <c:pt idx="3">
                  <c:v>6</c:v>
                </c:pt>
                <c:pt idx="4">
                  <c:v>6</c:v>
                </c:pt>
                <c:pt idx="5">
                  <c:v>5</c:v>
                </c:pt>
                <c:pt idx="6">
                  <c:v>6</c:v>
                </c:pt>
                <c:pt idx="7">
                  <c:v>6</c:v>
                </c:pt>
                <c:pt idx="8">
                  <c:v>6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08303872"/>
        <c:axId val="108305408"/>
      </c:lineChart>
      <c:dateAx>
        <c:axId val="108303872"/>
        <c:scaling>
          <c:orientation val="minMax"/>
        </c:scaling>
        <c:delete val="0"/>
        <c:axPos val="b"/>
        <c:numFmt formatCode="mmm\-yy" sourceLinked="1"/>
        <c:majorTickMark val="out"/>
        <c:minorTickMark val="none"/>
        <c:tickLblPos val="low"/>
        <c:spPr>
          <a:noFill/>
          <a:ln w="9525" cap="flat" cmpd="sng" algn="ctr">
            <a:solidFill>
              <a:schemeClr val="bg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Arial Narrow" panose="020B0606020202030204" pitchFamily="34" charset="0"/>
                <a:ea typeface="+mn-ea"/>
                <a:cs typeface="+mn-cs"/>
              </a:defRPr>
            </a:pPr>
            <a:endParaRPr lang="ru-RU"/>
          </a:p>
        </c:txPr>
        <c:crossAx val="108305408"/>
        <c:crosses val="autoZero"/>
        <c:auto val="0"/>
        <c:lblOffset val="100"/>
        <c:baseTimeUnit val="months"/>
      </c:dateAx>
      <c:valAx>
        <c:axId val="108305408"/>
        <c:scaling>
          <c:orientation val="minMax"/>
          <c:min val="-500"/>
        </c:scaling>
        <c:delete val="1"/>
        <c:axPos val="l"/>
        <c:numFmt formatCode="General" sourceLinked="1"/>
        <c:majorTickMark val="out"/>
        <c:minorTickMark val="none"/>
        <c:tickLblPos val="nextTo"/>
        <c:crossAx val="108303872"/>
        <c:crosses val="autoZero"/>
        <c:crossBetween val="between"/>
      </c:valAx>
      <c:spPr>
        <a:noFill/>
        <a:ln w="25400"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Arial Narrow" panose="020B0606020202030204" pitchFamily="34" charset="0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400" b="0">
                <a:latin typeface="Arial Narrow" panose="020B0606020202030204" pitchFamily="34" charset="0"/>
              </a:defRPr>
            </a:pPr>
            <a:r>
              <a:rPr lang="ru-RU" sz="1400" b="0">
                <a:latin typeface="Arial Narrow" panose="020B0606020202030204" pitchFamily="34" charset="0"/>
              </a:rPr>
              <a:t>Количество проведенных  аудитов ПББ в декабре 2015</a:t>
            </a:r>
            <a:r>
              <a:rPr lang="ru-RU" sz="1400" b="0" baseline="0">
                <a:latin typeface="Arial Narrow" panose="020B0606020202030204" pitchFamily="34" charset="0"/>
              </a:rPr>
              <a:t> г.</a:t>
            </a:r>
            <a:endParaRPr lang="ru-RU" sz="1400" b="0">
              <a:latin typeface="Arial Narrow" panose="020B0606020202030204" pitchFamily="34" charset="0"/>
            </a:endParaRPr>
          </a:p>
        </c:rich>
      </c:tx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6">
                <a:lumMod val="75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c:spPr>
          <c:invertIfNegative val="0"/>
          <c:dPt>
            <c:idx val="0"/>
            <c:invertIfNegative val="0"/>
            <c:bubble3D val="0"/>
            <c:spPr>
              <a:solidFill>
                <a:srgbClr val="F68B1E"/>
              </a:solidFill>
              <a:ln>
                <a:solidFill>
                  <a:schemeClr val="accent1">
                    <a:lumMod val="75000"/>
                  </a:schemeClr>
                </a:solidFill>
              </a:ln>
            </c:spPr>
          </c:dPt>
          <c:dPt>
            <c:idx val="1"/>
            <c:invertIfNegative val="0"/>
            <c:bubble3D val="0"/>
            <c:spPr>
              <a:solidFill>
                <a:srgbClr val="F68B1E"/>
              </a:solidFill>
              <a:ln>
                <a:solidFill>
                  <a:schemeClr val="accent1">
                    <a:lumMod val="75000"/>
                  </a:schemeClr>
                </a:solidFill>
              </a:ln>
            </c:spPr>
          </c:dPt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>
                    <a:latin typeface="Arial Narrow" panose="020B060602020203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ПББ!$A$4:$B$4</c:f>
              <c:strCache>
                <c:ptCount val="2"/>
                <c:pt idx="0">
                  <c:v>План</c:v>
                </c:pt>
                <c:pt idx="1">
                  <c:v>Факт</c:v>
                </c:pt>
              </c:strCache>
            </c:strRef>
          </c:cat>
          <c:val>
            <c:numRef>
              <c:f>ПББ!$A$5:$B$5</c:f>
              <c:numCache>
                <c:formatCode>General</c:formatCode>
                <c:ptCount val="2"/>
                <c:pt idx="0">
                  <c:v>20</c:v>
                </c:pt>
                <c:pt idx="1">
                  <c:v>18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08911232"/>
        <c:axId val="108913024"/>
      </c:barChart>
      <c:catAx>
        <c:axId val="108911232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200" b="0">
                <a:latin typeface="Arial Narrow" panose="020B0606020202030204" pitchFamily="34" charset="0"/>
              </a:defRPr>
            </a:pPr>
            <a:endParaRPr lang="ru-RU"/>
          </a:p>
        </c:txPr>
        <c:crossAx val="108913024"/>
        <c:crosses val="autoZero"/>
        <c:auto val="1"/>
        <c:lblAlgn val="ctr"/>
        <c:lblOffset val="100"/>
        <c:noMultiLvlLbl val="0"/>
      </c:catAx>
      <c:valAx>
        <c:axId val="108913024"/>
        <c:scaling>
          <c:orientation val="minMax"/>
          <c:max val="21"/>
          <c:min val="0"/>
        </c:scaling>
        <c:delete val="0"/>
        <c:axPos val="l"/>
        <c:numFmt formatCode="General" sourceLinked="1"/>
        <c:majorTickMark val="out"/>
        <c:minorTickMark val="none"/>
        <c:tickLblPos val="nextTo"/>
        <c:crossAx val="108911232"/>
        <c:crosses val="autoZero"/>
        <c:crossBetween val="between"/>
        <c:majorUnit val="5"/>
        <c:minorUnit val="1"/>
      </c:valAx>
    </c:plotArea>
    <c:plotVisOnly val="1"/>
    <c:dispBlanksAs val="gap"/>
    <c:showDLblsOverMax val="0"/>
  </c:chart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2337" cy="339884"/>
          </a:xfrm>
          <a:prstGeom prst="rect">
            <a:avLst/>
          </a:prstGeom>
        </p:spPr>
        <p:txBody>
          <a:bodyPr vert="horz" lIns="62984" tIns="31492" rIns="62984" bIns="31492" rtlCol="0"/>
          <a:lstStyle>
            <a:lvl1pPr algn="l">
              <a:defRPr sz="8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5624302" y="0"/>
            <a:ext cx="4302337" cy="339884"/>
          </a:xfrm>
          <a:prstGeom prst="rect">
            <a:avLst/>
          </a:prstGeom>
        </p:spPr>
        <p:txBody>
          <a:bodyPr vert="horz" lIns="62984" tIns="31492" rIns="62984" bIns="31492" rtlCol="0"/>
          <a:lstStyle>
            <a:lvl1pPr algn="r">
              <a:defRPr sz="800"/>
            </a:lvl1pPr>
          </a:lstStyle>
          <a:p>
            <a:fld id="{AE08D779-DCCC-4782-BB31-5EFDC0ADD71C}" type="datetimeFigureOut">
              <a:rPr lang="ru-RU" smtClean="0"/>
              <a:pPr/>
              <a:t>31.10.2017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6456287"/>
            <a:ext cx="4302337" cy="339884"/>
          </a:xfrm>
          <a:prstGeom prst="rect">
            <a:avLst/>
          </a:prstGeom>
        </p:spPr>
        <p:txBody>
          <a:bodyPr vert="horz" lIns="62984" tIns="31492" rIns="62984" bIns="31492" rtlCol="0" anchor="b"/>
          <a:lstStyle>
            <a:lvl1pPr algn="l">
              <a:defRPr sz="800"/>
            </a:lvl1pPr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5624302" y="6456287"/>
            <a:ext cx="4302337" cy="339884"/>
          </a:xfrm>
          <a:prstGeom prst="rect">
            <a:avLst/>
          </a:prstGeom>
        </p:spPr>
        <p:txBody>
          <a:bodyPr vert="horz" lIns="62984" tIns="31492" rIns="62984" bIns="31492" rtlCol="0" anchor="b"/>
          <a:lstStyle>
            <a:lvl1pPr algn="r">
              <a:defRPr sz="800"/>
            </a:lvl1pPr>
          </a:lstStyle>
          <a:p>
            <a:fld id="{3DE2E07C-D555-4368-9EBE-E40C15897E91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71710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2" y="0"/>
            <a:ext cx="4302231" cy="339884"/>
          </a:xfrm>
          <a:prstGeom prst="rect">
            <a:avLst/>
          </a:prstGeom>
        </p:spPr>
        <p:txBody>
          <a:bodyPr vert="horz" lIns="95572" tIns="47786" rIns="95572" bIns="47786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623698" y="0"/>
            <a:ext cx="4302231" cy="339884"/>
          </a:xfrm>
          <a:prstGeom prst="rect">
            <a:avLst/>
          </a:prstGeom>
        </p:spPr>
        <p:txBody>
          <a:bodyPr vert="horz" lIns="95572" tIns="47786" rIns="95572" bIns="47786" rtlCol="0"/>
          <a:lstStyle>
            <a:lvl1pPr algn="r">
              <a:defRPr sz="1200"/>
            </a:lvl1pPr>
          </a:lstStyle>
          <a:p>
            <a:fld id="{D1F29851-982B-49E7-97ED-681571B01B82}" type="datetimeFigureOut">
              <a:rPr lang="ru-RU" smtClean="0"/>
              <a:pPr/>
              <a:t>31.10.2017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124200" y="509588"/>
            <a:ext cx="3679825" cy="25495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5572" tIns="47786" rIns="95572" bIns="47786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92823" y="3228896"/>
            <a:ext cx="7942580" cy="3058954"/>
          </a:xfrm>
          <a:prstGeom prst="rect">
            <a:avLst/>
          </a:prstGeom>
        </p:spPr>
        <p:txBody>
          <a:bodyPr vert="horz" lIns="95572" tIns="47786" rIns="95572" bIns="47786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2" y="6456612"/>
            <a:ext cx="4302231" cy="339884"/>
          </a:xfrm>
          <a:prstGeom prst="rect">
            <a:avLst/>
          </a:prstGeom>
        </p:spPr>
        <p:txBody>
          <a:bodyPr vert="horz" lIns="95572" tIns="47786" rIns="95572" bIns="47786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623698" y="6456612"/>
            <a:ext cx="4302231" cy="339884"/>
          </a:xfrm>
          <a:prstGeom prst="rect">
            <a:avLst/>
          </a:prstGeom>
        </p:spPr>
        <p:txBody>
          <a:bodyPr vert="horz" lIns="95572" tIns="47786" rIns="95572" bIns="47786" rtlCol="0" anchor="b"/>
          <a:lstStyle>
            <a:lvl1pPr algn="r">
              <a:defRPr sz="1200"/>
            </a:lvl1pPr>
          </a:lstStyle>
          <a:p>
            <a:fld id="{2613BA1E-8283-427C-81E1-66AA2CB62681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33075006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13BA1E-8283-427C-81E1-66AA2CB62681}" type="slidenum">
              <a:rPr lang="ru-RU" smtClean="0"/>
              <a:pPr/>
              <a:t>0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747715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13BA1E-8283-427C-81E1-66AA2CB62681}" type="slidenum">
              <a:rPr lang="ru-RU" smtClean="0"/>
              <a:pPr/>
              <a:t>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086587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952500" y="685800"/>
            <a:ext cx="4953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AE1283-65F3-45B5-8156-CA83118F079C}" type="slidenum">
              <a:rPr lang="ru-RU" smtClean="0"/>
              <a:t>24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164552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бложк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645276" y="0"/>
            <a:ext cx="3260726" cy="6858000"/>
          </a:xfrm>
          <a:prstGeom prst="rect">
            <a:avLst/>
          </a:prstGeom>
        </p:spPr>
      </p:pic>
      <p:sp>
        <p:nvSpPr>
          <p:cNvPr id="14" name="Заголовок 13"/>
          <p:cNvSpPr>
            <a:spLocks noGrp="1"/>
          </p:cNvSpPr>
          <p:nvPr>
            <p:ph type="title" hasCustomPrompt="1"/>
          </p:nvPr>
        </p:nvSpPr>
        <p:spPr>
          <a:xfrm>
            <a:off x="335642" y="3625851"/>
            <a:ext cx="6300000" cy="1347790"/>
          </a:xfrm>
          <a:prstGeom prst="rect">
            <a:avLst/>
          </a:prstGeom>
        </p:spPr>
        <p:txBody>
          <a:bodyPr lIns="0" tIns="0" rIns="36000" bIns="0" anchor="b" anchorCtr="0">
            <a:noAutofit/>
          </a:bodyPr>
          <a:lstStyle>
            <a:lvl1pPr algn="l">
              <a:defRPr sz="4200" baseline="0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ru-RU" dirty="0"/>
              <a:t>Заголовок презентации </a:t>
            </a:r>
            <a:r>
              <a:rPr lang="en-US" dirty="0"/>
              <a:t>(</a:t>
            </a:r>
            <a:r>
              <a:rPr lang="ru-RU" dirty="0"/>
              <a:t>максимум две строки</a:t>
            </a:r>
            <a:r>
              <a:rPr lang="en-US" dirty="0"/>
              <a:t>)</a:t>
            </a:r>
            <a:endParaRPr lang="ru-RU" dirty="0"/>
          </a:p>
        </p:txBody>
      </p:sp>
      <p:sp>
        <p:nvSpPr>
          <p:cNvPr id="24" name="Текст 2"/>
          <p:cNvSpPr>
            <a:spLocks noGrp="1"/>
          </p:cNvSpPr>
          <p:nvPr>
            <p:ph type="body" idx="1" hasCustomPrompt="1"/>
          </p:nvPr>
        </p:nvSpPr>
        <p:spPr>
          <a:xfrm>
            <a:off x="335642" y="5080002"/>
            <a:ext cx="6300000" cy="333829"/>
          </a:xfrm>
        </p:spPr>
        <p:txBody>
          <a:bodyPr lIns="0" tIns="0" rIns="36000" bIns="0" anchor="ctr">
            <a:noAutofit/>
          </a:bodyPr>
          <a:lstStyle>
            <a:lvl1pPr marL="0" indent="0">
              <a:buNone/>
              <a:defRPr sz="1800" baseline="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dirty="0"/>
              <a:t>Блок, дивизион или подзаголовок </a:t>
            </a:r>
            <a:r>
              <a:rPr lang="en-US" dirty="0"/>
              <a:t>(</a:t>
            </a:r>
            <a:r>
              <a:rPr lang="ru-RU" dirty="0"/>
              <a:t>максимум 1 строка</a:t>
            </a:r>
            <a:r>
              <a:rPr lang="en-US" dirty="0"/>
              <a:t>)</a:t>
            </a:r>
          </a:p>
        </p:txBody>
      </p:sp>
      <p:sp>
        <p:nvSpPr>
          <p:cNvPr id="25" name="Текст 2"/>
          <p:cNvSpPr>
            <a:spLocks noGrp="1"/>
          </p:cNvSpPr>
          <p:nvPr>
            <p:ph type="body" idx="10" hasCustomPrompt="1"/>
          </p:nvPr>
        </p:nvSpPr>
        <p:spPr>
          <a:xfrm>
            <a:off x="335642" y="6013176"/>
            <a:ext cx="6300000" cy="295551"/>
          </a:xfrm>
        </p:spPr>
        <p:txBody>
          <a:bodyPr lIns="0" tIns="0" rIns="36000" bIns="0" anchor="ctr">
            <a:noAutofit/>
          </a:bodyPr>
          <a:lstStyle>
            <a:lvl1pPr marL="0" indent="0">
              <a:spcBef>
                <a:spcPts val="0"/>
              </a:spcBef>
              <a:buNone/>
              <a:defRPr sz="1500" b="0" baseline="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dirty="0"/>
              <a:t>Дата создания</a:t>
            </a:r>
            <a:r>
              <a:rPr lang="en-US" dirty="0"/>
              <a:t> (</a:t>
            </a:r>
            <a:r>
              <a:rPr lang="ru-RU" dirty="0"/>
              <a:t>обязательно</a:t>
            </a:r>
            <a:r>
              <a:rPr lang="en-US" dirty="0"/>
              <a:t>), </a:t>
            </a:r>
            <a:r>
              <a:rPr lang="ru-RU" dirty="0"/>
              <a:t>город или место </a:t>
            </a:r>
            <a:r>
              <a:rPr lang="en-US" dirty="0"/>
              <a:t>(</a:t>
            </a:r>
            <a:r>
              <a:rPr lang="ru-RU" dirty="0"/>
              <a:t>по желанию</a:t>
            </a:r>
            <a:r>
              <a:rPr lang="en-US" dirty="0"/>
              <a:t>)</a:t>
            </a:r>
          </a:p>
        </p:txBody>
      </p:sp>
      <p:cxnSp>
        <p:nvCxnSpPr>
          <p:cNvPr id="3" name="Прямая соединительная линия 2"/>
          <p:cNvCxnSpPr/>
          <p:nvPr userDrawn="1"/>
        </p:nvCxnSpPr>
        <p:spPr>
          <a:xfrm>
            <a:off x="6645275" y="0"/>
            <a:ext cx="0" cy="6858000"/>
          </a:xfrm>
          <a:prstGeom prst="line">
            <a:avLst/>
          </a:prstGeom>
          <a:ln w="50800" cmpd="sng">
            <a:solidFill>
              <a:srgbClr val="F68B1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Текст 2"/>
          <p:cNvSpPr>
            <a:spLocks noGrp="1"/>
          </p:cNvSpPr>
          <p:nvPr>
            <p:ph type="body" idx="12" hasCustomPrompt="1"/>
          </p:nvPr>
        </p:nvSpPr>
        <p:spPr>
          <a:xfrm>
            <a:off x="335642" y="5466524"/>
            <a:ext cx="6300000" cy="506895"/>
          </a:xfrm>
        </p:spPr>
        <p:txBody>
          <a:bodyPr lIns="0" tIns="0" rIns="36000" bIns="0" anchor="b">
            <a:noAutofit/>
          </a:bodyPr>
          <a:lstStyle>
            <a:lvl1pPr marL="0" indent="0">
              <a:spcBef>
                <a:spcPts val="0"/>
              </a:spcBef>
              <a:buNone/>
              <a:defRPr sz="1500" b="0" baseline="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dirty="0"/>
              <a:t>Автор(ы) (жирным</a:t>
            </a:r>
            <a:r>
              <a:rPr lang="en-US" dirty="0"/>
              <a:t>), </a:t>
            </a:r>
            <a:r>
              <a:rPr lang="ru-RU" dirty="0"/>
              <a:t>должность </a:t>
            </a:r>
            <a:r>
              <a:rPr lang="en-US" dirty="0"/>
              <a:t>(</a:t>
            </a:r>
            <a:r>
              <a:rPr lang="ru-RU" dirty="0"/>
              <a:t>по желанию</a:t>
            </a:r>
            <a:r>
              <a:rPr lang="en-US" dirty="0"/>
              <a:t>) (</a:t>
            </a:r>
            <a:r>
              <a:rPr lang="ru-RU" dirty="0"/>
              <a:t>максимум 2 строки</a:t>
            </a:r>
            <a:r>
              <a:rPr lang="en-US" dirty="0"/>
              <a:t>)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2901" y="352427"/>
            <a:ext cx="2256197" cy="4686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, текст со списками, снос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Прямая соединительная линия 9"/>
          <p:cNvCxnSpPr/>
          <p:nvPr userDrawn="1"/>
        </p:nvCxnSpPr>
        <p:spPr>
          <a:xfrm>
            <a:off x="342900" y="601662"/>
            <a:ext cx="9220200" cy="1588"/>
          </a:xfrm>
          <a:prstGeom prst="line">
            <a:avLst/>
          </a:prstGeom>
          <a:ln w="19050">
            <a:solidFill>
              <a:srgbClr val="F68B1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Заголовок 13"/>
          <p:cNvSpPr>
            <a:spLocks noGrp="1"/>
          </p:cNvSpPr>
          <p:nvPr>
            <p:ph type="title" hasCustomPrompt="1"/>
          </p:nvPr>
        </p:nvSpPr>
        <p:spPr>
          <a:xfrm>
            <a:off x="342900" y="170684"/>
            <a:ext cx="9220200" cy="430978"/>
          </a:xfrm>
          <a:prstGeom prst="rect">
            <a:avLst/>
          </a:prstGeom>
        </p:spPr>
        <p:txBody>
          <a:bodyPr lIns="0" rIns="0">
            <a:noAutofit/>
          </a:bodyPr>
          <a:lstStyle>
            <a:lvl1pPr algn="l">
              <a:defRPr sz="2400" baseline="0">
                <a:latin typeface="+mj-lt"/>
                <a:cs typeface="Arial" pitchFamily="34" charset="0"/>
              </a:defRPr>
            </a:lvl1pPr>
          </a:lstStyle>
          <a:p>
            <a:r>
              <a:rPr lang="ru-RU" dirty="0"/>
              <a:t>Заголовок</a:t>
            </a:r>
            <a:r>
              <a:rPr lang="en-US" dirty="0"/>
              <a:t> (</a:t>
            </a:r>
            <a:r>
              <a:rPr lang="ru-RU" dirty="0"/>
              <a:t>только одна строка</a:t>
            </a:r>
            <a:r>
              <a:rPr lang="en-US" dirty="0"/>
              <a:t>)</a:t>
            </a:r>
            <a:endParaRPr lang="ru-RU" dirty="0"/>
          </a:p>
        </p:txBody>
      </p:sp>
      <p:sp>
        <p:nvSpPr>
          <p:cNvPr id="21" name="Текст 20"/>
          <p:cNvSpPr>
            <a:spLocks noGrp="1"/>
          </p:cNvSpPr>
          <p:nvPr>
            <p:ph type="body" sz="quarter" idx="13" hasCustomPrompt="1"/>
          </p:nvPr>
        </p:nvSpPr>
        <p:spPr>
          <a:xfrm>
            <a:off x="342900" y="781052"/>
            <a:ext cx="9220200" cy="5039179"/>
          </a:xfrm>
        </p:spPr>
        <p:txBody>
          <a:bodyPr lIns="0" tIns="0" rIns="72000" bIns="0">
            <a:noAutofit/>
          </a:bodyPr>
          <a:lstStyle>
            <a:lvl1pPr marL="342900" indent="-342900">
              <a:buClr>
                <a:srgbClr val="F68B1F"/>
              </a:buClr>
              <a:buFont typeface="Wingdings" pitchFamily="2" charset="2"/>
              <a:buChar char="o"/>
              <a:defRPr sz="1800" baseline="0">
                <a:latin typeface="Arial" pitchFamily="34" charset="0"/>
                <a:cs typeface="Arial" pitchFamily="34" charset="0"/>
              </a:defRPr>
            </a:lvl1pPr>
            <a:lvl2pPr marL="742950" indent="-285750">
              <a:buClr>
                <a:srgbClr val="F68B1F"/>
              </a:buClr>
              <a:buFont typeface="Wingdings 2" pitchFamily="18" charset="2"/>
              <a:buChar char="¡"/>
              <a:defRPr sz="1500">
                <a:latin typeface="Arial" pitchFamily="34" charset="0"/>
                <a:cs typeface="Arial" pitchFamily="34" charset="0"/>
              </a:defRPr>
            </a:lvl2pPr>
            <a:lvl3pPr marL="1143000" indent="-228600">
              <a:buClr>
                <a:srgbClr val="F68B1F"/>
              </a:buClr>
              <a:buFont typeface="Arial Black" pitchFamily="34" charset="0"/>
              <a:buChar char="−"/>
              <a:defRPr sz="1200">
                <a:latin typeface="Arial" pitchFamily="34" charset="0"/>
                <a:cs typeface="Arial" pitchFamily="34" charset="0"/>
              </a:defRPr>
            </a:lvl3pPr>
            <a:lvl4pPr marL="1600200" indent="-228600">
              <a:buClr>
                <a:srgbClr val="F68B1F"/>
              </a:buClr>
              <a:buFont typeface="Arial" pitchFamily="34" charset="0"/>
              <a:buChar char="□"/>
              <a:defRPr sz="1200">
                <a:latin typeface="Arial" pitchFamily="34" charset="0"/>
                <a:cs typeface="Arial" pitchFamily="34" charset="0"/>
              </a:defRPr>
            </a:lvl4pPr>
            <a:lvl5pPr marL="2057400" indent="-228600">
              <a:buClr>
                <a:srgbClr val="F68B1F"/>
              </a:buClr>
              <a:buFont typeface="Wingdings" pitchFamily="2" charset="2"/>
              <a:buChar char=""/>
              <a:defRPr sz="1200"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ru-RU" dirty="0"/>
              <a:t>Первый уровень</a:t>
            </a:r>
            <a:endParaRPr lang="en-US" dirty="0"/>
          </a:p>
          <a:p>
            <a:pPr lvl="1"/>
            <a:r>
              <a:rPr lang="ru-RU" dirty="0"/>
              <a:t>Второй уровень</a:t>
            </a:r>
            <a:endParaRPr lang="en-US" dirty="0"/>
          </a:p>
          <a:p>
            <a:pPr lvl="2"/>
            <a:r>
              <a:rPr lang="ru-RU" dirty="0"/>
              <a:t>Третий уровень</a:t>
            </a:r>
            <a:endParaRPr lang="en-US" dirty="0"/>
          </a:p>
          <a:p>
            <a:pPr lvl="3"/>
            <a:r>
              <a:rPr lang="ru-RU" dirty="0"/>
              <a:t>Четвёртый уровень</a:t>
            </a:r>
            <a:endParaRPr lang="en-US" dirty="0"/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1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42901" y="6488114"/>
            <a:ext cx="4362450" cy="252412"/>
          </a:xfrm>
          <a:prstGeom prst="rect">
            <a:avLst/>
          </a:prstGeom>
        </p:spPr>
        <p:txBody>
          <a:bodyPr lIns="0" tIns="0" rIns="36000" bIns="18000" anchor="b">
            <a:noAutofit/>
          </a:bodyPr>
          <a:lstStyle>
            <a:lvl1pPr>
              <a:defRPr sz="1200">
                <a:solidFill>
                  <a:srgbClr val="898989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ru-RU" smtClean="0"/>
              <a:t>Поведенческие беседы безопасности</a:t>
            </a:r>
            <a:endParaRPr lang="ru-RU" dirty="0"/>
          </a:p>
        </p:txBody>
      </p:sp>
      <p:sp>
        <p:nvSpPr>
          <p:cNvPr id="17" name="Номер слайда 3"/>
          <p:cNvSpPr txBox="1">
            <a:spLocks/>
          </p:cNvSpPr>
          <p:nvPr userDrawn="1"/>
        </p:nvSpPr>
        <p:spPr>
          <a:xfrm>
            <a:off x="4864101" y="6489701"/>
            <a:ext cx="415131" cy="250824"/>
          </a:xfrm>
          <a:prstGeom prst="rect">
            <a:avLst/>
          </a:prstGeom>
        </p:spPr>
        <p:txBody>
          <a:bodyPr vert="horz" lIns="0" tIns="0" rIns="91440" bIns="18000" rtlCol="0" anchor="b">
            <a:noAutofit/>
          </a:bodyPr>
          <a:lstStyle>
            <a:defPPr>
              <a:defRPr lang="ru-RU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fld id="{8191F4F0-875A-481D-B893-0B0435FCE1B0}" type="slidenum">
              <a:rPr lang="ru-RU" sz="1200" smtClean="0">
                <a:latin typeface="Arial" pitchFamily="34" charset="0"/>
                <a:cs typeface="Arial" pitchFamily="34" charset="0"/>
              </a:rPr>
              <a:pPr algn="l"/>
              <a:t>‹#›</a:t>
            </a:fld>
            <a:endParaRPr lang="ru-RU" sz="12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8" name="Прямая соединительная линия 17"/>
          <p:cNvCxnSpPr/>
          <p:nvPr userDrawn="1"/>
        </p:nvCxnSpPr>
        <p:spPr>
          <a:xfrm>
            <a:off x="342900" y="6486525"/>
            <a:ext cx="9220200" cy="1588"/>
          </a:xfrm>
          <a:prstGeom prst="line">
            <a:avLst/>
          </a:prstGeom>
          <a:ln w="6350">
            <a:solidFill>
              <a:srgbClr val="B2B2B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 Placeholder 2"/>
          <p:cNvSpPr>
            <a:spLocks noGrp="1"/>
          </p:cNvSpPr>
          <p:nvPr>
            <p:ph type="body" sz="quarter" idx="14" hasCustomPrompt="1"/>
          </p:nvPr>
        </p:nvSpPr>
        <p:spPr>
          <a:xfrm>
            <a:off x="342900" y="5819776"/>
            <a:ext cx="9220200" cy="488950"/>
          </a:xfrm>
        </p:spPr>
        <p:txBody>
          <a:bodyPr lIns="0" tIns="0" rIns="0" bIns="0" anchor="b">
            <a:noAutofit/>
          </a:bodyPr>
          <a:lstStyle>
            <a:lvl1pPr marL="363538" indent="-363538">
              <a:spcBef>
                <a:spcPts val="0"/>
              </a:spcBef>
              <a:buNone/>
              <a:tabLst>
                <a:tab pos="265113" algn="r"/>
                <a:tab pos="361950" algn="l"/>
              </a:tabLst>
              <a:defRPr sz="900" baseline="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	*	</a:t>
            </a:r>
            <a:r>
              <a:rPr lang="ru-RU" dirty="0"/>
              <a:t>Первая сноска </a:t>
            </a:r>
            <a:r>
              <a:rPr lang="en-US" dirty="0"/>
              <a:t>(</a:t>
            </a:r>
            <a:r>
              <a:rPr lang="ru-RU" dirty="0"/>
              <a:t>используйте клавишу </a:t>
            </a:r>
            <a:r>
              <a:rPr lang="en-US" dirty="0"/>
              <a:t>Tab  </a:t>
            </a:r>
            <a:r>
              <a:rPr lang="ru-RU" dirty="0"/>
              <a:t>для правильного форматирования</a:t>
            </a:r>
            <a:r>
              <a:rPr lang="en-US" dirty="0"/>
              <a:t>, </a:t>
            </a:r>
            <a:r>
              <a:rPr lang="ru-RU" dirty="0"/>
              <a:t>Используйте цифры, если у вас больше трёх сносок</a:t>
            </a:r>
            <a:r>
              <a:rPr lang="en-US" dirty="0"/>
              <a:t>) </a:t>
            </a:r>
          </a:p>
          <a:p>
            <a:pPr lvl="0"/>
            <a:r>
              <a:rPr lang="en-US" dirty="0"/>
              <a:t>	**	</a:t>
            </a:r>
            <a:r>
              <a:rPr lang="ru-RU" dirty="0"/>
              <a:t>Вторая сноска</a:t>
            </a:r>
            <a:endParaRPr lang="en-GB" dirty="0"/>
          </a:p>
        </p:txBody>
      </p:sp>
      <p:pic>
        <p:nvPicPr>
          <p:cNvPr id="11" name="Picture 2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15350" y="6580189"/>
            <a:ext cx="1047750" cy="1670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устой слайд с заголовком и снос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Прямая соединительная линия 9"/>
          <p:cNvCxnSpPr/>
          <p:nvPr userDrawn="1"/>
        </p:nvCxnSpPr>
        <p:spPr>
          <a:xfrm>
            <a:off x="342900" y="601662"/>
            <a:ext cx="9220200" cy="1588"/>
          </a:xfrm>
          <a:prstGeom prst="line">
            <a:avLst/>
          </a:prstGeom>
          <a:ln w="19050">
            <a:solidFill>
              <a:srgbClr val="F68B1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42901" y="6488114"/>
            <a:ext cx="4362450" cy="252412"/>
          </a:xfrm>
          <a:prstGeom prst="rect">
            <a:avLst/>
          </a:prstGeom>
        </p:spPr>
        <p:txBody>
          <a:bodyPr lIns="0" tIns="0" rIns="36000" bIns="18000" anchor="b">
            <a:noAutofit/>
          </a:bodyPr>
          <a:lstStyle>
            <a:lvl1pPr>
              <a:defRPr sz="1200">
                <a:solidFill>
                  <a:srgbClr val="898989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ru-RU" smtClean="0"/>
              <a:t>Поведенческие беседы безопасности</a:t>
            </a:r>
            <a:endParaRPr lang="ru-RU" dirty="0"/>
          </a:p>
        </p:txBody>
      </p:sp>
      <p:sp>
        <p:nvSpPr>
          <p:cNvPr id="17" name="Номер слайда 3"/>
          <p:cNvSpPr txBox="1">
            <a:spLocks/>
          </p:cNvSpPr>
          <p:nvPr userDrawn="1"/>
        </p:nvSpPr>
        <p:spPr>
          <a:xfrm>
            <a:off x="4864101" y="6489701"/>
            <a:ext cx="415131" cy="250824"/>
          </a:xfrm>
          <a:prstGeom prst="rect">
            <a:avLst/>
          </a:prstGeom>
        </p:spPr>
        <p:txBody>
          <a:bodyPr vert="horz" lIns="0" tIns="0" rIns="91440" bIns="18000" rtlCol="0" anchor="b">
            <a:noAutofit/>
          </a:bodyPr>
          <a:lstStyle>
            <a:defPPr>
              <a:defRPr lang="ru-RU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fld id="{8191F4F0-875A-481D-B893-0B0435FCE1B0}" type="slidenum">
              <a:rPr lang="ru-RU" sz="1200" smtClean="0">
                <a:latin typeface="Arial" pitchFamily="34" charset="0"/>
                <a:cs typeface="Arial" pitchFamily="34" charset="0"/>
              </a:rPr>
              <a:pPr algn="l"/>
              <a:t>‹#›</a:t>
            </a:fld>
            <a:endParaRPr lang="ru-RU" sz="12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8" name="Прямая соединительная линия 17"/>
          <p:cNvCxnSpPr/>
          <p:nvPr userDrawn="1"/>
        </p:nvCxnSpPr>
        <p:spPr>
          <a:xfrm>
            <a:off x="342900" y="6486525"/>
            <a:ext cx="9220200" cy="1588"/>
          </a:xfrm>
          <a:prstGeom prst="line">
            <a:avLst/>
          </a:prstGeom>
          <a:ln w="6350">
            <a:solidFill>
              <a:srgbClr val="B2B2B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13"/>
          <p:cNvSpPr>
            <a:spLocks noGrp="1"/>
          </p:cNvSpPr>
          <p:nvPr>
            <p:ph type="title" hasCustomPrompt="1"/>
          </p:nvPr>
        </p:nvSpPr>
        <p:spPr>
          <a:xfrm>
            <a:off x="342900" y="170684"/>
            <a:ext cx="9220200" cy="430978"/>
          </a:xfrm>
          <a:prstGeom prst="rect">
            <a:avLst/>
          </a:prstGeom>
        </p:spPr>
        <p:txBody>
          <a:bodyPr lIns="0" rIns="0">
            <a:noAutofit/>
          </a:bodyPr>
          <a:lstStyle>
            <a:lvl1pPr algn="l">
              <a:defRPr sz="2400" baseline="0">
                <a:latin typeface="+mj-lt"/>
                <a:cs typeface="Arial" pitchFamily="34" charset="0"/>
              </a:defRPr>
            </a:lvl1pPr>
          </a:lstStyle>
          <a:p>
            <a:r>
              <a:rPr lang="ru-RU" dirty="0"/>
              <a:t>Заголовок</a:t>
            </a:r>
            <a:r>
              <a:rPr lang="en-US" dirty="0"/>
              <a:t> (</a:t>
            </a:r>
            <a:r>
              <a:rPr lang="ru-RU" dirty="0"/>
              <a:t>только одна строка</a:t>
            </a:r>
            <a:r>
              <a:rPr lang="en-US" dirty="0"/>
              <a:t>)</a:t>
            </a:r>
            <a:endParaRPr lang="ru-RU" dirty="0"/>
          </a:p>
        </p:txBody>
      </p:sp>
      <p:pic>
        <p:nvPicPr>
          <p:cNvPr id="11" name="Picture 2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15350" y="6580189"/>
            <a:ext cx="1047750" cy="1670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 Placeholder 2"/>
          <p:cNvSpPr>
            <a:spLocks noGrp="1"/>
          </p:cNvSpPr>
          <p:nvPr>
            <p:ph type="body" sz="quarter" idx="14" hasCustomPrompt="1"/>
          </p:nvPr>
        </p:nvSpPr>
        <p:spPr>
          <a:xfrm>
            <a:off x="342900" y="5819776"/>
            <a:ext cx="9220200" cy="488950"/>
          </a:xfrm>
        </p:spPr>
        <p:txBody>
          <a:bodyPr lIns="0" tIns="0" rIns="0" bIns="0" anchor="b">
            <a:noAutofit/>
          </a:bodyPr>
          <a:lstStyle>
            <a:lvl1pPr marL="363538" indent="-363538">
              <a:spcBef>
                <a:spcPts val="0"/>
              </a:spcBef>
              <a:buNone/>
              <a:tabLst>
                <a:tab pos="265113" algn="r"/>
                <a:tab pos="361950" algn="l"/>
              </a:tabLst>
              <a:defRPr sz="900" baseline="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	*	</a:t>
            </a:r>
            <a:r>
              <a:rPr lang="ru-RU" dirty="0"/>
              <a:t>Первая сноска </a:t>
            </a:r>
            <a:r>
              <a:rPr lang="en-US" dirty="0"/>
              <a:t>(</a:t>
            </a:r>
            <a:r>
              <a:rPr lang="ru-RU" dirty="0"/>
              <a:t>используйте клавишу </a:t>
            </a:r>
            <a:r>
              <a:rPr lang="en-US" dirty="0"/>
              <a:t>Tab  </a:t>
            </a:r>
            <a:r>
              <a:rPr lang="ru-RU" dirty="0"/>
              <a:t>для правильного форматирования</a:t>
            </a:r>
            <a:r>
              <a:rPr lang="en-US" dirty="0"/>
              <a:t>, </a:t>
            </a:r>
            <a:r>
              <a:rPr lang="ru-RU" dirty="0"/>
              <a:t>Используйте цифры, если у вас больше трёх сносок</a:t>
            </a:r>
            <a:r>
              <a:rPr lang="en-US" dirty="0"/>
              <a:t>) </a:t>
            </a:r>
          </a:p>
          <a:p>
            <a:pPr lvl="0"/>
            <a:r>
              <a:rPr lang="en-US" dirty="0"/>
              <a:t>	**	</a:t>
            </a:r>
            <a:r>
              <a:rPr lang="ru-RU" dirty="0"/>
              <a:t>Вторая сноска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50959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устой слайд с заголовк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Прямая соединительная линия 9"/>
          <p:cNvCxnSpPr/>
          <p:nvPr userDrawn="1"/>
        </p:nvCxnSpPr>
        <p:spPr>
          <a:xfrm>
            <a:off x="342900" y="601662"/>
            <a:ext cx="9220200" cy="1588"/>
          </a:xfrm>
          <a:prstGeom prst="line">
            <a:avLst/>
          </a:prstGeom>
          <a:ln w="19050">
            <a:solidFill>
              <a:srgbClr val="F68B1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42901" y="6488114"/>
            <a:ext cx="4362450" cy="252412"/>
          </a:xfrm>
          <a:prstGeom prst="rect">
            <a:avLst/>
          </a:prstGeom>
        </p:spPr>
        <p:txBody>
          <a:bodyPr lIns="0" tIns="0" rIns="36000" bIns="18000" anchor="b">
            <a:noAutofit/>
          </a:bodyPr>
          <a:lstStyle>
            <a:lvl1pPr>
              <a:defRPr sz="1200">
                <a:solidFill>
                  <a:srgbClr val="898989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ru-RU" smtClean="0"/>
              <a:t>Поведенческие беседы безопасности</a:t>
            </a:r>
            <a:endParaRPr lang="ru-RU" dirty="0"/>
          </a:p>
        </p:txBody>
      </p:sp>
      <p:sp>
        <p:nvSpPr>
          <p:cNvPr id="17" name="Номер слайда 3"/>
          <p:cNvSpPr txBox="1">
            <a:spLocks/>
          </p:cNvSpPr>
          <p:nvPr userDrawn="1"/>
        </p:nvSpPr>
        <p:spPr>
          <a:xfrm>
            <a:off x="4864101" y="6489701"/>
            <a:ext cx="415131" cy="250824"/>
          </a:xfrm>
          <a:prstGeom prst="rect">
            <a:avLst/>
          </a:prstGeom>
        </p:spPr>
        <p:txBody>
          <a:bodyPr vert="horz" lIns="0" tIns="0" rIns="91440" bIns="18000" rtlCol="0" anchor="b">
            <a:noAutofit/>
          </a:bodyPr>
          <a:lstStyle>
            <a:defPPr>
              <a:defRPr lang="ru-RU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fld id="{8191F4F0-875A-481D-B893-0B0435FCE1B0}" type="slidenum">
              <a:rPr lang="ru-RU" sz="1200" smtClean="0">
                <a:latin typeface="Arial" pitchFamily="34" charset="0"/>
                <a:cs typeface="Arial" pitchFamily="34" charset="0"/>
              </a:rPr>
              <a:pPr algn="l"/>
              <a:t>‹#›</a:t>
            </a:fld>
            <a:endParaRPr lang="ru-RU" sz="12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8" name="Прямая соединительная линия 17"/>
          <p:cNvCxnSpPr/>
          <p:nvPr userDrawn="1"/>
        </p:nvCxnSpPr>
        <p:spPr>
          <a:xfrm>
            <a:off x="342900" y="6486525"/>
            <a:ext cx="9220200" cy="1588"/>
          </a:xfrm>
          <a:prstGeom prst="line">
            <a:avLst/>
          </a:prstGeom>
          <a:ln w="6350">
            <a:solidFill>
              <a:srgbClr val="B2B2B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Заголовок 13"/>
          <p:cNvSpPr>
            <a:spLocks noGrp="1"/>
          </p:cNvSpPr>
          <p:nvPr>
            <p:ph type="title" hasCustomPrompt="1"/>
          </p:nvPr>
        </p:nvSpPr>
        <p:spPr>
          <a:xfrm>
            <a:off x="342900" y="170684"/>
            <a:ext cx="9220200" cy="430978"/>
          </a:xfrm>
          <a:prstGeom prst="rect">
            <a:avLst/>
          </a:prstGeom>
        </p:spPr>
        <p:txBody>
          <a:bodyPr lIns="0" rIns="0">
            <a:noAutofit/>
          </a:bodyPr>
          <a:lstStyle>
            <a:lvl1pPr algn="l">
              <a:defRPr sz="2400" baseline="0">
                <a:latin typeface="+mj-lt"/>
                <a:cs typeface="Arial" pitchFamily="34" charset="0"/>
              </a:defRPr>
            </a:lvl1pPr>
          </a:lstStyle>
          <a:p>
            <a:r>
              <a:rPr lang="ru-RU" dirty="0"/>
              <a:t>Заголовок</a:t>
            </a:r>
            <a:r>
              <a:rPr lang="en-US" dirty="0"/>
              <a:t> (</a:t>
            </a:r>
            <a:r>
              <a:rPr lang="ru-RU" dirty="0"/>
              <a:t>только одна строка</a:t>
            </a:r>
            <a:r>
              <a:rPr lang="en-US" dirty="0"/>
              <a:t>)</a:t>
            </a:r>
            <a:endParaRPr lang="ru-RU" dirty="0"/>
          </a:p>
        </p:txBody>
      </p:sp>
      <p:pic>
        <p:nvPicPr>
          <p:cNvPr id="9" name="Picture 2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15350" y="6580189"/>
            <a:ext cx="1047750" cy="1670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749499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, две области данных, снос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Прямая соединительная линия 9"/>
          <p:cNvCxnSpPr/>
          <p:nvPr userDrawn="1"/>
        </p:nvCxnSpPr>
        <p:spPr>
          <a:xfrm>
            <a:off x="342900" y="601662"/>
            <a:ext cx="9220200" cy="1588"/>
          </a:xfrm>
          <a:prstGeom prst="line">
            <a:avLst/>
          </a:prstGeom>
          <a:ln w="19050">
            <a:solidFill>
              <a:srgbClr val="F68B1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 userDrawn="1"/>
        </p:nvCxnSpPr>
        <p:spPr>
          <a:xfrm>
            <a:off x="342900" y="6486525"/>
            <a:ext cx="9220200" cy="1588"/>
          </a:xfrm>
          <a:prstGeom prst="line">
            <a:avLst/>
          </a:prstGeom>
          <a:ln w="6350">
            <a:solidFill>
              <a:srgbClr val="B2B2B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42901" y="6488114"/>
            <a:ext cx="4362450" cy="252412"/>
          </a:xfrm>
          <a:prstGeom prst="rect">
            <a:avLst/>
          </a:prstGeom>
        </p:spPr>
        <p:txBody>
          <a:bodyPr lIns="0" tIns="0" rIns="36000" bIns="18000" anchor="b">
            <a:noAutofit/>
          </a:bodyPr>
          <a:lstStyle>
            <a:lvl1pPr>
              <a:defRPr sz="1200">
                <a:solidFill>
                  <a:srgbClr val="898989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ru-RU" smtClean="0"/>
              <a:t>Поведенческие беседы безопасности</a:t>
            </a:r>
            <a:endParaRPr lang="ru-RU" dirty="0"/>
          </a:p>
        </p:txBody>
      </p:sp>
      <p:sp>
        <p:nvSpPr>
          <p:cNvPr id="14" name="Номер слайда 3"/>
          <p:cNvSpPr txBox="1">
            <a:spLocks/>
          </p:cNvSpPr>
          <p:nvPr userDrawn="1"/>
        </p:nvSpPr>
        <p:spPr>
          <a:xfrm>
            <a:off x="4864101" y="6489701"/>
            <a:ext cx="415131" cy="250824"/>
          </a:xfrm>
          <a:prstGeom prst="rect">
            <a:avLst/>
          </a:prstGeom>
        </p:spPr>
        <p:txBody>
          <a:bodyPr vert="horz" lIns="0" tIns="0" rIns="91440" bIns="18000" rtlCol="0" anchor="b">
            <a:noAutofit/>
          </a:bodyPr>
          <a:lstStyle>
            <a:defPPr>
              <a:defRPr lang="ru-RU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fld id="{8191F4F0-875A-481D-B893-0B0435FCE1B0}" type="slidenum">
              <a:rPr lang="ru-RU" sz="1200" smtClean="0">
                <a:latin typeface="Arial" pitchFamily="34" charset="0"/>
                <a:cs typeface="Arial" pitchFamily="34" charset="0"/>
              </a:rPr>
              <a:pPr algn="l"/>
              <a:t>‹#›</a:t>
            </a:fld>
            <a:endParaRPr lang="ru-RU" sz="1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Объект 6"/>
          <p:cNvSpPr>
            <a:spLocks noGrp="1"/>
          </p:cNvSpPr>
          <p:nvPr>
            <p:ph sz="quarter" idx="17"/>
          </p:nvPr>
        </p:nvSpPr>
        <p:spPr>
          <a:xfrm>
            <a:off x="342900" y="781050"/>
            <a:ext cx="4521200" cy="5030788"/>
          </a:xfrm>
        </p:spPr>
        <p:txBody>
          <a:bodyPr lIns="0" rIns="36000">
            <a:no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9" name="Объект 8"/>
          <p:cNvSpPr>
            <a:spLocks noGrp="1"/>
          </p:cNvSpPr>
          <p:nvPr>
            <p:ph sz="quarter" idx="18"/>
          </p:nvPr>
        </p:nvSpPr>
        <p:spPr>
          <a:xfrm>
            <a:off x="5041901" y="781050"/>
            <a:ext cx="4521200" cy="5043488"/>
          </a:xfrm>
        </p:spPr>
        <p:txBody>
          <a:bodyPr lIns="0" rIns="36000">
            <a:no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2" name="Заголовок 13"/>
          <p:cNvSpPr>
            <a:spLocks noGrp="1"/>
          </p:cNvSpPr>
          <p:nvPr>
            <p:ph type="title" hasCustomPrompt="1"/>
          </p:nvPr>
        </p:nvSpPr>
        <p:spPr>
          <a:xfrm>
            <a:off x="342900" y="170684"/>
            <a:ext cx="9220200" cy="430978"/>
          </a:xfrm>
          <a:prstGeom prst="rect">
            <a:avLst/>
          </a:prstGeom>
        </p:spPr>
        <p:txBody>
          <a:bodyPr lIns="0" rIns="0">
            <a:noAutofit/>
          </a:bodyPr>
          <a:lstStyle>
            <a:lvl1pPr algn="l">
              <a:defRPr sz="2400" baseline="0">
                <a:latin typeface="+mj-lt"/>
                <a:cs typeface="Arial" pitchFamily="34" charset="0"/>
              </a:defRPr>
            </a:lvl1pPr>
          </a:lstStyle>
          <a:p>
            <a:r>
              <a:rPr lang="ru-RU" dirty="0"/>
              <a:t>Заголовок</a:t>
            </a:r>
            <a:r>
              <a:rPr lang="en-US" dirty="0"/>
              <a:t> (</a:t>
            </a:r>
            <a:r>
              <a:rPr lang="ru-RU" dirty="0"/>
              <a:t>только одна строка</a:t>
            </a:r>
            <a:r>
              <a:rPr lang="en-US" dirty="0"/>
              <a:t>)</a:t>
            </a:r>
            <a:endParaRPr lang="ru-RU" dirty="0"/>
          </a:p>
        </p:txBody>
      </p:sp>
      <p:pic>
        <p:nvPicPr>
          <p:cNvPr id="16" name="Picture 2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15350" y="6580189"/>
            <a:ext cx="1047750" cy="1670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Text Placeholder 2"/>
          <p:cNvSpPr>
            <a:spLocks noGrp="1"/>
          </p:cNvSpPr>
          <p:nvPr>
            <p:ph type="body" sz="quarter" idx="14" hasCustomPrompt="1"/>
          </p:nvPr>
        </p:nvSpPr>
        <p:spPr>
          <a:xfrm>
            <a:off x="342900" y="5819776"/>
            <a:ext cx="9220200" cy="488950"/>
          </a:xfrm>
        </p:spPr>
        <p:txBody>
          <a:bodyPr lIns="0" tIns="0" rIns="0" bIns="0" anchor="b">
            <a:noAutofit/>
          </a:bodyPr>
          <a:lstStyle>
            <a:lvl1pPr marL="363538" indent="-363538">
              <a:spcBef>
                <a:spcPts val="0"/>
              </a:spcBef>
              <a:buNone/>
              <a:tabLst>
                <a:tab pos="265113" algn="r"/>
                <a:tab pos="361950" algn="l"/>
              </a:tabLst>
              <a:defRPr sz="900" baseline="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	*	</a:t>
            </a:r>
            <a:r>
              <a:rPr lang="ru-RU" dirty="0"/>
              <a:t>Первая сноска </a:t>
            </a:r>
            <a:r>
              <a:rPr lang="en-US" dirty="0"/>
              <a:t>(</a:t>
            </a:r>
            <a:r>
              <a:rPr lang="ru-RU" dirty="0"/>
              <a:t>используйте клавишу </a:t>
            </a:r>
            <a:r>
              <a:rPr lang="en-US" dirty="0"/>
              <a:t>Tab  </a:t>
            </a:r>
            <a:r>
              <a:rPr lang="ru-RU" dirty="0"/>
              <a:t>для правильного форматирования</a:t>
            </a:r>
            <a:r>
              <a:rPr lang="en-US" dirty="0"/>
              <a:t>, </a:t>
            </a:r>
            <a:r>
              <a:rPr lang="ru-RU" dirty="0"/>
              <a:t>Используйте цифры, если у вас больше трёх сносок</a:t>
            </a:r>
            <a:r>
              <a:rPr lang="en-US" dirty="0"/>
              <a:t>) </a:t>
            </a:r>
          </a:p>
          <a:p>
            <a:pPr lvl="0"/>
            <a:r>
              <a:rPr lang="en-US" dirty="0"/>
              <a:t>	**	</a:t>
            </a:r>
            <a:r>
              <a:rPr lang="ru-RU" dirty="0"/>
              <a:t>Вторая сноска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505327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, четыре области данны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Прямая соединительная линия 2"/>
          <p:cNvCxnSpPr/>
          <p:nvPr userDrawn="1"/>
        </p:nvCxnSpPr>
        <p:spPr>
          <a:xfrm>
            <a:off x="342900" y="601662"/>
            <a:ext cx="9220200" cy="1588"/>
          </a:xfrm>
          <a:prstGeom prst="line">
            <a:avLst/>
          </a:prstGeom>
          <a:ln w="19050">
            <a:solidFill>
              <a:srgbClr val="F68B1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Прямая соединительная линия 3"/>
          <p:cNvCxnSpPr/>
          <p:nvPr userDrawn="1"/>
        </p:nvCxnSpPr>
        <p:spPr>
          <a:xfrm>
            <a:off x="342900" y="6486525"/>
            <a:ext cx="9220200" cy="1588"/>
          </a:xfrm>
          <a:prstGeom prst="line">
            <a:avLst/>
          </a:prstGeom>
          <a:ln w="6350">
            <a:solidFill>
              <a:srgbClr val="B2B2B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42901" y="6488114"/>
            <a:ext cx="4362450" cy="252412"/>
          </a:xfrm>
          <a:prstGeom prst="rect">
            <a:avLst/>
          </a:prstGeom>
        </p:spPr>
        <p:txBody>
          <a:bodyPr lIns="0" tIns="0" rIns="36000" bIns="18000" anchor="b">
            <a:noAutofit/>
          </a:bodyPr>
          <a:lstStyle>
            <a:lvl1pPr>
              <a:defRPr sz="1200">
                <a:solidFill>
                  <a:srgbClr val="898989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ru-RU" smtClean="0"/>
              <a:t>Поведенческие беседы безопасности</a:t>
            </a:r>
            <a:endParaRPr lang="ru-RU" dirty="0"/>
          </a:p>
        </p:txBody>
      </p:sp>
      <p:sp>
        <p:nvSpPr>
          <p:cNvPr id="9" name="Номер слайда 3"/>
          <p:cNvSpPr txBox="1">
            <a:spLocks/>
          </p:cNvSpPr>
          <p:nvPr userDrawn="1"/>
        </p:nvSpPr>
        <p:spPr>
          <a:xfrm>
            <a:off x="4864101" y="6489701"/>
            <a:ext cx="415131" cy="250824"/>
          </a:xfrm>
          <a:prstGeom prst="rect">
            <a:avLst/>
          </a:prstGeom>
        </p:spPr>
        <p:txBody>
          <a:bodyPr vert="horz" lIns="0" tIns="0" rIns="91440" bIns="18000" rtlCol="0" anchor="b">
            <a:noAutofit/>
          </a:bodyPr>
          <a:lstStyle>
            <a:defPPr>
              <a:defRPr lang="ru-RU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fld id="{8191F4F0-875A-481D-B893-0B0435FCE1B0}" type="slidenum">
              <a:rPr lang="ru-RU" sz="1200" smtClean="0">
                <a:latin typeface="Arial" pitchFamily="34" charset="0"/>
                <a:cs typeface="Arial" pitchFamily="34" charset="0"/>
              </a:rPr>
              <a:pPr algn="l"/>
              <a:t>‹#›</a:t>
            </a:fld>
            <a:endParaRPr lang="ru-RU" sz="1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Объект 6"/>
          <p:cNvSpPr>
            <a:spLocks noGrp="1"/>
          </p:cNvSpPr>
          <p:nvPr>
            <p:ph sz="quarter" idx="17"/>
          </p:nvPr>
        </p:nvSpPr>
        <p:spPr>
          <a:xfrm>
            <a:off x="342900" y="781050"/>
            <a:ext cx="4521200" cy="2667000"/>
          </a:xfrm>
        </p:spPr>
        <p:txBody>
          <a:bodyPr lIns="0" rIns="36000">
            <a:no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1" name="Объект 8"/>
          <p:cNvSpPr>
            <a:spLocks noGrp="1"/>
          </p:cNvSpPr>
          <p:nvPr>
            <p:ph sz="quarter" idx="18"/>
          </p:nvPr>
        </p:nvSpPr>
        <p:spPr>
          <a:xfrm>
            <a:off x="5041901" y="781050"/>
            <a:ext cx="4521200" cy="2667000"/>
          </a:xfrm>
        </p:spPr>
        <p:txBody>
          <a:bodyPr lIns="0" rIns="36000">
            <a:no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3" name="Объект 12"/>
          <p:cNvSpPr>
            <a:spLocks noGrp="1"/>
          </p:cNvSpPr>
          <p:nvPr>
            <p:ph sz="quarter" idx="19"/>
          </p:nvPr>
        </p:nvSpPr>
        <p:spPr>
          <a:xfrm>
            <a:off x="342900" y="3625852"/>
            <a:ext cx="4521200" cy="268287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15" name="Объект 14"/>
          <p:cNvSpPr>
            <a:spLocks noGrp="1"/>
          </p:cNvSpPr>
          <p:nvPr>
            <p:ph sz="quarter" idx="20"/>
          </p:nvPr>
        </p:nvSpPr>
        <p:spPr>
          <a:xfrm>
            <a:off x="5041901" y="3625852"/>
            <a:ext cx="4521200" cy="268287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12" name="Заголовок 13"/>
          <p:cNvSpPr>
            <a:spLocks noGrp="1"/>
          </p:cNvSpPr>
          <p:nvPr>
            <p:ph type="title" hasCustomPrompt="1"/>
          </p:nvPr>
        </p:nvSpPr>
        <p:spPr>
          <a:xfrm>
            <a:off x="342900" y="170684"/>
            <a:ext cx="9220200" cy="430978"/>
          </a:xfrm>
          <a:prstGeom prst="rect">
            <a:avLst/>
          </a:prstGeom>
        </p:spPr>
        <p:txBody>
          <a:bodyPr lIns="0" rIns="0">
            <a:noAutofit/>
          </a:bodyPr>
          <a:lstStyle>
            <a:lvl1pPr algn="l">
              <a:defRPr sz="2400" baseline="0">
                <a:latin typeface="+mj-lt"/>
                <a:cs typeface="Arial" pitchFamily="34" charset="0"/>
              </a:defRPr>
            </a:lvl1pPr>
          </a:lstStyle>
          <a:p>
            <a:r>
              <a:rPr lang="ru-RU" dirty="0"/>
              <a:t>Заголовок</a:t>
            </a:r>
            <a:r>
              <a:rPr lang="en-US" dirty="0"/>
              <a:t> (</a:t>
            </a:r>
            <a:r>
              <a:rPr lang="ru-RU" dirty="0"/>
              <a:t>только одна строка</a:t>
            </a:r>
            <a:r>
              <a:rPr lang="en-US" dirty="0"/>
              <a:t>)</a:t>
            </a:r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15350" y="6580189"/>
            <a:ext cx="1047750" cy="1670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189597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Название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Прямая соединительная линия 2"/>
          <p:cNvCxnSpPr/>
          <p:nvPr userDrawn="1"/>
        </p:nvCxnSpPr>
        <p:spPr>
          <a:xfrm>
            <a:off x="342900" y="3430588"/>
            <a:ext cx="9220200" cy="1552"/>
          </a:xfrm>
          <a:prstGeom prst="line">
            <a:avLst/>
          </a:prstGeom>
          <a:ln w="44450">
            <a:solidFill>
              <a:srgbClr val="F68B1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Заголовок 13"/>
          <p:cNvSpPr>
            <a:spLocks noGrp="1"/>
          </p:cNvSpPr>
          <p:nvPr>
            <p:ph type="title" hasCustomPrompt="1"/>
          </p:nvPr>
        </p:nvSpPr>
        <p:spPr>
          <a:xfrm>
            <a:off x="342900" y="1537253"/>
            <a:ext cx="9220200" cy="1910798"/>
          </a:xfrm>
          <a:prstGeom prst="rect">
            <a:avLst/>
          </a:prstGeom>
        </p:spPr>
        <p:txBody>
          <a:bodyPr lIns="0" rIns="36000" anchor="b" anchorCtr="0">
            <a:noAutofit/>
          </a:bodyPr>
          <a:lstStyle>
            <a:lvl1pPr algn="l">
              <a:defRPr sz="6000" baseline="0">
                <a:latin typeface="+mj-lt"/>
                <a:cs typeface="Arial" pitchFamily="34" charset="0"/>
              </a:defRPr>
            </a:lvl1pPr>
          </a:lstStyle>
          <a:p>
            <a:r>
              <a:rPr lang="ru-RU" dirty="0"/>
              <a:t>Раздел</a:t>
            </a:r>
            <a:r>
              <a:rPr lang="en-US" dirty="0"/>
              <a:t> (</a:t>
            </a:r>
            <a:r>
              <a:rPr lang="ru-RU" dirty="0"/>
              <a:t>максимум две строки, но лучше одна</a:t>
            </a:r>
            <a:r>
              <a:rPr lang="en-US" dirty="0"/>
              <a:t>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088981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оследняя страница с контакт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3"/>
          <p:cNvSpPr>
            <a:spLocks noGrp="1"/>
          </p:cNvSpPr>
          <p:nvPr>
            <p:ph type="title" hasCustomPrompt="1"/>
          </p:nvPr>
        </p:nvSpPr>
        <p:spPr>
          <a:xfrm>
            <a:off x="342900" y="3625849"/>
            <a:ext cx="4521200" cy="2682876"/>
          </a:xfrm>
          <a:prstGeom prst="rect">
            <a:avLst/>
          </a:prstGeom>
        </p:spPr>
        <p:txBody>
          <a:bodyPr lIns="0" rIns="0" anchor="b" anchorCtr="0">
            <a:noAutofit/>
          </a:bodyPr>
          <a:lstStyle>
            <a:lvl1pPr algn="l">
              <a:defRPr sz="1800" baseline="0">
                <a:latin typeface="Arial" pitchFamily="34" charset="0"/>
                <a:cs typeface="Arial" pitchFamily="34" charset="0"/>
              </a:defRPr>
            </a:lvl1pPr>
          </a:lstStyle>
          <a:p>
            <a:pPr>
              <a:lnSpc>
                <a:spcPct val="105000"/>
              </a:lnSpc>
            </a:pPr>
            <a:r>
              <a:rPr lang="ru-RU" b="1" dirty="0"/>
              <a:t>Автор(ы)</a:t>
            </a:r>
            <a:r>
              <a:rPr lang="en-US" b="1" dirty="0"/>
              <a:t/>
            </a:r>
            <a:br>
              <a:rPr lang="en-US" b="1" dirty="0"/>
            </a:br>
            <a:r>
              <a:rPr lang="ru-RU" dirty="0"/>
              <a:t>Должность</a:t>
            </a:r>
            <a:r>
              <a:rPr lang="en-US" dirty="0"/>
              <a:t/>
            </a:r>
            <a:br>
              <a:rPr lang="en-US" dirty="0"/>
            </a:br>
            <a:r>
              <a:rPr lang="ru-RU" dirty="0"/>
              <a:t>Департамент</a:t>
            </a:r>
            <a:r>
              <a:rPr lang="en-US" dirty="0"/>
              <a:t/>
            </a:r>
            <a:br>
              <a:rPr lang="en-US" dirty="0"/>
            </a:br>
            <a:r>
              <a:rPr lang="ru-RU" dirty="0"/>
              <a:t>тел</a:t>
            </a:r>
            <a:r>
              <a:rPr lang="en-US" dirty="0"/>
              <a:t>.</a:t>
            </a:r>
            <a:r>
              <a:rPr lang="ru-RU" dirty="0"/>
              <a:t>:</a:t>
            </a:r>
            <a:r>
              <a:rPr lang="en-US" dirty="0"/>
              <a:t> +7 (495) 777-77-77</a:t>
            </a:r>
            <a:br>
              <a:rPr lang="en-US" dirty="0"/>
            </a:br>
            <a:r>
              <a:rPr lang="en-US" dirty="0"/>
              <a:t>name.surname@evraz.com</a:t>
            </a:r>
          </a:p>
        </p:txBody>
      </p:sp>
      <p:pic>
        <p:nvPicPr>
          <p:cNvPr id="6" name="Picture 3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2901" y="352427"/>
            <a:ext cx="2256197" cy="4686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07159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одержа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Прямая соединительная линия 9"/>
          <p:cNvCxnSpPr/>
          <p:nvPr userDrawn="1"/>
        </p:nvCxnSpPr>
        <p:spPr>
          <a:xfrm>
            <a:off x="342900" y="601662"/>
            <a:ext cx="9220200" cy="1588"/>
          </a:xfrm>
          <a:prstGeom prst="line">
            <a:avLst/>
          </a:prstGeom>
          <a:ln w="19050">
            <a:solidFill>
              <a:srgbClr val="F68B1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Заголовок 13"/>
          <p:cNvSpPr>
            <a:spLocks noGrp="1"/>
          </p:cNvSpPr>
          <p:nvPr>
            <p:ph type="title" hasCustomPrompt="1"/>
          </p:nvPr>
        </p:nvSpPr>
        <p:spPr>
          <a:xfrm>
            <a:off x="342900" y="170684"/>
            <a:ext cx="9220200" cy="430978"/>
          </a:xfrm>
          <a:prstGeom prst="rect">
            <a:avLst/>
          </a:prstGeom>
        </p:spPr>
        <p:txBody>
          <a:bodyPr lIns="0" rIns="0">
            <a:noAutofit/>
          </a:bodyPr>
          <a:lstStyle>
            <a:lvl1pPr algn="l">
              <a:defRPr sz="2400" baseline="0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ru-RU" dirty="0"/>
              <a:t>Содержание</a:t>
            </a:r>
          </a:p>
        </p:txBody>
      </p:sp>
      <p:sp>
        <p:nvSpPr>
          <p:cNvPr id="21" name="Текст 20"/>
          <p:cNvSpPr>
            <a:spLocks noGrp="1"/>
          </p:cNvSpPr>
          <p:nvPr>
            <p:ph type="body" sz="quarter" idx="13" hasCustomPrompt="1"/>
          </p:nvPr>
        </p:nvSpPr>
        <p:spPr>
          <a:xfrm>
            <a:off x="342900" y="781052"/>
            <a:ext cx="9220200" cy="5527675"/>
          </a:xfrm>
        </p:spPr>
        <p:txBody>
          <a:bodyPr lIns="0" tIns="0" rIns="72000" bIns="0">
            <a:noAutofit/>
          </a:bodyPr>
          <a:lstStyle>
            <a:lvl1pPr marL="0" indent="0">
              <a:lnSpc>
                <a:spcPct val="150000"/>
              </a:lnSpc>
              <a:spcBef>
                <a:spcPts val="0"/>
              </a:spcBef>
              <a:buClr>
                <a:srgbClr val="F68B1F"/>
              </a:buClr>
              <a:buFont typeface="Wingdings" pitchFamily="2" charset="2"/>
              <a:buNone/>
              <a:tabLst>
                <a:tab pos="7172325" algn="r"/>
              </a:tabLst>
              <a:defRPr sz="1500" baseline="0">
                <a:latin typeface="Arial" pitchFamily="34" charset="0"/>
                <a:cs typeface="Arial" pitchFamily="34" charset="0"/>
              </a:defRPr>
            </a:lvl1pPr>
            <a:lvl2pPr marL="742950" indent="-285750">
              <a:buClr>
                <a:srgbClr val="F68B1F"/>
              </a:buClr>
              <a:buFont typeface="Wingdings 2" pitchFamily="18" charset="2"/>
              <a:buChar char="¡"/>
              <a:defRPr sz="1500">
                <a:latin typeface="Arial" pitchFamily="34" charset="0"/>
                <a:cs typeface="Arial" pitchFamily="34" charset="0"/>
              </a:defRPr>
            </a:lvl2pPr>
            <a:lvl3pPr marL="1143000" indent="-228600">
              <a:buClr>
                <a:srgbClr val="F68B1F"/>
              </a:buClr>
              <a:buFont typeface="Arial Black" pitchFamily="34" charset="0"/>
              <a:buChar char="−"/>
              <a:defRPr sz="1200">
                <a:latin typeface="Arial" pitchFamily="34" charset="0"/>
                <a:cs typeface="Arial" pitchFamily="34" charset="0"/>
              </a:defRPr>
            </a:lvl3pPr>
            <a:lvl4pPr marL="1600200" indent="-228600">
              <a:buClr>
                <a:srgbClr val="F68B1F"/>
              </a:buClr>
              <a:buFont typeface="Arial" pitchFamily="34" charset="0"/>
              <a:buChar char="□"/>
              <a:defRPr sz="1200">
                <a:latin typeface="Arial" pitchFamily="34" charset="0"/>
                <a:cs typeface="Arial" pitchFamily="34" charset="0"/>
              </a:defRPr>
            </a:lvl4pPr>
            <a:lvl5pPr marL="2057400" indent="-228600">
              <a:buClr>
                <a:srgbClr val="F68B1F"/>
              </a:buClr>
              <a:buFont typeface="Wingdings" pitchFamily="2" charset="2"/>
              <a:buChar char=""/>
              <a:defRPr sz="1200"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ru-RU" dirty="0"/>
              <a:t>Раздел </a:t>
            </a:r>
            <a:r>
              <a:rPr lang="en-US" dirty="0"/>
              <a:t>1</a:t>
            </a:r>
            <a:r>
              <a:rPr lang="ru-RU" dirty="0"/>
              <a:t> (используйте </a:t>
            </a:r>
            <a:r>
              <a:rPr lang="en-US" dirty="0"/>
              <a:t>Tab </a:t>
            </a:r>
            <a:r>
              <a:rPr lang="ru-RU" dirty="0"/>
              <a:t>для правильного форматирования)	1</a:t>
            </a:r>
          </a:p>
          <a:p>
            <a:pPr lvl="0"/>
            <a:r>
              <a:rPr lang="ru-RU" dirty="0"/>
              <a:t>Раздел </a:t>
            </a:r>
            <a:r>
              <a:rPr lang="en-US" dirty="0"/>
              <a:t>2</a:t>
            </a:r>
            <a:r>
              <a:rPr lang="ru-RU" dirty="0"/>
              <a:t>	23</a:t>
            </a:r>
          </a:p>
          <a:p>
            <a:pPr lvl="0"/>
            <a:endParaRPr lang="ru-RU" dirty="0"/>
          </a:p>
        </p:txBody>
      </p:sp>
      <p:sp>
        <p:nvSpPr>
          <p:cNvPr id="1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42901" y="6488114"/>
            <a:ext cx="4362450" cy="252412"/>
          </a:xfrm>
          <a:prstGeom prst="rect">
            <a:avLst/>
          </a:prstGeom>
        </p:spPr>
        <p:txBody>
          <a:bodyPr lIns="0" tIns="0" rIns="36000" bIns="18000" anchor="b">
            <a:noAutofit/>
          </a:bodyPr>
          <a:lstStyle>
            <a:lvl1pPr>
              <a:defRPr sz="1200">
                <a:solidFill>
                  <a:srgbClr val="898989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ru-RU" smtClean="0"/>
              <a:t>Поведенческие беседы безопасности</a:t>
            </a:r>
            <a:endParaRPr lang="ru-RU" dirty="0"/>
          </a:p>
        </p:txBody>
      </p:sp>
      <p:sp>
        <p:nvSpPr>
          <p:cNvPr id="17" name="Номер слайда 3"/>
          <p:cNvSpPr txBox="1">
            <a:spLocks/>
          </p:cNvSpPr>
          <p:nvPr userDrawn="1"/>
        </p:nvSpPr>
        <p:spPr>
          <a:xfrm>
            <a:off x="4864101" y="6489701"/>
            <a:ext cx="415131" cy="250824"/>
          </a:xfrm>
          <a:prstGeom prst="rect">
            <a:avLst/>
          </a:prstGeom>
        </p:spPr>
        <p:txBody>
          <a:bodyPr vert="horz" lIns="0" tIns="0" rIns="91440" bIns="18000" rtlCol="0" anchor="b">
            <a:noAutofit/>
          </a:bodyPr>
          <a:lstStyle>
            <a:defPPr>
              <a:defRPr lang="ru-RU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fld id="{8191F4F0-875A-481D-B893-0B0435FCE1B0}" type="slidenum">
              <a:rPr lang="ru-RU" sz="1200" smtClean="0">
                <a:latin typeface="Arial" pitchFamily="34" charset="0"/>
                <a:cs typeface="Arial" pitchFamily="34" charset="0"/>
              </a:rPr>
              <a:pPr algn="l"/>
              <a:t>‹#›</a:t>
            </a:fld>
            <a:endParaRPr lang="ru-RU" sz="12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8" name="Прямая соединительная линия 17"/>
          <p:cNvCxnSpPr/>
          <p:nvPr userDrawn="1"/>
        </p:nvCxnSpPr>
        <p:spPr>
          <a:xfrm>
            <a:off x="342900" y="6486525"/>
            <a:ext cx="9220200" cy="1588"/>
          </a:xfrm>
          <a:prstGeom prst="line">
            <a:avLst/>
          </a:prstGeom>
          <a:ln w="6350">
            <a:solidFill>
              <a:srgbClr val="B2B2B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2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15350" y="6580189"/>
            <a:ext cx="1047750" cy="1670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68319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Обложк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645276" y="0"/>
            <a:ext cx="3260726" cy="6858000"/>
          </a:xfrm>
          <a:prstGeom prst="rect">
            <a:avLst/>
          </a:prstGeom>
        </p:spPr>
      </p:pic>
      <p:sp>
        <p:nvSpPr>
          <p:cNvPr id="14" name="Заголовок 13"/>
          <p:cNvSpPr>
            <a:spLocks noGrp="1"/>
          </p:cNvSpPr>
          <p:nvPr>
            <p:ph type="title" hasCustomPrompt="1"/>
          </p:nvPr>
        </p:nvSpPr>
        <p:spPr>
          <a:xfrm>
            <a:off x="335642" y="3625851"/>
            <a:ext cx="6300000" cy="1347790"/>
          </a:xfrm>
          <a:prstGeom prst="rect">
            <a:avLst/>
          </a:prstGeom>
        </p:spPr>
        <p:txBody>
          <a:bodyPr lIns="0" tIns="0" rIns="36000" bIns="0" anchor="b" anchorCtr="0">
            <a:noAutofit/>
          </a:bodyPr>
          <a:lstStyle>
            <a:lvl1pPr algn="l">
              <a:defRPr sz="4200" baseline="0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ru-RU" dirty="0"/>
              <a:t>Заголовок презентации </a:t>
            </a:r>
            <a:r>
              <a:rPr lang="en-US" dirty="0"/>
              <a:t>(</a:t>
            </a:r>
            <a:r>
              <a:rPr lang="ru-RU" dirty="0"/>
              <a:t>максимум две строки</a:t>
            </a:r>
            <a:r>
              <a:rPr lang="en-US" dirty="0"/>
              <a:t>)</a:t>
            </a:r>
            <a:endParaRPr lang="ru-RU" dirty="0"/>
          </a:p>
        </p:txBody>
      </p:sp>
      <p:sp>
        <p:nvSpPr>
          <p:cNvPr id="24" name="Текст 2"/>
          <p:cNvSpPr>
            <a:spLocks noGrp="1"/>
          </p:cNvSpPr>
          <p:nvPr>
            <p:ph type="body" idx="1" hasCustomPrompt="1"/>
          </p:nvPr>
        </p:nvSpPr>
        <p:spPr>
          <a:xfrm>
            <a:off x="335642" y="5080002"/>
            <a:ext cx="6300000" cy="333829"/>
          </a:xfrm>
        </p:spPr>
        <p:txBody>
          <a:bodyPr lIns="0" tIns="0" rIns="36000" bIns="0" anchor="ctr">
            <a:noAutofit/>
          </a:bodyPr>
          <a:lstStyle>
            <a:lvl1pPr marL="0" indent="0">
              <a:buNone/>
              <a:defRPr sz="1800" baseline="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dirty="0"/>
              <a:t>Блок, дивизион или подзаголовок </a:t>
            </a:r>
            <a:r>
              <a:rPr lang="en-US" dirty="0"/>
              <a:t>(</a:t>
            </a:r>
            <a:r>
              <a:rPr lang="ru-RU" dirty="0"/>
              <a:t>максимум 1 строка</a:t>
            </a:r>
            <a:r>
              <a:rPr lang="en-US" dirty="0"/>
              <a:t>)</a:t>
            </a:r>
          </a:p>
        </p:txBody>
      </p:sp>
      <p:sp>
        <p:nvSpPr>
          <p:cNvPr id="25" name="Текст 2"/>
          <p:cNvSpPr>
            <a:spLocks noGrp="1"/>
          </p:cNvSpPr>
          <p:nvPr>
            <p:ph type="body" idx="10" hasCustomPrompt="1"/>
          </p:nvPr>
        </p:nvSpPr>
        <p:spPr>
          <a:xfrm>
            <a:off x="335642" y="6013176"/>
            <a:ext cx="6300000" cy="295551"/>
          </a:xfrm>
        </p:spPr>
        <p:txBody>
          <a:bodyPr lIns="0" tIns="0" rIns="36000" bIns="0" anchor="ctr">
            <a:noAutofit/>
          </a:bodyPr>
          <a:lstStyle>
            <a:lvl1pPr marL="0" indent="0">
              <a:spcBef>
                <a:spcPts val="0"/>
              </a:spcBef>
              <a:buNone/>
              <a:defRPr sz="1500" b="0" baseline="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dirty="0"/>
              <a:t>Дата создания</a:t>
            </a:r>
            <a:r>
              <a:rPr lang="en-US" dirty="0"/>
              <a:t> (</a:t>
            </a:r>
            <a:r>
              <a:rPr lang="ru-RU" dirty="0"/>
              <a:t>обязательно</a:t>
            </a:r>
            <a:r>
              <a:rPr lang="en-US" dirty="0"/>
              <a:t>), </a:t>
            </a:r>
            <a:r>
              <a:rPr lang="ru-RU" dirty="0"/>
              <a:t>город или место </a:t>
            </a:r>
            <a:r>
              <a:rPr lang="en-US" dirty="0"/>
              <a:t>(</a:t>
            </a:r>
            <a:r>
              <a:rPr lang="ru-RU" dirty="0"/>
              <a:t>по желанию</a:t>
            </a:r>
            <a:r>
              <a:rPr lang="en-US" dirty="0"/>
              <a:t>)</a:t>
            </a:r>
          </a:p>
        </p:txBody>
      </p:sp>
      <p:cxnSp>
        <p:nvCxnSpPr>
          <p:cNvPr id="3" name="Прямая соединительная линия 2"/>
          <p:cNvCxnSpPr/>
          <p:nvPr userDrawn="1"/>
        </p:nvCxnSpPr>
        <p:spPr>
          <a:xfrm>
            <a:off x="6645275" y="0"/>
            <a:ext cx="0" cy="6858000"/>
          </a:xfrm>
          <a:prstGeom prst="line">
            <a:avLst/>
          </a:prstGeom>
          <a:ln w="50800" cmpd="sng">
            <a:solidFill>
              <a:srgbClr val="F68B1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Текст 2"/>
          <p:cNvSpPr>
            <a:spLocks noGrp="1"/>
          </p:cNvSpPr>
          <p:nvPr>
            <p:ph type="body" idx="12" hasCustomPrompt="1"/>
          </p:nvPr>
        </p:nvSpPr>
        <p:spPr>
          <a:xfrm>
            <a:off x="335642" y="5466524"/>
            <a:ext cx="6300000" cy="506895"/>
          </a:xfrm>
        </p:spPr>
        <p:txBody>
          <a:bodyPr lIns="0" tIns="0" rIns="36000" bIns="0" anchor="b">
            <a:noAutofit/>
          </a:bodyPr>
          <a:lstStyle>
            <a:lvl1pPr marL="0" indent="0">
              <a:spcBef>
                <a:spcPts val="0"/>
              </a:spcBef>
              <a:buNone/>
              <a:defRPr sz="1500" b="0" baseline="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dirty="0"/>
              <a:t>Автор(ы) (жирным</a:t>
            </a:r>
            <a:r>
              <a:rPr lang="en-US" dirty="0"/>
              <a:t>), </a:t>
            </a:r>
            <a:r>
              <a:rPr lang="ru-RU" dirty="0"/>
              <a:t>должность </a:t>
            </a:r>
            <a:r>
              <a:rPr lang="en-US" dirty="0"/>
              <a:t>(</a:t>
            </a:r>
            <a:r>
              <a:rPr lang="ru-RU" dirty="0"/>
              <a:t>по желанию</a:t>
            </a:r>
            <a:r>
              <a:rPr lang="en-US" dirty="0"/>
              <a:t>) (</a:t>
            </a:r>
            <a:r>
              <a:rPr lang="ru-RU" dirty="0"/>
              <a:t>максимум 2 строки</a:t>
            </a:r>
            <a:r>
              <a:rPr lang="en-US" dirty="0"/>
              <a:t>)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2901" y="352427"/>
            <a:ext cx="2256197" cy="4686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Пустой слайд с заголовком и снос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Прямая соединительная линия 9"/>
          <p:cNvCxnSpPr/>
          <p:nvPr userDrawn="1"/>
        </p:nvCxnSpPr>
        <p:spPr>
          <a:xfrm>
            <a:off x="342900" y="601662"/>
            <a:ext cx="9220200" cy="1588"/>
          </a:xfrm>
          <a:prstGeom prst="line">
            <a:avLst/>
          </a:prstGeom>
          <a:ln w="19050">
            <a:solidFill>
              <a:srgbClr val="F68B1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42901" y="6488114"/>
            <a:ext cx="4362450" cy="252412"/>
          </a:xfrm>
          <a:prstGeom prst="rect">
            <a:avLst/>
          </a:prstGeom>
        </p:spPr>
        <p:txBody>
          <a:bodyPr lIns="0" tIns="0" rIns="36000" bIns="18000" anchor="b">
            <a:noAutofit/>
          </a:bodyPr>
          <a:lstStyle>
            <a:lvl1pPr>
              <a:defRPr sz="1200">
                <a:solidFill>
                  <a:srgbClr val="898989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ru-RU" smtClean="0"/>
              <a:t>Поведенческие беседы безопасности</a:t>
            </a:r>
            <a:endParaRPr lang="ru-RU" dirty="0"/>
          </a:p>
        </p:txBody>
      </p:sp>
      <p:sp>
        <p:nvSpPr>
          <p:cNvPr id="17" name="Номер слайда 3"/>
          <p:cNvSpPr txBox="1">
            <a:spLocks/>
          </p:cNvSpPr>
          <p:nvPr userDrawn="1"/>
        </p:nvSpPr>
        <p:spPr>
          <a:xfrm>
            <a:off x="4864101" y="6489701"/>
            <a:ext cx="415131" cy="250824"/>
          </a:xfrm>
          <a:prstGeom prst="rect">
            <a:avLst/>
          </a:prstGeom>
        </p:spPr>
        <p:txBody>
          <a:bodyPr vert="horz" lIns="0" tIns="0" rIns="91440" bIns="18000" rtlCol="0" anchor="b">
            <a:noAutofit/>
          </a:bodyPr>
          <a:lstStyle>
            <a:defPPr>
              <a:defRPr lang="ru-RU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fld id="{8191F4F0-875A-481D-B893-0B0435FCE1B0}" type="slidenum">
              <a:rPr lang="ru-RU" sz="1200" smtClean="0">
                <a:latin typeface="Arial" pitchFamily="34" charset="0"/>
                <a:cs typeface="Arial" pitchFamily="34" charset="0"/>
              </a:rPr>
              <a:pPr algn="l"/>
              <a:t>‹#›</a:t>
            </a:fld>
            <a:endParaRPr lang="ru-RU" sz="12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8" name="Прямая соединительная линия 17"/>
          <p:cNvCxnSpPr/>
          <p:nvPr userDrawn="1"/>
        </p:nvCxnSpPr>
        <p:spPr>
          <a:xfrm>
            <a:off x="342900" y="6486525"/>
            <a:ext cx="9220200" cy="1588"/>
          </a:xfrm>
          <a:prstGeom prst="line">
            <a:avLst/>
          </a:prstGeom>
          <a:ln w="6350">
            <a:solidFill>
              <a:srgbClr val="B2B2B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13"/>
          <p:cNvSpPr>
            <a:spLocks noGrp="1"/>
          </p:cNvSpPr>
          <p:nvPr>
            <p:ph type="title" hasCustomPrompt="1"/>
          </p:nvPr>
        </p:nvSpPr>
        <p:spPr>
          <a:xfrm>
            <a:off x="342900" y="170684"/>
            <a:ext cx="9220200" cy="430978"/>
          </a:xfrm>
          <a:prstGeom prst="rect">
            <a:avLst/>
          </a:prstGeom>
        </p:spPr>
        <p:txBody>
          <a:bodyPr lIns="0" rIns="0">
            <a:noAutofit/>
          </a:bodyPr>
          <a:lstStyle>
            <a:lvl1pPr algn="l">
              <a:defRPr sz="2400" baseline="0">
                <a:latin typeface="+mj-lt"/>
                <a:cs typeface="Arial" pitchFamily="34" charset="0"/>
              </a:defRPr>
            </a:lvl1pPr>
          </a:lstStyle>
          <a:p>
            <a:r>
              <a:rPr lang="ru-RU" dirty="0"/>
              <a:t>Заголовок</a:t>
            </a:r>
            <a:r>
              <a:rPr lang="en-US" dirty="0"/>
              <a:t> (</a:t>
            </a:r>
            <a:r>
              <a:rPr lang="ru-RU" dirty="0"/>
              <a:t>только одна строка</a:t>
            </a:r>
            <a:r>
              <a:rPr lang="en-US" dirty="0"/>
              <a:t>)</a:t>
            </a:r>
            <a:endParaRPr lang="ru-RU" dirty="0"/>
          </a:p>
        </p:txBody>
      </p:sp>
      <p:pic>
        <p:nvPicPr>
          <p:cNvPr id="11" name="Picture 2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15350" y="6580189"/>
            <a:ext cx="1047750" cy="1670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 Placeholder 2"/>
          <p:cNvSpPr>
            <a:spLocks noGrp="1"/>
          </p:cNvSpPr>
          <p:nvPr>
            <p:ph type="body" sz="quarter" idx="14" hasCustomPrompt="1"/>
          </p:nvPr>
        </p:nvSpPr>
        <p:spPr>
          <a:xfrm>
            <a:off x="342900" y="5819776"/>
            <a:ext cx="9220200" cy="488950"/>
          </a:xfrm>
        </p:spPr>
        <p:txBody>
          <a:bodyPr lIns="0" tIns="0" rIns="0" bIns="0" anchor="b">
            <a:noAutofit/>
          </a:bodyPr>
          <a:lstStyle>
            <a:lvl1pPr marL="363538" indent="-363538">
              <a:spcBef>
                <a:spcPts val="0"/>
              </a:spcBef>
              <a:buNone/>
              <a:tabLst>
                <a:tab pos="265113" algn="r"/>
                <a:tab pos="361950" algn="l"/>
              </a:tabLst>
              <a:defRPr sz="900" baseline="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	*	</a:t>
            </a:r>
            <a:r>
              <a:rPr lang="ru-RU" dirty="0"/>
              <a:t>Первая сноска </a:t>
            </a:r>
            <a:r>
              <a:rPr lang="en-US" dirty="0"/>
              <a:t>(</a:t>
            </a:r>
            <a:r>
              <a:rPr lang="ru-RU" dirty="0"/>
              <a:t>используйте клавишу </a:t>
            </a:r>
            <a:r>
              <a:rPr lang="en-US" dirty="0"/>
              <a:t>Tab  </a:t>
            </a:r>
            <a:r>
              <a:rPr lang="ru-RU" dirty="0"/>
              <a:t>для правильного форматирования</a:t>
            </a:r>
            <a:r>
              <a:rPr lang="en-US" dirty="0"/>
              <a:t>, </a:t>
            </a:r>
            <a:r>
              <a:rPr lang="ru-RU" dirty="0"/>
              <a:t>Используйте цифры, если у вас больше трёх сносок</a:t>
            </a:r>
            <a:r>
              <a:rPr lang="en-US" dirty="0"/>
              <a:t>) </a:t>
            </a:r>
          </a:p>
          <a:p>
            <a:pPr lvl="0"/>
            <a:r>
              <a:rPr lang="en-US" dirty="0"/>
              <a:t>	**	</a:t>
            </a:r>
            <a:r>
              <a:rPr lang="ru-RU" dirty="0"/>
              <a:t>Вторая сноска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50959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1 текст. СНОСК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4488" y="169863"/>
            <a:ext cx="9217026" cy="414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pic>
        <p:nvPicPr>
          <p:cNvPr id="7" name="Picture 2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049" t="-45038" r="-6542" b="-50856"/>
          <a:stretch/>
        </p:blipFill>
        <p:spPr bwMode="auto">
          <a:xfrm>
            <a:off x="8522494" y="6489713"/>
            <a:ext cx="1102519" cy="296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9" name="Straight Connector 8"/>
          <p:cNvCxnSpPr/>
          <p:nvPr userDrawn="1"/>
        </p:nvCxnSpPr>
        <p:spPr>
          <a:xfrm>
            <a:off x="344488" y="592980"/>
            <a:ext cx="9217024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 userDrawn="1"/>
        </p:nvCxnSpPr>
        <p:spPr>
          <a:xfrm>
            <a:off x="344488" y="6489713"/>
            <a:ext cx="9217025" cy="0"/>
          </a:xfrm>
          <a:prstGeom prst="line">
            <a:avLst/>
          </a:prstGeom>
          <a:ln w="63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Footer Placeholder 10"/>
          <p:cNvSpPr>
            <a:spLocks noGrp="1"/>
          </p:cNvSpPr>
          <p:nvPr>
            <p:ph type="ftr" sz="quarter" idx="10"/>
          </p:nvPr>
        </p:nvSpPr>
        <p:spPr>
          <a:xfrm>
            <a:off x="344488" y="6557963"/>
            <a:ext cx="3708000" cy="169277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Поведенческие беседы безопасности</a:t>
            </a:r>
            <a:endParaRPr lang="en-GB" dirty="0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1"/>
          </p:nvPr>
        </p:nvSpPr>
        <p:spPr>
          <a:xfrm>
            <a:off x="4574468" y="6557963"/>
            <a:ext cx="757065" cy="169277"/>
          </a:xfrm>
          <a:prstGeom prst="rect">
            <a:avLst/>
          </a:prstGeom>
        </p:spPr>
        <p:txBody>
          <a:bodyPr/>
          <a:lstStyle/>
          <a:p>
            <a:fld id="{787344B9-F62E-43FC-80A6-B2542327629B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2" hasCustomPrompt="1"/>
          </p:nvPr>
        </p:nvSpPr>
        <p:spPr>
          <a:xfrm>
            <a:off x="344489" y="781051"/>
            <a:ext cx="9217024" cy="4805933"/>
          </a:xfrm>
          <a:prstGeom prst="rect">
            <a:avLst/>
          </a:prstGeom>
        </p:spPr>
        <p:txBody>
          <a:bodyPr/>
          <a:lstStyle>
            <a:lvl1pPr marL="0" indent="0" defTabSz="268288">
              <a:buNone/>
              <a:defRPr baseline="0"/>
            </a:lvl1pPr>
            <a:lvl2pPr>
              <a:defRPr lang="en-US" sz="15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>
              <a:defRPr lang="en-US" sz="12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</a:lstStyle>
          <a:p>
            <a:r>
              <a:rPr lang="ru-RU" dirty="0" smtClean="0"/>
              <a:t>1. Скопируйте элемент с примером сноски на нужный слайд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2. Ввод начните с нажатия кнопки «</a:t>
            </a:r>
            <a:r>
              <a:rPr lang="en-US" dirty="0" smtClean="0"/>
              <a:t>Tab</a:t>
            </a:r>
            <a:r>
              <a:rPr lang="ru-RU" dirty="0" smtClean="0"/>
              <a:t>», </a:t>
            </a:r>
            <a:r>
              <a:rPr lang="en-US" dirty="0" smtClean="0"/>
              <a:t>*(</a:t>
            </a:r>
            <a:r>
              <a:rPr lang="ru-RU" dirty="0" smtClean="0"/>
              <a:t>необходимое количество, от</a:t>
            </a:r>
            <a:r>
              <a:rPr lang="en-US" dirty="0" smtClean="0"/>
              <a:t> 1</a:t>
            </a:r>
            <a:r>
              <a:rPr lang="ru-RU" dirty="0" smtClean="0"/>
              <a:t>до 8</a:t>
            </a:r>
            <a:r>
              <a:rPr lang="en-US" dirty="0" smtClean="0"/>
              <a:t>), </a:t>
            </a:r>
            <a:r>
              <a:rPr lang="ru-RU" dirty="0" smtClean="0"/>
              <a:t>снова</a:t>
            </a:r>
            <a:r>
              <a:rPr lang="en-US" dirty="0" smtClean="0"/>
              <a:t> </a:t>
            </a:r>
            <a:r>
              <a:rPr lang="ru-RU" dirty="0" smtClean="0"/>
              <a:t> 	«</a:t>
            </a:r>
            <a:r>
              <a:rPr lang="en-US" dirty="0" smtClean="0"/>
              <a:t>Tab</a:t>
            </a:r>
            <a:r>
              <a:rPr lang="ru-RU" dirty="0" smtClean="0"/>
              <a:t>», и текст сноски</a:t>
            </a:r>
            <a:endParaRPr lang="ru-RU" dirty="0"/>
          </a:p>
        </p:txBody>
      </p:sp>
      <p:sp>
        <p:nvSpPr>
          <p:cNvPr id="15" name="Text Placeholder 3"/>
          <p:cNvSpPr>
            <a:spLocks noGrp="1"/>
          </p:cNvSpPr>
          <p:nvPr>
            <p:ph type="body" sz="quarter" idx="13" hasCustomPrompt="1"/>
          </p:nvPr>
        </p:nvSpPr>
        <p:spPr>
          <a:xfrm>
            <a:off x="344488" y="5866432"/>
            <a:ext cx="9217025" cy="434991"/>
          </a:xfrm>
        </p:spPr>
        <p:txBody>
          <a:bodyPr anchor="b" anchorCtr="0">
            <a:spAutoFit/>
          </a:bodyPr>
          <a:lstStyle>
            <a:lvl1pPr marL="358775" indent="-358775">
              <a:lnSpc>
                <a:spcPct val="90000"/>
              </a:lnSpc>
              <a:spcAft>
                <a:spcPts val="400"/>
              </a:spcAft>
              <a:buFontTx/>
              <a:buNone/>
              <a:tabLst>
                <a:tab pos="324000" algn="r"/>
                <a:tab pos="396000" algn="l"/>
              </a:tabLst>
              <a:defRPr sz="800">
                <a:latin typeface="+mn-lt"/>
              </a:defRPr>
            </a:lvl1pPr>
            <a:lvl2pPr marL="358775" marR="0" indent="-358775" algn="l" defTabSz="957838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400"/>
              </a:spcAft>
              <a:buClr>
                <a:schemeClr val="accent1"/>
              </a:buClr>
              <a:buSzPct val="100000"/>
              <a:buFontTx/>
              <a:buNone/>
              <a:tabLst>
                <a:tab pos="324000" algn="r"/>
                <a:tab pos="396000" algn="l"/>
              </a:tabLst>
              <a:defRPr sz="800" baseline="0">
                <a:latin typeface="+mn-lt"/>
              </a:defRPr>
            </a:lvl2pPr>
            <a:lvl3pPr marL="358775" indent="-358775">
              <a:lnSpc>
                <a:spcPct val="90000"/>
              </a:lnSpc>
              <a:spcAft>
                <a:spcPts val="400"/>
              </a:spcAft>
              <a:buFontTx/>
              <a:buNone/>
              <a:tabLst>
                <a:tab pos="324000" algn="r"/>
                <a:tab pos="396000" algn="l"/>
              </a:tabLst>
              <a:defRPr sz="800">
                <a:latin typeface="+mn-lt"/>
              </a:defRPr>
            </a:lvl3pPr>
            <a:lvl4pPr marL="360000" indent="0">
              <a:lnSpc>
                <a:spcPct val="90000"/>
              </a:lnSpc>
              <a:spcAft>
                <a:spcPts val="400"/>
              </a:spcAft>
              <a:buFontTx/>
              <a:buNone/>
              <a:tabLst>
                <a:tab pos="324000" algn="r"/>
                <a:tab pos="396000" algn="l"/>
              </a:tabLst>
              <a:defRPr sz="800">
                <a:latin typeface="+mn-lt"/>
              </a:defRPr>
            </a:lvl4pPr>
            <a:lvl5pPr marL="360000" indent="0">
              <a:lnSpc>
                <a:spcPct val="90000"/>
              </a:lnSpc>
              <a:spcAft>
                <a:spcPts val="400"/>
              </a:spcAft>
              <a:buFontTx/>
              <a:buNone/>
              <a:tabLst>
                <a:tab pos="324000" algn="r"/>
                <a:tab pos="396000" algn="l"/>
              </a:tabLst>
              <a:defRPr sz="800">
                <a:latin typeface="+mn-lt"/>
              </a:defRPr>
            </a:lvl5pPr>
          </a:lstStyle>
          <a:p>
            <a:pPr marL="358775" marR="0" lvl="1" indent="-358775" algn="l" defTabSz="957838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400"/>
              </a:spcAft>
              <a:buClr>
                <a:schemeClr val="accent1"/>
              </a:buClr>
              <a:buSzPct val="100000"/>
              <a:buFontTx/>
              <a:buNone/>
              <a:tabLst>
                <a:tab pos="324000" algn="r"/>
                <a:tab pos="396000" algn="l"/>
              </a:tabLst>
              <a:defRPr/>
            </a:pPr>
            <a:r>
              <a:rPr lang="en-US" dirty="0" smtClean="0"/>
              <a:t>	*	</a:t>
            </a:r>
            <a:r>
              <a:rPr lang="ru-RU" dirty="0" smtClean="0"/>
              <a:t>Введите текст сноски в следующем порядке: кнопка «</a:t>
            </a:r>
            <a:r>
              <a:rPr lang="en-US" dirty="0" smtClean="0"/>
              <a:t>Tab</a:t>
            </a:r>
            <a:r>
              <a:rPr lang="ru-RU" dirty="0" smtClean="0"/>
              <a:t>»,</a:t>
            </a:r>
            <a:r>
              <a:rPr lang="en-US" dirty="0" smtClean="0"/>
              <a:t> “***”, </a:t>
            </a:r>
            <a:r>
              <a:rPr lang="ru-RU" dirty="0" smtClean="0"/>
              <a:t>«</a:t>
            </a:r>
            <a:r>
              <a:rPr lang="en-US" dirty="0" smtClean="0"/>
              <a:t>Tab</a:t>
            </a:r>
            <a:r>
              <a:rPr lang="ru-RU" dirty="0" smtClean="0"/>
              <a:t>», текст сноски</a:t>
            </a:r>
            <a:endParaRPr lang="en-US" dirty="0" smtClean="0"/>
          </a:p>
          <a:p>
            <a:pPr lvl="2"/>
            <a:r>
              <a:rPr lang="en-US" dirty="0" smtClean="0"/>
              <a:t>	**	Second level</a:t>
            </a:r>
          </a:p>
          <a:p>
            <a:pPr lvl="2"/>
            <a:r>
              <a:rPr lang="en-US" dirty="0" smtClean="0"/>
              <a:t>	***	Third level</a:t>
            </a:r>
          </a:p>
        </p:txBody>
      </p:sp>
    </p:spTree>
    <p:extLst>
      <p:ext uri="{BB962C8B-B14F-4D97-AF65-F5344CB8AC3E}">
        <p14:creationId xmlns:p14="http://schemas.microsoft.com/office/powerpoint/2010/main" val="439979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781052"/>
            <a:ext cx="9220200" cy="5527675"/>
          </a:xfrm>
          <a:prstGeom prst="rect">
            <a:avLst/>
          </a:prstGeom>
        </p:spPr>
        <p:txBody>
          <a:bodyPr vert="horz" lIns="0" tIns="45720" rIns="36000" bIns="45720" rtlCol="0">
            <a:noAutofit/>
          </a:bodyPr>
          <a:lstStyle/>
          <a:p>
            <a:pPr lvl="0"/>
            <a:r>
              <a:rPr lang="en-US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9" r:id="rId3"/>
    <p:sldLayoutId id="2147483661" r:id="rId4"/>
    <p:sldLayoutId id="2147483656" r:id="rId5"/>
    <p:sldLayoutId id="2147483662" r:id="rId6"/>
    <p:sldLayoutId id="2147483654" r:id="rId7"/>
    <p:sldLayoutId id="2147483658" r:id="rId8"/>
    <p:sldLayoutId id="2147483663" r:id="rId9"/>
    <p:sldLayoutId id="2147483710" r:id="rId10"/>
    <p:sldLayoutId id="2147483711" r:id="rId11"/>
    <p:sldLayoutId id="2147483712" r:id="rId12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Clr>
          <a:srgbClr val="F68B1E"/>
        </a:buClr>
        <a:buFont typeface="Wingdings" pitchFamily="2" charset="2"/>
        <a:buChar char="o"/>
        <a:defRPr sz="18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Clr>
          <a:srgbClr val="F68B1E"/>
        </a:buClr>
        <a:buFont typeface="Wingdings 2" pitchFamily="18" charset="2"/>
        <a:buChar char="¡"/>
        <a:defRPr sz="15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Clr>
          <a:srgbClr val="F68B1E"/>
        </a:buClr>
        <a:buFont typeface="Arial Black" pitchFamily="34" charset="0"/>
        <a:buChar char="−"/>
        <a:defRPr sz="12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Clr>
          <a:srgbClr val="F68B1E"/>
        </a:buClr>
        <a:buFont typeface="Arial" pitchFamily="34" charset="0"/>
        <a:buChar char="□"/>
        <a:defRPr sz="12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Clr>
          <a:srgbClr val="F68B1E"/>
        </a:buClr>
        <a:buFont typeface="Wingdings" pitchFamily="2" charset="2"/>
        <a:buChar char="p"/>
        <a:defRPr sz="12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5.png"/><Relationship Id="rId18" Type="http://schemas.openxmlformats.org/officeDocument/2006/relationships/image" Target="../media/image2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12" Type="http://schemas.openxmlformats.org/officeDocument/2006/relationships/image" Target="../media/image14.png"/><Relationship Id="rId17" Type="http://schemas.openxmlformats.org/officeDocument/2006/relationships/image" Target="../media/image19.png"/><Relationship Id="rId2" Type="http://schemas.openxmlformats.org/officeDocument/2006/relationships/image" Target="../media/image4.png"/><Relationship Id="rId16" Type="http://schemas.openxmlformats.org/officeDocument/2006/relationships/image" Target="../media/image18.png"/><Relationship Id="rId20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5" Type="http://schemas.openxmlformats.org/officeDocument/2006/relationships/image" Target="../media/image17.png"/><Relationship Id="rId10" Type="http://schemas.openxmlformats.org/officeDocument/2006/relationships/image" Target="../media/image12.png"/><Relationship Id="rId19" Type="http://schemas.openxmlformats.org/officeDocument/2006/relationships/image" Target="../media/image21.png"/><Relationship Id="rId4" Type="http://schemas.openxmlformats.org/officeDocument/2006/relationships/image" Target="../media/image6.png"/><Relationship Id="rId9" Type="http://schemas.openxmlformats.org/officeDocument/2006/relationships/image" Target="../media/image11.png"/><Relationship Id="rId14" Type="http://schemas.openxmlformats.org/officeDocument/2006/relationships/image" Target="../media/image16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Arial Narrow" panose="020B0606020202030204" pitchFamily="34" charset="0"/>
              </a:rPr>
              <a:t>Внедрение ПББ в </a:t>
            </a:r>
            <a:br>
              <a:rPr lang="ru-RU" dirty="0" smtClean="0">
                <a:latin typeface="Arial Narrow" panose="020B0606020202030204" pitchFamily="34" charset="0"/>
              </a:rPr>
            </a:br>
            <a:r>
              <a:rPr lang="ru-RU" dirty="0" smtClean="0">
                <a:latin typeface="Arial Narrow" panose="020B0606020202030204" pitchFamily="34" charset="0"/>
              </a:rPr>
              <a:t>ООО «РУК»</a:t>
            </a:r>
            <a:endParaRPr lang="ru-RU" dirty="0">
              <a:latin typeface="Arial Narrow" panose="020B0606020202030204" pitchFamily="34" charset="0"/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idx="10"/>
          </p:nvPr>
        </p:nvSpPr>
        <p:spPr/>
        <p:txBody>
          <a:bodyPr/>
          <a:lstStyle/>
          <a:p>
            <a:r>
              <a:rPr lang="ru-RU" dirty="0" smtClean="0">
                <a:latin typeface="Arial Narrow" panose="020B0606020202030204" pitchFamily="34" charset="0"/>
              </a:rPr>
              <a:t>25.10.2017</a:t>
            </a:r>
            <a:endParaRPr lang="ru-RU" dirty="0">
              <a:latin typeface="Arial Narrow" panose="020B0606020202030204" pitchFamily="34" charset="0"/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idx="12"/>
          </p:nvPr>
        </p:nvSpPr>
        <p:spPr/>
        <p:txBody>
          <a:bodyPr/>
          <a:lstStyle/>
          <a:p>
            <a:r>
              <a:rPr lang="ru-RU" dirty="0" smtClean="0">
                <a:latin typeface="Arial Narrow" panose="020B0606020202030204" pitchFamily="34" charset="0"/>
              </a:rPr>
              <a:t>Ушаков А.А.</a:t>
            </a:r>
            <a:endParaRPr lang="ru-RU" dirty="0"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9840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200" dirty="0" smtClean="0">
                <a:latin typeface="Arial Narrow" panose="020B0606020202030204" pitchFamily="34" charset="0"/>
              </a:rPr>
              <a:t>План доклада</a:t>
            </a:r>
            <a:endParaRPr lang="ru-RU" sz="2200" dirty="0">
              <a:latin typeface="Arial Narrow" panose="020B0606020202030204" pitchFamily="34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>
              <a:buFont typeface="Wingdings" pitchFamily="2" charset="2"/>
              <a:buChar char="§"/>
            </a:pPr>
            <a:r>
              <a:rPr lang="ru-RU" sz="1400" dirty="0" smtClean="0">
                <a:latin typeface="Arial Narrow" panose="020B0606020202030204" pitchFamily="34" charset="0"/>
              </a:rPr>
              <a:t>Ключевые </a:t>
            </a:r>
            <a:r>
              <a:rPr lang="ru-RU" sz="1400" dirty="0">
                <a:latin typeface="Arial Narrow" panose="020B0606020202030204" pitchFamily="34" charset="0"/>
              </a:rPr>
              <a:t>этапы проекта 2010-2017</a:t>
            </a:r>
          </a:p>
          <a:p>
            <a:pPr marL="0" indent="0">
              <a:buNone/>
            </a:pPr>
            <a:endParaRPr lang="ru-RU" sz="1200" dirty="0" smtClean="0">
              <a:latin typeface="Arial Narrow" panose="020B0606020202030204" pitchFamily="34" charset="0"/>
            </a:endParaRPr>
          </a:p>
          <a:p>
            <a:pPr marL="0" indent="0">
              <a:buNone/>
            </a:pPr>
            <a:r>
              <a:rPr lang="ru-RU" sz="1400" b="1" dirty="0" smtClean="0">
                <a:latin typeface="Arial Narrow" panose="020B0606020202030204" pitchFamily="34" charset="0"/>
              </a:rPr>
              <a:t>СТАРТ ПРОЕКТА. НАРАБОТКА ОПЫТА И ЭКСПЕРИМЕНТЫ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ru-RU" sz="1400" dirty="0" smtClean="0">
                <a:latin typeface="Arial Narrow" panose="020B0606020202030204" pitchFamily="34" charset="0"/>
              </a:rPr>
              <a:t>2010 год. Старт проекта. Обучение с привлечением провайдера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ru-RU" sz="1400" dirty="0" smtClean="0">
                <a:latin typeface="Arial Narrow" panose="020B0606020202030204" pitchFamily="34" charset="0"/>
              </a:rPr>
              <a:t>Отказ от «поведенческих аудитов безопасности»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ru-RU" sz="1400" dirty="0" smtClean="0">
                <a:latin typeface="Arial Narrow" panose="020B0606020202030204" pitchFamily="34" charset="0"/>
              </a:rPr>
              <a:t>Недостатки </a:t>
            </a:r>
            <a:r>
              <a:rPr lang="ru-RU" sz="1400" dirty="0">
                <a:latin typeface="Arial Narrow" panose="020B0606020202030204" pitchFamily="34" charset="0"/>
              </a:rPr>
              <a:t>«бумажных» </a:t>
            </a:r>
            <a:r>
              <a:rPr lang="ru-RU" sz="1400" dirty="0" smtClean="0">
                <a:latin typeface="Arial Narrow" panose="020B0606020202030204" pitchFamily="34" charset="0"/>
              </a:rPr>
              <a:t>чек-листов</a:t>
            </a:r>
          </a:p>
          <a:p>
            <a:pPr marL="0" indent="0">
              <a:buNone/>
            </a:pPr>
            <a:endParaRPr lang="ru-RU" sz="1400" dirty="0" smtClean="0">
              <a:latin typeface="Arial Narrow" panose="020B0606020202030204" pitchFamily="34" charset="0"/>
            </a:endParaRPr>
          </a:p>
          <a:p>
            <a:pPr marL="0" indent="0">
              <a:buNone/>
            </a:pPr>
            <a:r>
              <a:rPr lang="ru-RU" sz="1400" b="1" dirty="0" smtClean="0">
                <a:latin typeface="Arial Narrow" panose="020B0606020202030204" pitchFamily="34" charset="0"/>
              </a:rPr>
              <a:t>ВНЕДРЕНИЕ И ТИРАЖИРОВАНИЕ</a:t>
            </a:r>
          </a:p>
          <a:p>
            <a:pPr>
              <a:buFont typeface="Wingdings" pitchFamily="2" charset="2"/>
              <a:buChar char="§"/>
            </a:pPr>
            <a:r>
              <a:rPr lang="ru-RU" sz="1400" dirty="0" smtClean="0">
                <a:latin typeface="Arial Narrow" panose="020B0606020202030204" pitchFamily="34" charset="0"/>
              </a:rPr>
              <a:t>2015 </a:t>
            </a:r>
            <a:r>
              <a:rPr lang="ru-RU" sz="1400" dirty="0">
                <a:latin typeface="Arial Narrow" panose="020B0606020202030204" pitchFamily="34" charset="0"/>
              </a:rPr>
              <a:t>год. Массовое обучение работников</a:t>
            </a:r>
          </a:p>
          <a:p>
            <a:pPr>
              <a:buFont typeface="Wingdings" pitchFamily="2" charset="2"/>
              <a:buChar char="§"/>
            </a:pPr>
            <a:r>
              <a:rPr lang="ru-RU" sz="1400" dirty="0" smtClean="0">
                <a:latin typeface="Arial Narrow" panose="020B0606020202030204" pitchFamily="34" charset="0"/>
              </a:rPr>
              <a:t>2015 </a:t>
            </a:r>
            <a:r>
              <a:rPr lang="ru-RU" sz="1400" dirty="0">
                <a:latin typeface="Arial Narrow" panose="020B0606020202030204" pitchFamily="34" charset="0"/>
              </a:rPr>
              <a:t>год. Внедрение автоматизации. Рост количества ПББ</a:t>
            </a:r>
          </a:p>
          <a:p>
            <a:pPr>
              <a:buFont typeface="Wingdings" pitchFamily="2" charset="2"/>
              <a:buChar char="§"/>
            </a:pPr>
            <a:r>
              <a:rPr lang="ru-RU" sz="1400" dirty="0" smtClean="0">
                <a:latin typeface="Arial Narrow" panose="020B0606020202030204" pitchFamily="34" charset="0"/>
              </a:rPr>
              <a:t>Процесс </a:t>
            </a:r>
            <a:r>
              <a:rPr lang="ru-RU" sz="1400" dirty="0">
                <a:latin typeface="Arial Narrow" panose="020B0606020202030204" pitchFamily="34" charset="0"/>
              </a:rPr>
              <a:t>ввода данных в ИС ПБ и ОТ</a:t>
            </a:r>
          </a:p>
          <a:p>
            <a:pPr>
              <a:buFont typeface="Wingdings" pitchFamily="2" charset="2"/>
              <a:buChar char="§"/>
            </a:pPr>
            <a:r>
              <a:rPr lang="ru-RU" sz="1400" dirty="0" smtClean="0">
                <a:latin typeface="Arial Narrow" panose="020B0606020202030204" pitchFamily="34" charset="0"/>
              </a:rPr>
              <a:t>Итоги </a:t>
            </a:r>
            <a:r>
              <a:rPr lang="ru-RU" sz="1400" dirty="0">
                <a:latin typeface="Arial Narrow" panose="020B0606020202030204" pitchFamily="34" charset="0"/>
              </a:rPr>
              <a:t>2015 года</a:t>
            </a:r>
          </a:p>
          <a:p>
            <a:pPr marL="0" indent="0">
              <a:buNone/>
            </a:pPr>
            <a:endParaRPr lang="ru-RU" sz="1400" dirty="0" smtClean="0">
              <a:latin typeface="Arial Narrow" panose="020B0606020202030204" pitchFamily="34" charset="0"/>
            </a:endParaRPr>
          </a:p>
          <a:p>
            <a:pPr marL="0" indent="0">
              <a:buNone/>
            </a:pPr>
            <a:r>
              <a:rPr lang="ru-RU" sz="1400" b="1" dirty="0" smtClean="0">
                <a:latin typeface="Arial Narrow" panose="020B0606020202030204" pitchFamily="34" charset="0"/>
              </a:rPr>
              <a:t>ПЕРЕХОД ОТ КОЛИЧЕСТВА К КАЧЕСТВУ</a:t>
            </a:r>
          </a:p>
          <a:p>
            <a:pPr>
              <a:buFont typeface="Wingdings" pitchFamily="2" charset="2"/>
              <a:buChar char="§"/>
            </a:pPr>
            <a:r>
              <a:rPr lang="ru-RU" sz="1400" dirty="0" smtClean="0">
                <a:latin typeface="Arial Narrow" panose="020B0606020202030204" pitchFamily="34" charset="0"/>
              </a:rPr>
              <a:t>2016 </a:t>
            </a:r>
            <a:r>
              <a:rPr lang="ru-RU" sz="1400" dirty="0">
                <a:latin typeface="Arial Narrow" panose="020B0606020202030204" pitchFamily="34" charset="0"/>
              </a:rPr>
              <a:t>год – Переход от количества к качеству</a:t>
            </a:r>
          </a:p>
          <a:p>
            <a:pPr>
              <a:buFont typeface="Wingdings" pitchFamily="2" charset="2"/>
              <a:buChar char="§"/>
            </a:pPr>
            <a:r>
              <a:rPr lang="ru-RU" sz="1400" dirty="0" smtClean="0">
                <a:latin typeface="Arial Narrow" panose="020B0606020202030204" pitchFamily="34" charset="0"/>
              </a:rPr>
              <a:t>Установленные </a:t>
            </a:r>
            <a:r>
              <a:rPr lang="ru-RU" sz="1400" dirty="0">
                <a:latin typeface="Arial Narrow" panose="020B0606020202030204" pitchFamily="34" charset="0"/>
              </a:rPr>
              <a:t>целевые показатели</a:t>
            </a:r>
          </a:p>
          <a:p>
            <a:pPr>
              <a:buFont typeface="Wingdings" pitchFamily="2" charset="2"/>
              <a:buChar char="§"/>
            </a:pPr>
            <a:r>
              <a:rPr lang="ru-RU" sz="1400" dirty="0" smtClean="0">
                <a:latin typeface="Arial Narrow" panose="020B0606020202030204" pitchFamily="34" charset="0"/>
              </a:rPr>
              <a:t>Выявление </a:t>
            </a:r>
            <a:r>
              <a:rPr lang="ru-RU" sz="1400" dirty="0">
                <a:latin typeface="Arial Narrow" panose="020B0606020202030204" pitchFamily="34" charset="0"/>
              </a:rPr>
              <a:t>фиктивных данных</a:t>
            </a:r>
          </a:p>
          <a:p>
            <a:pPr>
              <a:buFont typeface="Wingdings" pitchFamily="2" charset="2"/>
              <a:buChar char="§"/>
            </a:pPr>
            <a:r>
              <a:rPr lang="ru-RU" sz="1400" dirty="0" smtClean="0">
                <a:latin typeface="Arial Narrow" panose="020B0606020202030204" pitchFamily="34" charset="0"/>
              </a:rPr>
              <a:t>2017 </a:t>
            </a:r>
            <a:r>
              <a:rPr lang="ru-RU" sz="1400" dirty="0">
                <a:latin typeface="Arial Narrow" panose="020B0606020202030204" pitchFamily="34" charset="0"/>
              </a:rPr>
              <a:t>– Планомерная работа. Устойчивость системы</a:t>
            </a:r>
          </a:p>
          <a:p>
            <a:pPr>
              <a:buFont typeface="Wingdings" pitchFamily="2" charset="2"/>
              <a:buChar char="§"/>
            </a:pPr>
            <a:r>
              <a:rPr lang="ru-RU" sz="1400" dirty="0" smtClean="0">
                <a:latin typeface="Arial Narrow" panose="020B0606020202030204" pitchFamily="34" charset="0"/>
              </a:rPr>
              <a:t>Аудит </a:t>
            </a:r>
            <a:r>
              <a:rPr lang="ru-RU" sz="1400" dirty="0">
                <a:latin typeface="Arial Narrow" panose="020B0606020202030204" pitchFamily="34" charset="0"/>
              </a:rPr>
              <a:t>поведенческих бесед безопасности в РУК</a:t>
            </a:r>
          </a:p>
          <a:p>
            <a:pPr>
              <a:buFont typeface="Wingdings" pitchFamily="2" charset="2"/>
              <a:buChar char="§"/>
            </a:pPr>
            <a:r>
              <a:rPr lang="ru-RU" sz="1400" dirty="0" smtClean="0">
                <a:latin typeface="Arial Narrow" panose="020B0606020202030204" pitchFamily="34" charset="0"/>
              </a:rPr>
              <a:t>Инструменты</a:t>
            </a:r>
            <a:r>
              <a:rPr lang="ru-RU" sz="1400" dirty="0">
                <a:latin typeface="Arial Narrow" panose="020B0606020202030204" pitchFamily="34" charset="0"/>
              </a:rPr>
              <a:t>: Аудиты навыков и Аудиты качества</a:t>
            </a:r>
          </a:p>
          <a:p>
            <a:pPr>
              <a:buFont typeface="Wingdings" pitchFamily="2" charset="2"/>
              <a:buChar char="§"/>
            </a:pPr>
            <a:r>
              <a:rPr lang="ru-RU" sz="1400" dirty="0" smtClean="0">
                <a:latin typeface="Arial Narrow" panose="020B0606020202030204" pitchFamily="34" charset="0"/>
              </a:rPr>
              <a:t>Внесение </a:t>
            </a:r>
            <a:r>
              <a:rPr lang="ru-RU" sz="1400" dirty="0">
                <a:latin typeface="Arial Narrow" panose="020B0606020202030204" pitchFamily="34" charset="0"/>
              </a:rPr>
              <a:t>аудитов качества в ИС ПБ и ОТ</a:t>
            </a:r>
          </a:p>
          <a:p>
            <a:pPr>
              <a:buAutoNum type="arabicPeriod"/>
            </a:pPr>
            <a:endParaRPr lang="ru-RU" sz="1400" dirty="0" smtClean="0">
              <a:latin typeface="Arial Narrow" panose="020B0606020202030204" pitchFamily="34" charset="0"/>
            </a:endParaRPr>
          </a:p>
          <a:p>
            <a:pPr>
              <a:buAutoNum type="arabicPeriod"/>
            </a:pPr>
            <a:endParaRPr lang="ru-RU" sz="1400" dirty="0">
              <a:latin typeface="Arial Narrow" panose="020B0606020202030204" pitchFamily="34" charset="0"/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Поведенческие беседы безопасности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01932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200" dirty="0" smtClean="0">
                <a:latin typeface="Arial Narrow" panose="020B0606020202030204" pitchFamily="34" charset="0"/>
              </a:rPr>
              <a:t>Ключевые этапы проекта 2010-2017</a:t>
            </a:r>
            <a:endParaRPr lang="ru-RU" sz="2200" dirty="0">
              <a:latin typeface="Arial Narrow" panose="020B0606020202030204" pitchFamily="34" charset="0"/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Поведенческие беседы безопасности</a:t>
            </a:r>
            <a:endParaRPr lang="ru-RU" dirty="0"/>
          </a:p>
        </p:txBody>
      </p:sp>
      <p:sp>
        <p:nvSpPr>
          <p:cNvPr id="7" name="object 2"/>
          <p:cNvSpPr txBox="1"/>
          <p:nvPr/>
        </p:nvSpPr>
        <p:spPr>
          <a:xfrm>
            <a:off x="393637" y="4112754"/>
            <a:ext cx="89471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solidFill>
                  <a:srgbClr val="3E3E3E"/>
                </a:solidFill>
                <a:latin typeface="Arial Narrow"/>
                <a:cs typeface="Arial Narrow"/>
              </a:rPr>
              <a:t>Сентябрь</a:t>
            </a:r>
            <a:r>
              <a:rPr sz="1200" spc="-40" dirty="0">
                <a:solidFill>
                  <a:srgbClr val="3E3E3E"/>
                </a:solidFill>
                <a:latin typeface="Arial Narrow"/>
                <a:cs typeface="Arial Narrow"/>
              </a:rPr>
              <a:t> </a:t>
            </a:r>
            <a:r>
              <a:rPr sz="1200" spc="-15" dirty="0">
                <a:solidFill>
                  <a:srgbClr val="3E3E3E"/>
                </a:solidFill>
                <a:latin typeface="Arial Narrow"/>
                <a:cs typeface="Arial Narrow"/>
              </a:rPr>
              <a:t>2010</a:t>
            </a:r>
            <a:endParaRPr sz="1200">
              <a:latin typeface="Arial Narrow"/>
              <a:cs typeface="Arial Narrow"/>
            </a:endParaRPr>
          </a:p>
        </p:txBody>
      </p:sp>
      <p:sp>
        <p:nvSpPr>
          <p:cNvPr id="8" name="object 3"/>
          <p:cNvSpPr txBox="1"/>
          <p:nvPr/>
        </p:nvSpPr>
        <p:spPr>
          <a:xfrm>
            <a:off x="8666353" y="4112754"/>
            <a:ext cx="81851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solidFill>
                  <a:srgbClr val="3E3E3E"/>
                </a:solidFill>
                <a:latin typeface="Arial Narrow"/>
                <a:cs typeface="Arial Narrow"/>
              </a:rPr>
              <a:t>Октябрь</a:t>
            </a:r>
            <a:r>
              <a:rPr sz="1200" spc="-40" dirty="0">
                <a:solidFill>
                  <a:srgbClr val="3E3E3E"/>
                </a:solidFill>
                <a:latin typeface="Arial Narrow"/>
                <a:cs typeface="Arial Narrow"/>
              </a:rPr>
              <a:t> </a:t>
            </a:r>
            <a:r>
              <a:rPr sz="1200" spc="-15" dirty="0">
                <a:solidFill>
                  <a:srgbClr val="3E3E3E"/>
                </a:solidFill>
                <a:latin typeface="Arial Narrow"/>
                <a:cs typeface="Arial Narrow"/>
              </a:rPr>
              <a:t>2017</a:t>
            </a:r>
            <a:endParaRPr sz="1200">
              <a:latin typeface="Arial Narrow"/>
              <a:cs typeface="Arial Narrow"/>
            </a:endParaRPr>
          </a:p>
        </p:txBody>
      </p:sp>
      <p:sp>
        <p:nvSpPr>
          <p:cNvPr id="9" name="object 4"/>
          <p:cNvSpPr/>
          <p:nvPr/>
        </p:nvSpPr>
        <p:spPr>
          <a:xfrm>
            <a:off x="362890" y="4345799"/>
            <a:ext cx="958215" cy="0"/>
          </a:xfrm>
          <a:custGeom>
            <a:avLst/>
            <a:gdLst/>
            <a:ahLst/>
            <a:cxnLst/>
            <a:rect l="l" t="t" r="r" b="b"/>
            <a:pathLst>
              <a:path w="958214">
                <a:moveTo>
                  <a:pt x="0" y="0"/>
                </a:moveTo>
                <a:lnTo>
                  <a:pt x="958164" y="0"/>
                </a:lnTo>
              </a:path>
            </a:pathLst>
          </a:custGeom>
          <a:ln w="6350">
            <a:solidFill>
              <a:srgbClr val="3E3E3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5"/>
          <p:cNvSpPr/>
          <p:nvPr/>
        </p:nvSpPr>
        <p:spPr>
          <a:xfrm>
            <a:off x="362890" y="4112118"/>
            <a:ext cx="0" cy="233679"/>
          </a:xfrm>
          <a:custGeom>
            <a:avLst/>
            <a:gdLst/>
            <a:ahLst/>
            <a:cxnLst/>
            <a:rect l="l" t="t" r="r" b="b"/>
            <a:pathLst>
              <a:path h="233679">
                <a:moveTo>
                  <a:pt x="0" y="233679"/>
                </a:moveTo>
                <a:lnTo>
                  <a:pt x="0" y="0"/>
                </a:lnTo>
              </a:path>
            </a:pathLst>
          </a:custGeom>
          <a:ln w="6350">
            <a:solidFill>
              <a:srgbClr val="3E3E3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6"/>
          <p:cNvSpPr/>
          <p:nvPr/>
        </p:nvSpPr>
        <p:spPr>
          <a:xfrm>
            <a:off x="8614411" y="4345799"/>
            <a:ext cx="914400" cy="0"/>
          </a:xfrm>
          <a:custGeom>
            <a:avLst/>
            <a:gdLst/>
            <a:ahLst/>
            <a:cxnLst/>
            <a:rect l="l" t="t" r="r" b="b"/>
            <a:pathLst>
              <a:path w="914400">
                <a:moveTo>
                  <a:pt x="0" y="0"/>
                </a:moveTo>
                <a:lnTo>
                  <a:pt x="914400" y="0"/>
                </a:lnTo>
              </a:path>
            </a:pathLst>
          </a:custGeom>
          <a:ln w="6350">
            <a:solidFill>
              <a:srgbClr val="3E3E3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7"/>
          <p:cNvSpPr/>
          <p:nvPr/>
        </p:nvSpPr>
        <p:spPr>
          <a:xfrm>
            <a:off x="9528811" y="4112118"/>
            <a:ext cx="0" cy="233679"/>
          </a:xfrm>
          <a:custGeom>
            <a:avLst/>
            <a:gdLst/>
            <a:ahLst/>
            <a:cxnLst/>
            <a:rect l="l" t="t" r="r" b="b"/>
            <a:pathLst>
              <a:path h="233679">
                <a:moveTo>
                  <a:pt x="0" y="233679"/>
                </a:moveTo>
                <a:lnTo>
                  <a:pt x="0" y="0"/>
                </a:lnTo>
              </a:path>
            </a:pathLst>
          </a:custGeom>
          <a:ln w="6350">
            <a:solidFill>
              <a:srgbClr val="3E3E3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8"/>
          <p:cNvSpPr/>
          <p:nvPr/>
        </p:nvSpPr>
        <p:spPr>
          <a:xfrm>
            <a:off x="4863846" y="3708132"/>
            <a:ext cx="3175" cy="228600"/>
          </a:xfrm>
          <a:custGeom>
            <a:avLst/>
            <a:gdLst/>
            <a:ahLst/>
            <a:cxnLst/>
            <a:rect l="l" t="t" r="r" b="b"/>
            <a:pathLst>
              <a:path w="3175" h="228600">
                <a:moveTo>
                  <a:pt x="0" y="228600"/>
                </a:moveTo>
                <a:lnTo>
                  <a:pt x="3048" y="228600"/>
                </a:lnTo>
                <a:lnTo>
                  <a:pt x="3048" y="0"/>
                </a:lnTo>
                <a:lnTo>
                  <a:pt x="0" y="0"/>
                </a:lnTo>
                <a:lnTo>
                  <a:pt x="0" y="228600"/>
                </a:lnTo>
                <a:close/>
              </a:path>
            </a:pathLst>
          </a:custGeom>
          <a:solidFill>
            <a:srgbClr val="760503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27"/>
          <p:cNvSpPr/>
          <p:nvPr/>
        </p:nvSpPr>
        <p:spPr>
          <a:xfrm>
            <a:off x="4866894" y="3250932"/>
            <a:ext cx="4204970" cy="685800"/>
          </a:xfrm>
          <a:custGeom>
            <a:avLst/>
            <a:gdLst/>
            <a:ahLst/>
            <a:cxnLst/>
            <a:rect l="l" t="t" r="r" b="b"/>
            <a:pathLst>
              <a:path w="4204970" h="685800">
                <a:moveTo>
                  <a:pt x="0" y="685800"/>
                </a:moveTo>
                <a:lnTo>
                  <a:pt x="4204589" y="685800"/>
                </a:lnTo>
                <a:lnTo>
                  <a:pt x="4204589" y="0"/>
                </a:lnTo>
                <a:lnTo>
                  <a:pt x="0" y="0"/>
                </a:lnTo>
                <a:lnTo>
                  <a:pt x="0" y="685800"/>
                </a:lnTo>
                <a:close/>
              </a:path>
            </a:pathLst>
          </a:custGeom>
          <a:ln w="6350">
            <a:solidFill>
              <a:srgbClr val="3E3E3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28"/>
          <p:cNvSpPr txBox="1"/>
          <p:nvPr/>
        </p:nvSpPr>
        <p:spPr>
          <a:xfrm>
            <a:off x="5759705" y="3370468"/>
            <a:ext cx="2434590" cy="4305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R="3175" algn="ctr">
              <a:lnSpc>
                <a:spcPts val="1590"/>
              </a:lnSpc>
            </a:pPr>
            <a:r>
              <a:rPr sz="1400" spc="-5" dirty="0">
                <a:solidFill>
                  <a:srgbClr val="FFFFFF"/>
                </a:solidFill>
                <a:latin typeface="Arial Narrow"/>
                <a:cs typeface="Arial Narrow"/>
              </a:rPr>
              <a:t>Март </a:t>
            </a:r>
            <a:r>
              <a:rPr sz="1400" spc="-10" dirty="0">
                <a:solidFill>
                  <a:srgbClr val="FFFFFF"/>
                </a:solidFill>
                <a:latin typeface="Arial Narrow"/>
                <a:cs typeface="Arial Narrow"/>
              </a:rPr>
              <a:t>2014 </a:t>
            </a:r>
            <a:r>
              <a:rPr sz="1400" dirty="0">
                <a:solidFill>
                  <a:srgbClr val="FFFFFF"/>
                </a:solidFill>
                <a:latin typeface="Arial Narrow"/>
                <a:cs typeface="Arial Narrow"/>
              </a:rPr>
              <a:t>- </a:t>
            </a:r>
            <a:r>
              <a:rPr sz="1400" spc="-5" dirty="0">
                <a:solidFill>
                  <a:srgbClr val="FFFFFF"/>
                </a:solidFill>
                <a:latin typeface="Arial Narrow"/>
                <a:cs typeface="Arial Narrow"/>
              </a:rPr>
              <a:t>Октябрь</a:t>
            </a:r>
            <a:r>
              <a:rPr sz="1400" spc="-20" dirty="0">
                <a:solidFill>
                  <a:srgbClr val="FFFFFF"/>
                </a:solidFill>
                <a:latin typeface="Arial Narrow"/>
                <a:cs typeface="Arial Narrow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Arial Narrow"/>
                <a:cs typeface="Arial Narrow"/>
              </a:rPr>
              <a:t>2017</a:t>
            </a:r>
            <a:endParaRPr sz="1400">
              <a:latin typeface="Arial Narrow"/>
              <a:cs typeface="Arial Narrow"/>
            </a:endParaRPr>
          </a:p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1400" spc="-5" dirty="0">
                <a:solidFill>
                  <a:srgbClr val="FFFFFF"/>
                </a:solidFill>
                <a:latin typeface="Arial Narrow"/>
                <a:cs typeface="Arial Narrow"/>
              </a:rPr>
              <a:t>ВНЕДРЕНИЕ </a:t>
            </a:r>
            <a:r>
              <a:rPr sz="1400" dirty="0">
                <a:solidFill>
                  <a:srgbClr val="FFFFFF"/>
                </a:solidFill>
                <a:latin typeface="Arial Narrow"/>
                <a:cs typeface="Arial Narrow"/>
              </a:rPr>
              <a:t>И</a:t>
            </a:r>
            <a:r>
              <a:rPr sz="1400" spc="35" dirty="0">
                <a:solidFill>
                  <a:srgbClr val="FFFFFF"/>
                </a:solidFill>
                <a:latin typeface="Arial Narrow"/>
                <a:cs typeface="Arial Narrow"/>
              </a:rPr>
              <a:t> </a:t>
            </a:r>
            <a:r>
              <a:rPr sz="1400" spc="-5" dirty="0">
                <a:solidFill>
                  <a:srgbClr val="FFFFFF"/>
                </a:solidFill>
                <a:latin typeface="Arial Narrow"/>
                <a:cs typeface="Arial Narrow"/>
              </a:rPr>
              <a:t>ТИРАЖИРОВАНИЕ</a:t>
            </a:r>
            <a:endParaRPr sz="1400">
              <a:latin typeface="Arial Narrow"/>
              <a:cs typeface="Arial Narrow"/>
            </a:endParaRPr>
          </a:p>
        </p:txBody>
      </p:sp>
      <p:sp>
        <p:nvSpPr>
          <p:cNvPr id="16" name="object 29"/>
          <p:cNvSpPr/>
          <p:nvPr/>
        </p:nvSpPr>
        <p:spPr>
          <a:xfrm>
            <a:off x="4866894" y="3250932"/>
            <a:ext cx="4204970" cy="685800"/>
          </a:xfrm>
          <a:custGeom>
            <a:avLst/>
            <a:gdLst/>
            <a:ahLst/>
            <a:cxnLst/>
            <a:rect l="l" t="t" r="r" b="b"/>
            <a:pathLst>
              <a:path w="4204970" h="685800">
                <a:moveTo>
                  <a:pt x="0" y="685800"/>
                </a:moveTo>
                <a:lnTo>
                  <a:pt x="4204589" y="685800"/>
                </a:lnTo>
                <a:lnTo>
                  <a:pt x="4204589" y="0"/>
                </a:lnTo>
                <a:lnTo>
                  <a:pt x="0" y="0"/>
                </a:lnTo>
                <a:lnTo>
                  <a:pt x="0" y="685800"/>
                </a:lnTo>
                <a:close/>
              </a:path>
            </a:pathLst>
          </a:custGeom>
          <a:solidFill>
            <a:srgbClr val="FFC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30"/>
          <p:cNvSpPr/>
          <p:nvPr/>
        </p:nvSpPr>
        <p:spPr>
          <a:xfrm>
            <a:off x="4866894" y="3250932"/>
            <a:ext cx="4204970" cy="685800"/>
          </a:xfrm>
          <a:custGeom>
            <a:avLst/>
            <a:gdLst/>
            <a:ahLst/>
            <a:cxnLst/>
            <a:rect l="l" t="t" r="r" b="b"/>
            <a:pathLst>
              <a:path w="4204970" h="685800">
                <a:moveTo>
                  <a:pt x="0" y="685800"/>
                </a:moveTo>
                <a:lnTo>
                  <a:pt x="4204589" y="685800"/>
                </a:lnTo>
                <a:lnTo>
                  <a:pt x="4204589" y="0"/>
                </a:lnTo>
                <a:lnTo>
                  <a:pt x="0" y="0"/>
                </a:lnTo>
                <a:lnTo>
                  <a:pt x="0" y="685800"/>
                </a:lnTo>
                <a:close/>
              </a:path>
            </a:pathLst>
          </a:custGeom>
          <a:ln w="6350">
            <a:solidFill>
              <a:srgbClr val="3E3E3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31"/>
          <p:cNvSpPr txBox="1"/>
          <p:nvPr/>
        </p:nvSpPr>
        <p:spPr>
          <a:xfrm>
            <a:off x="4870069" y="3333948"/>
            <a:ext cx="4198620" cy="477520"/>
          </a:xfrm>
          <a:prstGeom prst="rect">
            <a:avLst/>
          </a:prstGeom>
        </p:spPr>
        <p:txBody>
          <a:bodyPr vert="horz" wrap="square" lIns="0" tIns="24765" rIns="0" bIns="0" rtlCol="0">
            <a:spAutoFit/>
          </a:bodyPr>
          <a:lstStyle/>
          <a:p>
            <a:pPr marL="3810" algn="ctr">
              <a:lnSpc>
                <a:spcPct val="100000"/>
              </a:lnSpc>
              <a:spcBef>
                <a:spcPts val="195"/>
              </a:spcBef>
            </a:pPr>
            <a:r>
              <a:rPr sz="1400" spc="-5" dirty="0">
                <a:solidFill>
                  <a:schemeClr val="tx1">
                    <a:lumMod val="90000"/>
                    <a:lumOff val="10000"/>
                  </a:schemeClr>
                </a:solidFill>
                <a:latin typeface="Arial Narrow"/>
                <a:cs typeface="Arial Narrow"/>
              </a:rPr>
              <a:t>Март </a:t>
            </a:r>
            <a:r>
              <a:rPr sz="1400" spc="-10" dirty="0">
                <a:solidFill>
                  <a:schemeClr val="tx1">
                    <a:lumMod val="90000"/>
                    <a:lumOff val="10000"/>
                  </a:schemeClr>
                </a:solidFill>
                <a:latin typeface="Arial Narrow"/>
                <a:cs typeface="Arial Narrow"/>
              </a:rPr>
              <a:t>2014 </a:t>
            </a:r>
            <a:r>
              <a:rPr sz="1400" dirty="0">
                <a:solidFill>
                  <a:schemeClr val="tx1">
                    <a:lumMod val="90000"/>
                    <a:lumOff val="10000"/>
                  </a:schemeClr>
                </a:solidFill>
                <a:latin typeface="Arial Narrow"/>
                <a:cs typeface="Arial Narrow"/>
              </a:rPr>
              <a:t>- </a:t>
            </a:r>
            <a:r>
              <a:rPr sz="1400" spc="-5" dirty="0">
                <a:solidFill>
                  <a:schemeClr val="tx1">
                    <a:lumMod val="90000"/>
                    <a:lumOff val="10000"/>
                  </a:schemeClr>
                </a:solidFill>
                <a:latin typeface="Arial Narrow"/>
                <a:cs typeface="Arial Narrow"/>
              </a:rPr>
              <a:t>Октябрь</a:t>
            </a:r>
            <a:r>
              <a:rPr sz="1400" spc="-10" dirty="0">
                <a:solidFill>
                  <a:schemeClr val="tx1">
                    <a:lumMod val="90000"/>
                    <a:lumOff val="10000"/>
                  </a:schemeClr>
                </a:solidFill>
                <a:latin typeface="Arial Narrow"/>
                <a:cs typeface="Arial Narrow"/>
              </a:rPr>
              <a:t> 2017</a:t>
            </a:r>
            <a:endParaRPr sz="1400" dirty="0">
              <a:solidFill>
                <a:schemeClr val="tx1">
                  <a:lumMod val="90000"/>
                  <a:lumOff val="10000"/>
                </a:schemeClr>
              </a:solidFill>
              <a:latin typeface="Arial Narrow"/>
              <a:cs typeface="Arial Narrow"/>
            </a:endParaRPr>
          </a:p>
          <a:p>
            <a:pPr marL="15240" algn="ctr">
              <a:lnSpc>
                <a:spcPct val="100000"/>
              </a:lnSpc>
              <a:spcBef>
                <a:spcPts val="100"/>
              </a:spcBef>
            </a:pPr>
            <a:r>
              <a:rPr sz="1400" spc="-5" dirty="0">
                <a:solidFill>
                  <a:schemeClr val="tx1">
                    <a:lumMod val="90000"/>
                    <a:lumOff val="10000"/>
                  </a:schemeClr>
                </a:solidFill>
                <a:latin typeface="Arial Narrow"/>
                <a:cs typeface="Arial Narrow"/>
              </a:rPr>
              <a:t>ВНЕДРЕНИЕ </a:t>
            </a:r>
            <a:r>
              <a:rPr sz="1400" dirty="0">
                <a:solidFill>
                  <a:schemeClr val="tx1">
                    <a:lumMod val="90000"/>
                    <a:lumOff val="10000"/>
                  </a:schemeClr>
                </a:solidFill>
                <a:latin typeface="Arial Narrow"/>
                <a:cs typeface="Arial Narrow"/>
              </a:rPr>
              <a:t>И</a:t>
            </a:r>
            <a:r>
              <a:rPr sz="1400" spc="25" dirty="0">
                <a:solidFill>
                  <a:schemeClr val="tx1">
                    <a:lumMod val="90000"/>
                    <a:lumOff val="10000"/>
                  </a:schemeClr>
                </a:solidFill>
                <a:latin typeface="Arial Narrow"/>
                <a:cs typeface="Arial Narrow"/>
              </a:rPr>
              <a:t> </a:t>
            </a:r>
            <a:r>
              <a:rPr sz="1400" spc="-5" dirty="0">
                <a:solidFill>
                  <a:schemeClr val="tx1">
                    <a:lumMod val="90000"/>
                    <a:lumOff val="10000"/>
                  </a:schemeClr>
                </a:solidFill>
                <a:latin typeface="Arial Narrow"/>
                <a:cs typeface="Arial Narrow"/>
              </a:rPr>
              <a:t>ТИРАЖИРОВАНИЕ</a:t>
            </a:r>
            <a:endParaRPr sz="1400" dirty="0">
              <a:solidFill>
                <a:schemeClr val="tx1">
                  <a:lumMod val="90000"/>
                  <a:lumOff val="10000"/>
                </a:schemeClr>
              </a:solidFill>
              <a:latin typeface="Arial Narrow"/>
              <a:cs typeface="Arial Narrow"/>
            </a:endParaRPr>
          </a:p>
        </p:txBody>
      </p:sp>
      <p:sp>
        <p:nvSpPr>
          <p:cNvPr id="19" name="object 32"/>
          <p:cNvSpPr/>
          <p:nvPr/>
        </p:nvSpPr>
        <p:spPr>
          <a:xfrm>
            <a:off x="889254" y="2167875"/>
            <a:ext cx="4836287" cy="179908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33"/>
          <p:cNvSpPr/>
          <p:nvPr/>
        </p:nvSpPr>
        <p:spPr>
          <a:xfrm>
            <a:off x="919354" y="3936731"/>
            <a:ext cx="0" cy="30480"/>
          </a:xfrm>
          <a:custGeom>
            <a:avLst/>
            <a:gdLst/>
            <a:ahLst/>
            <a:cxnLst/>
            <a:rect l="l" t="t" r="r" b="b"/>
            <a:pathLst>
              <a:path h="30479">
                <a:moveTo>
                  <a:pt x="0" y="0"/>
                </a:moveTo>
                <a:lnTo>
                  <a:pt x="0" y="30225"/>
                </a:lnTo>
              </a:path>
            </a:pathLst>
          </a:custGeom>
          <a:ln w="6350">
            <a:solidFill>
              <a:srgbClr val="EFBD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34"/>
          <p:cNvSpPr/>
          <p:nvPr/>
        </p:nvSpPr>
        <p:spPr>
          <a:xfrm>
            <a:off x="1075310" y="1799703"/>
            <a:ext cx="1006723" cy="16548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35"/>
          <p:cNvSpPr/>
          <p:nvPr/>
        </p:nvSpPr>
        <p:spPr>
          <a:xfrm>
            <a:off x="-138315" y="1994901"/>
            <a:ext cx="3485019" cy="40208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36"/>
          <p:cNvSpPr txBox="1"/>
          <p:nvPr/>
        </p:nvSpPr>
        <p:spPr>
          <a:xfrm>
            <a:off x="133414" y="1813086"/>
            <a:ext cx="3530600" cy="592470"/>
          </a:xfrm>
          <a:prstGeom prst="rect">
            <a:avLst/>
          </a:prstGeom>
        </p:spPr>
        <p:txBody>
          <a:bodyPr vert="horz" wrap="square" lIns="0" tIns="25400" rIns="0" bIns="0" rtlCol="0">
            <a:spAutoFit/>
          </a:bodyPr>
          <a:lstStyle/>
          <a:p>
            <a:pPr marR="41275" algn="ctr">
              <a:lnSpc>
                <a:spcPct val="100000"/>
              </a:lnSpc>
              <a:spcBef>
                <a:spcPts val="200"/>
              </a:spcBef>
            </a:pPr>
            <a:r>
              <a:rPr sz="1200" spc="-5" dirty="0">
                <a:solidFill>
                  <a:srgbClr val="585858"/>
                </a:solidFill>
                <a:latin typeface="Arial Narrow"/>
                <a:cs typeface="Arial Narrow"/>
              </a:rPr>
              <a:t>Сентяб</a:t>
            </a:r>
            <a:r>
              <a:rPr sz="1200" spc="-5" dirty="0">
                <a:solidFill>
                  <a:srgbClr val="606060"/>
                </a:solidFill>
                <a:latin typeface="Arial Narrow"/>
                <a:cs typeface="Arial Narrow"/>
              </a:rPr>
              <a:t>рь</a:t>
            </a:r>
            <a:r>
              <a:rPr sz="1200" spc="-25" dirty="0">
                <a:solidFill>
                  <a:srgbClr val="606060"/>
                </a:solidFill>
                <a:latin typeface="Arial Narrow"/>
                <a:cs typeface="Arial Narrow"/>
              </a:rPr>
              <a:t> </a:t>
            </a:r>
            <a:r>
              <a:rPr sz="1200" dirty="0">
                <a:solidFill>
                  <a:srgbClr val="606060"/>
                </a:solidFill>
                <a:latin typeface="Arial Narrow"/>
                <a:cs typeface="Arial Narrow"/>
              </a:rPr>
              <a:t>20</a:t>
            </a:r>
            <a:r>
              <a:rPr sz="1200" dirty="0">
                <a:solidFill>
                  <a:srgbClr val="585858"/>
                </a:solidFill>
                <a:latin typeface="Arial Narrow"/>
                <a:cs typeface="Arial Narrow"/>
              </a:rPr>
              <a:t>1</a:t>
            </a:r>
            <a:r>
              <a:rPr sz="1200" dirty="0">
                <a:solidFill>
                  <a:srgbClr val="606060"/>
                </a:solidFill>
                <a:latin typeface="Arial Narrow"/>
                <a:cs typeface="Arial Narrow"/>
              </a:rPr>
              <a:t>0</a:t>
            </a:r>
            <a:endParaRPr sz="1200" dirty="0">
              <a:latin typeface="Arial Narrow"/>
              <a:cs typeface="Arial Narrow"/>
            </a:endParaRPr>
          </a:p>
          <a:p>
            <a:pPr marR="45720" algn="ctr">
              <a:lnSpc>
                <a:spcPct val="100000"/>
              </a:lnSpc>
              <a:spcBef>
                <a:spcPts val="105"/>
              </a:spcBef>
            </a:pPr>
            <a:r>
              <a:rPr sz="1200" b="1" spc="-5" dirty="0">
                <a:solidFill>
                  <a:srgbClr val="585858"/>
                </a:solidFill>
                <a:latin typeface="Arial Narrow"/>
                <a:cs typeface="Arial Narrow"/>
              </a:rPr>
              <a:t>ОБУЧЕН</a:t>
            </a:r>
            <a:r>
              <a:rPr sz="1200" b="1" spc="-5" dirty="0">
                <a:solidFill>
                  <a:srgbClr val="606060"/>
                </a:solidFill>
                <a:latin typeface="Arial Narrow"/>
                <a:cs typeface="Arial Narrow"/>
              </a:rPr>
              <a:t>И</a:t>
            </a:r>
            <a:r>
              <a:rPr sz="1200" b="1" spc="-5" dirty="0">
                <a:solidFill>
                  <a:srgbClr val="585858"/>
                </a:solidFill>
                <a:latin typeface="Arial Narrow"/>
                <a:cs typeface="Arial Narrow"/>
              </a:rPr>
              <a:t>Е </a:t>
            </a:r>
            <a:r>
              <a:rPr sz="1200" b="1" spc="-10" dirty="0" smtClean="0">
                <a:solidFill>
                  <a:srgbClr val="606060"/>
                </a:solidFill>
                <a:latin typeface="Arial Narrow"/>
                <a:cs typeface="Arial Narrow"/>
              </a:rPr>
              <a:t>Г</a:t>
            </a:r>
            <a:r>
              <a:rPr sz="1200" b="1" spc="-10" dirty="0" smtClean="0">
                <a:solidFill>
                  <a:srgbClr val="585858"/>
                </a:solidFill>
                <a:latin typeface="Arial Narrow"/>
                <a:cs typeface="Arial Narrow"/>
              </a:rPr>
              <a:t>РУППЫ</a:t>
            </a:r>
            <a:r>
              <a:rPr lang="ru-RU" sz="1200" b="1" spc="-10" dirty="0" smtClean="0">
                <a:solidFill>
                  <a:srgbClr val="585858"/>
                </a:solidFill>
                <a:latin typeface="Arial Narrow"/>
                <a:cs typeface="Arial Narrow"/>
              </a:rPr>
              <a:t> </a:t>
            </a:r>
            <a:r>
              <a:rPr sz="1200" b="1" spc="-10" dirty="0" smtClean="0">
                <a:solidFill>
                  <a:srgbClr val="585858"/>
                </a:solidFill>
                <a:latin typeface="Arial Narrow"/>
                <a:cs typeface="Arial Narrow"/>
              </a:rPr>
              <a:t>РУ</a:t>
            </a:r>
            <a:r>
              <a:rPr sz="1200" b="1" spc="-10" dirty="0" smtClean="0">
                <a:solidFill>
                  <a:srgbClr val="606060"/>
                </a:solidFill>
                <a:latin typeface="Arial Narrow"/>
                <a:cs typeface="Arial Narrow"/>
              </a:rPr>
              <a:t>КОВО</a:t>
            </a:r>
            <a:r>
              <a:rPr sz="1200" b="1" spc="-10" dirty="0" smtClean="0">
                <a:solidFill>
                  <a:srgbClr val="585858"/>
                </a:solidFill>
                <a:latin typeface="Arial Narrow"/>
                <a:cs typeface="Arial Narrow"/>
              </a:rPr>
              <a:t>ДИ</a:t>
            </a:r>
            <a:r>
              <a:rPr sz="1200" b="1" spc="-10" dirty="0" smtClean="0">
                <a:solidFill>
                  <a:srgbClr val="606060"/>
                </a:solidFill>
                <a:latin typeface="Arial Narrow"/>
                <a:cs typeface="Arial Narrow"/>
              </a:rPr>
              <a:t>ТЕ</a:t>
            </a:r>
            <a:r>
              <a:rPr sz="1200" b="1" spc="-10" dirty="0" smtClean="0">
                <a:solidFill>
                  <a:srgbClr val="585858"/>
                </a:solidFill>
                <a:latin typeface="Arial Narrow"/>
                <a:cs typeface="Arial Narrow"/>
              </a:rPr>
              <a:t>Л</a:t>
            </a:r>
            <a:r>
              <a:rPr sz="1200" b="1" spc="-10" dirty="0" smtClean="0">
                <a:solidFill>
                  <a:srgbClr val="606060"/>
                </a:solidFill>
                <a:latin typeface="Arial Narrow"/>
                <a:cs typeface="Arial Narrow"/>
              </a:rPr>
              <a:t>Е</a:t>
            </a:r>
            <a:r>
              <a:rPr sz="1200" b="1" spc="-10" dirty="0" smtClean="0">
                <a:solidFill>
                  <a:srgbClr val="585858"/>
                </a:solidFill>
                <a:latin typeface="Arial Narrow"/>
                <a:cs typeface="Arial Narrow"/>
              </a:rPr>
              <a:t>Й</a:t>
            </a:r>
            <a:endParaRPr sz="1200" dirty="0">
              <a:latin typeface="Arial Narrow"/>
              <a:cs typeface="Arial Narrow"/>
            </a:endParaRPr>
          </a:p>
          <a:p>
            <a:pPr algn="ctr">
              <a:lnSpc>
                <a:spcPct val="100000"/>
              </a:lnSpc>
            </a:pPr>
            <a:r>
              <a:rPr sz="1200" b="1" spc="0" dirty="0">
                <a:solidFill>
                  <a:srgbClr val="606060"/>
                </a:solidFill>
                <a:latin typeface="Arial Narrow"/>
                <a:cs typeface="Arial Narrow"/>
              </a:rPr>
              <a:t>Н</a:t>
            </a:r>
            <a:r>
              <a:rPr sz="1200" b="1" spc="0" dirty="0">
                <a:solidFill>
                  <a:srgbClr val="585858"/>
                </a:solidFill>
                <a:latin typeface="Arial Narrow"/>
                <a:cs typeface="Arial Narrow"/>
              </a:rPr>
              <a:t>А </a:t>
            </a:r>
            <a:r>
              <a:rPr sz="1200" b="1" spc="-10" dirty="0">
                <a:solidFill>
                  <a:srgbClr val="606060"/>
                </a:solidFill>
                <a:latin typeface="Arial Narrow"/>
                <a:cs typeface="Arial Narrow"/>
              </a:rPr>
              <a:t>Б</a:t>
            </a:r>
            <a:r>
              <a:rPr sz="1200" b="1" spc="-10" dirty="0">
                <a:solidFill>
                  <a:srgbClr val="585858"/>
                </a:solidFill>
                <a:latin typeface="Arial Narrow"/>
                <a:cs typeface="Arial Narrow"/>
              </a:rPr>
              <a:t>АЗ</a:t>
            </a:r>
            <a:r>
              <a:rPr sz="1200" b="1" spc="-10" dirty="0">
                <a:solidFill>
                  <a:srgbClr val="606060"/>
                </a:solidFill>
                <a:latin typeface="Arial Narrow"/>
                <a:cs typeface="Arial Narrow"/>
              </a:rPr>
              <a:t>Е </a:t>
            </a:r>
            <a:r>
              <a:rPr sz="1200" b="1" spc="-10" dirty="0">
                <a:solidFill>
                  <a:srgbClr val="585858"/>
                </a:solidFill>
                <a:latin typeface="Arial Narrow"/>
                <a:cs typeface="Arial Narrow"/>
              </a:rPr>
              <a:t>ЦП</a:t>
            </a:r>
            <a:r>
              <a:rPr sz="1200" b="1" spc="-10" dirty="0">
                <a:solidFill>
                  <a:srgbClr val="606060"/>
                </a:solidFill>
                <a:latin typeface="Arial Narrow"/>
                <a:cs typeface="Arial Narrow"/>
              </a:rPr>
              <a:t>К </a:t>
            </a:r>
            <a:r>
              <a:rPr sz="1200" b="1" dirty="0">
                <a:solidFill>
                  <a:srgbClr val="585858"/>
                </a:solidFill>
                <a:latin typeface="Arial Narrow"/>
                <a:cs typeface="Arial Narrow"/>
              </a:rPr>
              <a:t>С ПР</a:t>
            </a:r>
            <a:r>
              <a:rPr sz="1200" b="1" dirty="0">
                <a:solidFill>
                  <a:srgbClr val="606060"/>
                </a:solidFill>
                <a:latin typeface="Arial Narrow"/>
                <a:cs typeface="Arial Narrow"/>
              </a:rPr>
              <a:t>И</a:t>
            </a:r>
            <a:r>
              <a:rPr sz="1200" b="1" dirty="0">
                <a:solidFill>
                  <a:srgbClr val="585858"/>
                </a:solidFill>
                <a:latin typeface="Arial Narrow"/>
                <a:cs typeface="Arial Narrow"/>
              </a:rPr>
              <a:t>ВЛЕ</a:t>
            </a:r>
            <a:r>
              <a:rPr sz="1200" b="1" dirty="0">
                <a:solidFill>
                  <a:srgbClr val="606060"/>
                </a:solidFill>
                <a:latin typeface="Arial Narrow"/>
                <a:cs typeface="Arial Narrow"/>
              </a:rPr>
              <a:t>ЧЕН</a:t>
            </a:r>
            <a:r>
              <a:rPr sz="1200" b="1" dirty="0">
                <a:solidFill>
                  <a:srgbClr val="585858"/>
                </a:solidFill>
                <a:latin typeface="Arial Narrow"/>
                <a:cs typeface="Arial Narrow"/>
              </a:rPr>
              <a:t>И</a:t>
            </a:r>
            <a:r>
              <a:rPr sz="1200" b="1" dirty="0">
                <a:solidFill>
                  <a:srgbClr val="606060"/>
                </a:solidFill>
                <a:latin typeface="Arial Narrow"/>
                <a:cs typeface="Arial Narrow"/>
              </a:rPr>
              <a:t>Е</a:t>
            </a:r>
            <a:r>
              <a:rPr sz="1200" b="1" dirty="0">
                <a:solidFill>
                  <a:srgbClr val="585858"/>
                </a:solidFill>
                <a:latin typeface="Arial Narrow"/>
                <a:cs typeface="Arial Narrow"/>
              </a:rPr>
              <a:t>М</a:t>
            </a:r>
            <a:r>
              <a:rPr sz="1200" b="1" spc="-15" dirty="0">
                <a:solidFill>
                  <a:srgbClr val="585858"/>
                </a:solidFill>
                <a:latin typeface="Arial Narrow"/>
                <a:cs typeface="Arial Narrow"/>
              </a:rPr>
              <a:t> </a:t>
            </a:r>
            <a:r>
              <a:rPr sz="1200" b="1" dirty="0">
                <a:solidFill>
                  <a:srgbClr val="585858"/>
                </a:solidFill>
                <a:latin typeface="Arial Narrow"/>
                <a:cs typeface="Arial Narrow"/>
              </a:rPr>
              <a:t>П</a:t>
            </a:r>
            <a:r>
              <a:rPr sz="1200" b="1" dirty="0">
                <a:solidFill>
                  <a:srgbClr val="606060"/>
                </a:solidFill>
                <a:latin typeface="Arial Narrow"/>
                <a:cs typeface="Arial Narrow"/>
              </a:rPr>
              <a:t>РОВАЙДЕ</a:t>
            </a:r>
            <a:r>
              <a:rPr sz="1200" b="1" dirty="0">
                <a:solidFill>
                  <a:srgbClr val="585858"/>
                </a:solidFill>
                <a:latin typeface="Arial Narrow"/>
                <a:cs typeface="Arial Narrow"/>
              </a:rPr>
              <a:t>Р</a:t>
            </a:r>
            <a:r>
              <a:rPr sz="1200" b="1" dirty="0">
                <a:solidFill>
                  <a:srgbClr val="606060"/>
                </a:solidFill>
                <a:latin typeface="Arial Narrow"/>
                <a:cs typeface="Arial Narrow"/>
              </a:rPr>
              <a:t>А</a:t>
            </a:r>
            <a:endParaRPr sz="1200" dirty="0">
              <a:latin typeface="Arial Narrow"/>
              <a:cs typeface="Arial Narrow"/>
            </a:endParaRPr>
          </a:p>
        </p:txBody>
      </p:sp>
      <p:sp>
        <p:nvSpPr>
          <p:cNvPr id="24" name="object 37"/>
          <p:cNvSpPr/>
          <p:nvPr/>
        </p:nvSpPr>
        <p:spPr>
          <a:xfrm>
            <a:off x="919354" y="3936731"/>
            <a:ext cx="0" cy="30480"/>
          </a:xfrm>
          <a:custGeom>
            <a:avLst/>
            <a:gdLst/>
            <a:ahLst/>
            <a:cxnLst/>
            <a:rect l="l" t="t" r="r" b="b"/>
            <a:pathLst>
              <a:path h="30479">
                <a:moveTo>
                  <a:pt x="0" y="0"/>
                </a:moveTo>
                <a:lnTo>
                  <a:pt x="0" y="30225"/>
                </a:lnTo>
              </a:path>
            </a:pathLst>
          </a:custGeom>
          <a:ln w="6350">
            <a:solidFill>
              <a:srgbClr val="EFBD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38"/>
          <p:cNvSpPr/>
          <p:nvPr/>
        </p:nvSpPr>
        <p:spPr>
          <a:xfrm>
            <a:off x="4650487" y="1303386"/>
            <a:ext cx="698119" cy="16306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39"/>
          <p:cNvSpPr/>
          <p:nvPr/>
        </p:nvSpPr>
        <p:spPr>
          <a:xfrm>
            <a:off x="3527299" y="1527795"/>
            <a:ext cx="2936875" cy="583946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40"/>
          <p:cNvSpPr txBox="1"/>
          <p:nvPr/>
        </p:nvSpPr>
        <p:spPr>
          <a:xfrm>
            <a:off x="3484816" y="1338867"/>
            <a:ext cx="2978150" cy="961802"/>
          </a:xfrm>
          <a:prstGeom prst="rect">
            <a:avLst/>
          </a:prstGeom>
        </p:spPr>
        <p:txBody>
          <a:bodyPr vert="horz" wrap="square" lIns="0" tIns="25400" rIns="0" bIns="0" rtlCol="0">
            <a:spAutoFit/>
          </a:bodyPr>
          <a:lstStyle/>
          <a:p>
            <a:pPr marL="2540" algn="ctr">
              <a:lnSpc>
                <a:spcPct val="100000"/>
              </a:lnSpc>
              <a:spcBef>
                <a:spcPts val="200"/>
              </a:spcBef>
            </a:pPr>
            <a:r>
              <a:rPr sz="1200" spc="-5" dirty="0">
                <a:solidFill>
                  <a:srgbClr val="606060"/>
                </a:solidFill>
                <a:latin typeface="Arial Narrow"/>
                <a:cs typeface="Arial Narrow"/>
              </a:rPr>
              <a:t>М</a:t>
            </a:r>
            <a:r>
              <a:rPr sz="1200" spc="-5" dirty="0">
                <a:solidFill>
                  <a:srgbClr val="585858"/>
                </a:solidFill>
                <a:latin typeface="Arial Narrow"/>
                <a:cs typeface="Arial Narrow"/>
              </a:rPr>
              <a:t>ар</a:t>
            </a:r>
            <a:r>
              <a:rPr sz="1200" spc="-5" dirty="0">
                <a:solidFill>
                  <a:srgbClr val="606060"/>
                </a:solidFill>
                <a:latin typeface="Arial Narrow"/>
                <a:cs typeface="Arial Narrow"/>
              </a:rPr>
              <a:t>т </a:t>
            </a:r>
            <a:r>
              <a:rPr sz="1200" spc="-10" dirty="0">
                <a:solidFill>
                  <a:srgbClr val="585858"/>
                </a:solidFill>
                <a:latin typeface="Arial Narrow"/>
                <a:cs typeface="Arial Narrow"/>
              </a:rPr>
              <a:t>2</a:t>
            </a:r>
            <a:r>
              <a:rPr sz="1200" spc="-10" dirty="0">
                <a:solidFill>
                  <a:srgbClr val="606060"/>
                </a:solidFill>
                <a:latin typeface="Arial Narrow"/>
                <a:cs typeface="Arial Narrow"/>
              </a:rPr>
              <a:t>014</a:t>
            </a:r>
            <a:endParaRPr sz="1200" dirty="0">
              <a:latin typeface="Arial Narrow"/>
              <a:cs typeface="Arial Narrow"/>
            </a:endParaRPr>
          </a:p>
          <a:p>
            <a:pPr algn="ctr">
              <a:lnSpc>
                <a:spcPct val="100000"/>
              </a:lnSpc>
              <a:spcBef>
                <a:spcPts val="105"/>
              </a:spcBef>
            </a:pPr>
            <a:r>
              <a:rPr sz="1200" b="1" spc="-5" dirty="0">
                <a:solidFill>
                  <a:srgbClr val="585858"/>
                </a:solidFill>
                <a:latin typeface="Arial Narrow"/>
                <a:cs typeface="Arial Narrow"/>
              </a:rPr>
              <a:t>УТВ</a:t>
            </a:r>
            <a:r>
              <a:rPr sz="1200" b="1" spc="-5" dirty="0">
                <a:solidFill>
                  <a:srgbClr val="606060"/>
                </a:solidFill>
                <a:latin typeface="Arial Narrow"/>
                <a:cs typeface="Arial Narrow"/>
              </a:rPr>
              <a:t>ЕР</a:t>
            </a:r>
            <a:r>
              <a:rPr sz="1200" b="1" spc="-5" dirty="0">
                <a:solidFill>
                  <a:srgbClr val="585858"/>
                </a:solidFill>
                <a:latin typeface="Arial Narrow"/>
                <a:cs typeface="Arial Narrow"/>
              </a:rPr>
              <a:t>Ж</a:t>
            </a:r>
            <a:r>
              <a:rPr sz="1200" b="1" spc="-5" dirty="0">
                <a:solidFill>
                  <a:srgbClr val="606060"/>
                </a:solidFill>
                <a:latin typeface="Arial Narrow"/>
                <a:cs typeface="Arial Narrow"/>
              </a:rPr>
              <a:t>ДЕН</a:t>
            </a:r>
            <a:r>
              <a:rPr sz="1200" b="1" spc="-5" dirty="0">
                <a:solidFill>
                  <a:srgbClr val="585858"/>
                </a:solidFill>
                <a:latin typeface="Arial Narrow"/>
                <a:cs typeface="Arial Narrow"/>
              </a:rPr>
              <a:t>И</a:t>
            </a:r>
            <a:r>
              <a:rPr sz="1200" b="1" spc="-5" dirty="0">
                <a:solidFill>
                  <a:srgbClr val="606060"/>
                </a:solidFill>
                <a:latin typeface="Arial Narrow"/>
                <a:cs typeface="Arial Narrow"/>
              </a:rPr>
              <a:t>Е</a:t>
            </a:r>
            <a:r>
              <a:rPr sz="1200" b="1" spc="0" dirty="0">
                <a:solidFill>
                  <a:srgbClr val="606060"/>
                </a:solidFill>
                <a:latin typeface="Arial Narrow"/>
                <a:cs typeface="Arial Narrow"/>
              </a:rPr>
              <a:t> </a:t>
            </a:r>
            <a:r>
              <a:rPr sz="1200" b="1" spc="-10" dirty="0">
                <a:solidFill>
                  <a:srgbClr val="606060"/>
                </a:solidFill>
                <a:latin typeface="Arial Narrow"/>
                <a:cs typeface="Arial Narrow"/>
              </a:rPr>
              <a:t>П</a:t>
            </a:r>
            <a:r>
              <a:rPr sz="1200" b="1" spc="-10" dirty="0">
                <a:solidFill>
                  <a:srgbClr val="585858"/>
                </a:solidFill>
                <a:latin typeface="Arial Narrow"/>
                <a:cs typeface="Arial Narrow"/>
              </a:rPr>
              <a:t>РОГРАММЫ</a:t>
            </a:r>
            <a:endParaRPr sz="1200" dirty="0">
              <a:latin typeface="Arial Narrow"/>
              <a:cs typeface="Arial Narrow"/>
            </a:endParaRPr>
          </a:p>
          <a:p>
            <a:pPr marL="3175" algn="ctr">
              <a:lnSpc>
                <a:spcPct val="100000"/>
              </a:lnSpc>
            </a:pPr>
            <a:r>
              <a:rPr sz="1200" b="1" dirty="0">
                <a:solidFill>
                  <a:srgbClr val="606060"/>
                </a:solidFill>
                <a:latin typeface="Arial Narrow"/>
                <a:cs typeface="Arial Narrow"/>
              </a:rPr>
              <a:t>ООО</a:t>
            </a:r>
            <a:r>
              <a:rPr sz="1200" b="1" spc="-20" dirty="0">
                <a:solidFill>
                  <a:srgbClr val="606060"/>
                </a:solidFill>
                <a:latin typeface="Arial Narrow"/>
                <a:cs typeface="Arial Narrow"/>
              </a:rPr>
              <a:t> </a:t>
            </a:r>
            <a:r>
              <a:rPr sz="1200" b="1" spc="-5" dirty="0">
                <a:solidFill>
                  <a:srgbClr val="585858"/>
                </a:solidFill>
                <a:latin typeface="Arial Narrow"/>
                <a:cs typeface="Arial Narrow"/>
              </a:rPr>
              <a:t>«</a:t>
            </a:r>
            <a:r>
              <a:rPr sz="1200" b="1" spc="-5" dirty="0">
                <a:solidFill>
                  <a:srgbClr val="606060"/>
                </a:solidFill>
                <a:latin typeface="Arial Narrow"/>
                <a:cs typeface="Arial Narrow"/>
              </a:rPr>
              <a:t>ЕВРАЗ</a:t>
            </a:r>
            <a:r>
              <a:rPr sz="1200" b="1" spc="-5" dirty="0">
                <a:solidFill>
                  <a:srgbClr val="585858"/>
                </a:solidFill>
                <a:latin typeface="Arial Narrow"/>
                <a:cs typeface="Arial Narrow"/>
              </a:rPr>
              <a:t>ХО</a:t>
            </a:r>
            <a:r>
              <a:rPr sz="1200" b="1" spc="-5" dirty="0">
                <a:solidFill>
                  <a:srgbClr val="606060"/>
                </a:solidFill>
                <a:latin typeface="Arial Narrow"/>
                <a:cs typeface="Arial Narrow"/>
              </a:rPr>
              <a:t>Л</a:t>
            </a:r>
            <a:r>
              <a:rPr sz="1200" b="1" spc="-5" dirty="0">
                <a:solidFill>
                  <a:srgbClr val="585858"/>
                </a:solidFill>
                <a:latin typeface="Arial Narrow"/>
                <a:cs typeface="Arial Narrow"/>
              </a:rPr>
              <a:t>Д</a:t>
            </a:r>
            <a:r>
              <a:rPr sz="1200" b="1" spc="-5" dirty="0">
                <a:solidFill>
                  <a:srgbClr val="606060"/>
                </a:solidFill>
                <a:latin typeface="Arial Narrow"/>
                <a:cs typeface="Arial Narrow"/>
              </a:rPr>
              <a:t>ИНГ»</a:t>
            </a:r>
            <a:endParaRPr sz="1200" dirty="0">
              <a:latin typeface="Arial Narrow"/>
              <a:cs typeface="Arial Narrow"/>
            </a:endParaRPr>
          </a:p>
          <a:p>
            <a:pPr algn="ctr">
              <a:lnSpc>
                <a:spcPct val="100000"/>
              </a:lnSpc>
            </a:pPr>
            <a:r>
              <a:rPr sz="1200" b="1" spc="-10" dirty="0">
                <a:solidFill>
                  <a:srgbClr val="585858"/>
                </a:solidFill>
                <a:latin typeface="Arial Narrow"/>
                <a:cs typeface="Arial Narrow"/>
              </a:rPr>
              <a:t>«</a:t>
            </a:r>
            <a:r>
              <a:rPr sz="1200" b="1" spc="-10" dirty="0">
                <a:solidFill>
                  <a:srgbClr val="606060"/>
                </a:solidFill>
                <a:latin typeface="Arial Narrow"/>
                <a:cs typeface="Arial Narrow"/>
              </a:rPr>
              <a:t>ОБУ</a:t>
            </a:r>
            <a:r>
              <a:rPr sz="1200" b="1" spc="-10" dirty="0">
                <a:solidFill>
                  <a:srgbClr val="585858"/>
                </a:solidFill>
                <a:latin typeface="Arial Narrow"/>
                <a:cs typeface="Arial Narrow"/>
              </a:rPr>
              <a:t>ЧЕ</a:t>
            </a:r>
            <a:r>
              <a:rPr sz="1200" b="1" spc="-10" dirty="0">
                <a:solidFill>
                  <a:srgbClr val="606060"/>
                </a:solidFill>
                <a:latin typeface="Arial Narrow"/>
                <a:cs typeface="Arial Narrow"/>
              </a:rPr>
              <a:t>Н</a:t>
            </a:r>
            <a:r>
              <a:rPr sz="1200" b="1" spc="-10" dirty="0">
                <a:solidFill>
                  <a:srgbClr val="585858"/>
                </a:solidFill>
                <a:latin typeface="Arial Narrow"/>
                <a:cs typeface="Arial Narrow"/>
              </a:rPr>
              <a:t>ИЕ </a:t>
            </a:r>
            <a:r>
              <a:rPr sz="1200" b="1" spc="-10" dirty="0">
                <a:solidFill>
                  <a:srgbClr val="606060"/>
                </a:solidFill>
                <a:latin typeface="Arial Narrow"/>
                <a:cs typeface="Arial Narrow"/>
              </a:rPr>
              <a:t>ПБ</a:t>
            </a:r>
            <a:r>
              <a:rPr sz="1200" b="1" spc="-10" dirty="0">
                <a:solidFill>
                  <a:srgbClr val="585858"/>
                </a:solidFill>
                <a:latin typeface="Arial Narrow"/>
                <a:cs typeface="Arial Narrow"/>
              </a:rPr>
              <a:t>Б ДЛЯ</a:t>
            </a:r>
            <a:r>
              <a:rPr sz="1200" b="1" spc="50" dirty="0">
                <a:solidFill>
                  <a:srgbClr val="585858"/>
                </a:solidFill>
                <a:latin typeface="Arial Narrow"/>
                <a:cs typeface="Arial Narrow"/>
              </a:rPr>
              <a:t> </a:t>
            </a:r>
            <a:r>
              <a:rPr sz="1200" b="1" spc="-5" dirty="0">
                <a:solidFill>
                  <a:srgbClr val="585858"/>
                </a:solidFill>
                <a:latin typeface="Arial Narrow" panose="020B0606020202030204" pitchFamily="34" charset="0"/>
                <a:cs typeface="Arial Narrow"/>
              </a:rPr>
              <a:t>Р</a:t>
            </a:r>
            <a:r>
              <a:rPr sz="1200" b="1" spc="-5" dirty="0">
                <a:solidFill>
                  <a:srgbClr val="606060"/>
                </a:solidFill>
                <a:latin typeface="Arial Narrow" panose="020B0606020202030204" pitchFamily="34" charset="0"/>
                <a:cs typeface="Arial Narrow"/>
              </a:rPr>
              <a:t>УКОВ</a:t>
            </a:r>
            <a:r>
              <a:rPr sz="1200" b="1" spc="-5" dirty="0">
                <a:solidFill>
                  <a:srgbClr val="585858"/>
                </a:solidFill>
                <a:latin typeface="Arial Narrow" panose="020B0606020202030204" pitchFamily="34" charset="0"/>
                <a:cs typeface="Arial Narrow"/>
              </a:rPr>
              <a:t>ОДИТЕЛЕ</a:t>
            </a:r>
            <a:r>
              <a:rPr sz="1200" b="1" spc="-5" dirty="0">
                <a:solidFill>
                  <a:srgbClr val="606060"/>
                </a:solidFill>
                <a:latin typeface="Arial Narrow" panose="020B0606020202030204" pitchFamily="34" charset="0"/>
                <a:cs typeface="Arial Narrow"/>
              </a:rPr>
              <a:t>Й</a:t>
            </a:r>
            <a:endParaRPr sz="1200" dirty="0">
              <a:latin typeface="Arial Narrow" panose="020B0606020202030204" pitchFamily="34" charset="0"/>
              <a:cs typeface="Arial Narrow"/>
            </a:endParaRPr>
          </a:p>
          <a:p>
            <a:pPr marL="3175" algn="ctr">
              <a:lnSpc>
                <a:spcPct val="100000"/>
              </a:lnSpc>
              <a:spcBef>
                <a:spcPts val="5"/>
              </a:spcBef>
            </a:pPr>
            <a:r>
              <a:rPr sz="1200" b="1" dirty="0">
                <a:solidFill>
                  <a:srgbClr val="606060"/>
                </a:solidFill>
                <a:latin typeface="Arial Narrow"/>
                <a:cs typeface="Arial Narrow"/>
              </a:rPr>
              <a:t>И</a:t>
            </a:r>
            <a:r>
              <a:rPr sz="1200" b="1" spc="-5" dirty="0">
                <a:solidFill>
                  <a:srgbClr val="606060"/>
                </a:solidFill>
                <a:latin typeface="Arial Narrow"/>
                <a:cs typeface="Arial Narrow"/>
              </a:rPr>
              <a:t> С</a:t>
            </a:r>
            <a:r>
              <a:rPr sz="1200" b="1" spc="-5" dirty="0">
                <a:solidFill>
                  <a:srgbClr val="585858"/>
                </a:solidFill>
                <a:latin typeface="Arial Narrow"/>
                <a:cs typeface="Arial Narrow"/>
              </a:rPr>
              <a:t>ПЕЦИ</a:t>
            </a:r>
            <a:r>
              <a:rPr sz="1200" b="1" spc="-5" dirty="0">
                <a:solidFill>
                  <a:srgbClr val="606060"/>
                </a:solidFill>
                <a:latin typeface="Arial Narrow"/>
                <a:cs typeface="Arial Narrow"/>
              </a:rPr>
              <a:t>АЛ</a:t>
            </a:r>
            <a:r>
              <a:rPr sz="1200" b="1" spc="-5" dirty="0">
                <a:solidFill>
                  <a:srgbClr val="585858"/>
                </a:solidFill>
                <a:latin typeface="Arial Narrow"/>
                <a:cs typeface="Arial Narrow"/>
              </a:rPr>
              <a:t>ИСТОВ»</a:t>
            </a:r>
            <a:endParaRPr sz="1200" dirty="0">
              <a:latin typeface="Arial Narrow"/>
              <a:cs typeface="Arial Narrow"/>
            </a:endParaRPr>
          </a:p>
        </p:txBody>
      </p:sp>
      <p:sp>
        <p:nvSpPr>
          <p:cNvPr id="28" name="object 41"/>
          <p:cNvSpPr/>
          <p:nvPr/>
        </p:nvSpPr>
        <p:spPr>
          <a:xfrm>
            <a:off x="1234949" y="3960607"/>
            <a:ext cx="526415" cy="604520"/>
          </a:xfrm>
          <a:custGeom>
            <a:avLst/>
            <a:gdLst/>
            <a:ahLst/>
            <a:cxnLst/>
            <a:rect l="l" t="t" r="r" b="b"/>
            <a:pathLst>
              <a:path w="526414" h="604520">
                <a:moveTo>
                  <a:pt x="4953" y="0"/>
                </a:moveTo>
                <a:lnTo>
                  <a:pt x="1397" y="0"/>
                </a:lnTo>
                <a:lnTo>
                  <a:pt x="0" y="1397"/>
                </a:lnTo>
                <a:lnTo>
                  <a:pt x="0" y="165862"/>
                </a:lnTo>
                <a:lnTo>
                  <a:pt x="127" y="165988"/>
                </a:lnTo>
                <a:lnTo>
                  <a:pt x="254" y="166370"/>
                </a:lnTo>
                <a:lnTo>
                  <a:pt x="381" y="166877"/>
                </a:lnTo>
                <a:lnTo>
                  <a:pt x="508" y="166877"/>
                </a:lnTo>
                <a:lnTo>
                  <a:pt x="635" y="167259"/>
                </a:lnTo>
                <a:lnTo>
                  <a:pt x="888" y="167512"/>
                </a:lnTo>
                <a:lnTo>
                  <a:pt x="1016" y="167512"/>
                </a:lnTo>
                <a:lnTo>
                  <a:pt x="520319" y="603376"/>
                </a:lnTo>
                <a:lnTo>
                  <a:pt x="521716" y="604520"/>
                </a:lnTo>
                <a:lnTo>
                  <a:pt x="523748" y="604265"/>
                </a:lnTo>
                <a:lnTo>
                  <a:pt x="525907" y="601599"/>
                </a:lnTo>
                <a:lnTo>
                  <a:pt x="525780" y="599566"/>
                </a:lnTo>
                <a:lnTo>
                  <a:pt x="524383" y="598424"/>
                </a:lnTo>
                <a:lnTo>
                  <a:pt x="6350" y="163702"/>
                </a:lnTo>
                <a:lnTo>
                  <a:pt x="6350" y="1397"/>
                </a:lnTo>
                <a:lnTo>
                  <a:pt x="4953" y="0"/>
                </a:lnTo>
                <a:close/>
              </a:path>
            </a:pathLst>
          </a:custGeom>
          <a:solidFill>
            <a:srgbClr val="EFBD20">
              <a:alpha val="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42"/>
          <p:cNvSpPr/>
          <p:nvPr/>
        </p:nvSpPr>
        <p:spPr>
          <a:xfrm>
            <a:off x="1211073" y="3936731"/>
            <a:ext cx="0" cy="162560"/>
          </a:xfrm>
          <a:custGeom>
            <a:avLst/>
            <a:gdLst/>
            <a:ahLst/>
            <a:cxnLst/>
            <a:rect l="l" t="t" r="r" b="b"/>
            <a:pathLst>
              <a:path h="162560">
                <a:moveTo>
                  <a:pt x="0" y="0"/>
                </a:moveTo>
                <a:lnTo>
                  <a:pt x="0" y="162051"/>
                </a:lnTo>
              </a:path>
            </a:pathLst>
          </a:custGeom>
          <a:ln w="6350">
            <a:solidFill>
              <a:srgbClr val="3E3E3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43"/>
          <p:cNvSpPr/>
          <p:nvPr/>
        </p:nvSpPr>
        <p:spPr>
          <a:xfrm>
            <a:off x="1211073" y="4098784"/>
            <a:ext cx="519430" cy="436245"/>
          </a:xfrm>
          <a:custGeom>
            <a:avLst/>
            <a:gdLst/>
            <a:ahLst/>
            <a:cxnLst/>
            <a:rect l="l" t="t" r="r" b="b"/>
            <a:pathLst>
              <a:path w="519430" h="436245">
                <a:moveTo>
                  <a:pt x="0" y="0"/>
                </a:moveTo>
                <a:lnTo>
                  <a:pt x="519303" y="435737"/>
                </a:lnTo>
              </a:path>
            </a:pathLst>
          </a:custGeom>
          <a:ln w="6350">
            <a:solidFill>
              <a:srgbClr val="3E3E3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44"/>
          <p:cNvSpPr/>
          <p:nvPr/>
        </p:nvSpPr>
        <p:spPr>
          <a:xfrm>
            <a:off x="1292352" y="4642089"/>
            <a:ext cx="924687" cy="165608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45"/>
          <p:cNvSpPr/>
          <p:nvPr/>
        </p:nvSpPr>
        <p:spPr>
          <a:xfrm>
            <a:off x="862965" y="4837416"/>
            <a:ext cx="1793875" cy="188721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46"/>
          <p:cNvSpPr/>
          <p:nvPr/>
        </p:nvSpPr>
        <p:spPr>
          <a:xfrm>
            <a:off x="774065" y="5082399"/>
            <a:ext cx="1965833" cy="157099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47"/>
          <p:cNvSpPr/>
          <p:nvPr/>
        </p:nvSpPr>
        <p:spPr>
          <a:xfrm>
            <a:off x="69292" y="5295759"/>
            <a:ext cx="3420160" cy="157099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48"/>
          <p:cNvSpPr txBox="1"/>
          <p:nvPr/>
        </p:nvSpPr>
        <p:spPr>
          <a:xfrm>
            <a:off x="97664" y="4535029"/>
            <a:ext cx="3465829" cy="809837"/>
          </a:xfrm>
          <a:prstGeom prst="rect">
            <a:avLst/>
          </a:prstGeom>
        </p:spPr>
        <p:txBody>
          <a:bodyPr vert="horz" wrap="square" lIns="0" tIns="24765" rIns="0" bIns="0" rtlCol="0">
            <a:spAutoFit/>
          </a:bodyPr>
          <a:lstStyle/>
          <a:p>
            <a:pPr marR="32384" algn="ctr">
              <a:lnSpc>
                <a:spcPct val="100000"/>
              </a:lnSpc>
              <a:spcBef>
                <a:spcPts val="195"/>
              </a:spcBef>
            </a:pPr>
            <a:r>
              <a:rPr sz="1200" spc="-10" dirty="0">
                <a:solidFill>
                  <a:srgbClr val="606060"/>
                </a:solidFill>
                <a:latin typeface="Arial Narrow"/>
                <a:cs typeface="Arial Narrow"/>
              </a:rPr>
              <a:t>Декабр</a:t>
            </a:r>
            <a:r>
              <a:rPr sz="1200" spc="-10" dirty="0">
                <a:solidFill>
                  <a:srgbClr val="585858"/>
                </a:solidFill>
                <a:latin typeface="Arial Narrow"/>
                <a:cs typeface="Arial Narrow"/>
              </a:rPr>
              <a:t>ь</a:t>
            </a:r>
            <a:r>
              <a:rPr sz="1200" spc="-25" dirty="0">
                <a:solidFill>
                  <a:srgbClr val="585858"/>
                </a:solidFill>
                <a:latin typeface="Arial Narrow"/>
                <a:cs typeface="Arial Narrow"/>
              </a:rPr>
              <a:t> </a:t>
            </a:r>
            <a:r>
              <a:rPr sz="1200" dirty="0">
                <a:solidFill>
                  <a:srgbClr val="606060"/>
                </a:solidFill>
                <a:latin typeface="Arial Narrow"/>
                <a:cs typeface="Arial Narrow"/>
              </a:rPr>
              <a:t>2</a:t>
            </a:r>
            <a:r>
              <a:rPr sz="1200" dirty="0">
                <a:solidFill>
                  <a:srgbClr val="585858"/>
                </a:solidFill>
                <a:latin typeface="Arial Narrow"/>
                <a:cs typeface="Arial Narrow"/>
              </a:rPr>
              <a:t>0</a:t>
            </a:r>
            <a:r>
              <a:rPr sz="1200" dirty="0">
                <a:solidFill>
                  <a:srgbClr val="606060"/>
                </a:solidFill>
                <a:latin typeface="Arial Narrow"/>
                <a:cs typeface="Arial Narrow"/>
              </a:rPr>
              <a:t>10</a:t>
            </a:r>
            <a:endParaRPr sz="1200" dirty="0">
              <a:latin typeface="Arial Narrow"/>
              <a:cs typeface="Arial Narrow"/>
            </a:endParaRPr>
          </a:p>
          <a:p>
            <a:pPr marR="33655" algn="ctr">
              <a:lnSpc>
                <a:spcPct val="100000"/>
              </a:lnSpc>
              <a:spcBef>
                <a:spcPts val="100"/>
              </a:spcBef>
            </a:pPr>
            <a:r>
              <a:rPr sz="1200" b="1" spc="-10" dirty="0">
                <a:solidFill>
                  <a:srgbClr val="606060"/>
                </a:solidFill>
                <a:latin typeface="Arial Narrow"/>
                <a:cs typeface="Arial Narrow"/>
              </a:rPr>
              <a:t>В</a:t>
            </a:r>
            <a:r>
              <a:rPr sz="1200" b="1" spc="-10" dirty="0">
                <a:solidFill>
                  <a:srgbClr val="585858"/>
                </a:solidFill>
                <a:latin typeface="Arial Narrow"/>
                <a:cs typeface="Arial Narrow"/>
              </a:rPr>
              <a:t>ВЕД</a:t>
            </a:r>
            <a:r>
              <a:rPr sz="1200" b="1" spc="-10" dirty="0">
                <a:solidFill>
                  <a:srgbClr val="606060"/>
                </a:solidFill>
                <a:latin typeface="Arial Narrow"/>
                <a:cs typeface="Arial Narrow"/>
              </a:rPr>
              <a:t>ЕНИЕ </a:t>
            </a:r>
            <a:r>
              <a:rPr sz="1200" b="1" dirty="0">
                <a:solidFill>
                  <a:srgbClr val="585858"/>
                </a:solidFill>
                <a:latin typeface="Arial Narrow"/>
                <a:cs typeface="Arial Narrow"/>
              </a:rPr>
              <a:t>В</a:t>
            </a:r>
            <a:r>
              <a:rPr sz="1200" b="1" spc="5" dirty="0">
                <a:solidFill>
                  <a:srgbClr val="585858"/>
                </a:solidFill>
                <a:latin typeface="Arial Narrow"/>
                <a:cs typeface="Arial Narrow"/>
              </a:rPr>
              <a:t> </a:t>
            </a:r>
            <a:r>
              <a:rPr sz="1200" b="1" spc="-5" dirty="0">
                <a:solidFill>
                  <a:srgbClr val="606060"/>
                </a:solidFill>
                <a:latin typeface="Arial Narrow"/>
                <a:cs typeface="Arial Narrow"/>
              </a:rPr>
              <a:t>ДЕЙ</a:t>
            </a:r>
            <a:r>
              <a:rPr sz="1200" b="1" spc="-5" dirty="0">
                <a:solidFill>
                  <a:srgbClr val="585858"/>
                </a:solidFill>
                <a:latin typeface="Arial Narrow"/>
                <a:cs typeface="Arial Narrow"/>
              </a:rPr>
              <a:t>С</a:t>
            </a:r>
            <a:r>
              <a:rPr sz="1200" b="1" spc="-5" dirty="0">
                <a:solidFill>
                  <a:srgbClr val="606060"/>
                </a:solidFill>
                <a:latin typeface="Arial Narrow"/>
                <a:cs typeface="Arial Narrow"/>
              </a:rPr>
              <a:t>ТВ</a:t>
            </a:r>
            <a:r>
              <a:rPr sz="1200" b="1" spc="-5" dirty="0">
                <a:solidFill>
                  <a:srgbClr val="585858"/>
                </a:solidFill>
                <a:latin typeface="Arial Narrow"/>
                <a:cs typeface="Arial Narrow"/>
              </a:rPr>
              <a:t>ИЕ</a:t>
            </a:r>
            <a:endParaRPr sz="1200" dirty="0">
              <a:latin typeface="Arial Narrow"/>
              <a:cs typeface="Arial Narrow"/>
            </a:endParaRPr>
          </a:p>
          <a:p>
            <a:pPr marR="29845" algn="ctr">
              <a:lnSpc>
                <a:spcPts val="1680"/>
              </a:lnSpc>
              <a:spcBef>
                <a:spcPts val="5"/>
              </a:spcBef>
            </a:pPr>
            <a:r>
              <a:rPr sz="1200" b="1" spc="-5" dirty="0">
                <a:solidFill>
                  <a:srgbClr val="606060"/>
                </a:solidFill>
                <a:latin typeface="Arial Narrow"/>
                <a:cs typeface="Arial Narrow"/>
              </a:rPr>
              <a:t>«МЕТОДИ</a:t>
            </a:r>
            <a:r>
              <a:rPr sz="1200" b="1" spc="-5" dirty="0">
                <a:solidFill>
                  <a:srgbClr val="585858"/>
                </a:solidFill>
                <a:latin typeface="Arial Narrow"/>
                <a:cs typeface="Arial Narrow"/>
              </a:rPr>
              <a:t>КИ </a:t>
            </a:r>
            <a:r>
              <a:rPr sz="1200" b="1" spc="-5" dirty="0">
                <a:solidFill>
                  <a:srgbClr val="606060"/>
                </a:solidFill>
                <a:latin typeface="Arial Narrow"/>
                <a:cs typeface="Arial Narrow"/>
              </a:rPr>
              <a:t>П</a:t>
            </a:r>
            <a:r>
              <a:rPr sz="1200" b="1" spc="-5" dirty="0">
                <a:solidFill>
                  <a:srgbClr val="585858"/>
                </a:solidFill>
                <a:latin typeface="Arial Narrow"/>
                <a:cs typeface="Arial Narrow"/>
              </a:rPr>
              <a:t>РОВЕДЕН</a:t>
            </a:r>
            <a:r>
              <a:rPr sz="1200" b="1" spc="-5" dirty="0">
                <a:solidFill>
                  <a:srgbClr val="606060"/>
                </a:solidFill>
                <a:latin typeface="Arial Narrow"/>
                <a:cs typeface="Arial Narrow"/>
              </a:rPr>
              <a:t>И</a:t>
            </a:r>
            <a:r>
              <a:rPr sz="1200" b="1" spc="-5" dirty="0">
                <a:solidFill>
                  <a:srgbClr val="585858"/>
                </a:solidFill>
                <a:latin typeface="Arial Narrow"/>
                <a:cs typeface="Arial Narrow"/>
              </a:rPr>
              <a:t>Я</a:t>
            </a:r>
            <a:endParaRPr sz="1200" dirty="0">
              <a:latin typeface="Arial Narrow"/>
              <a:cs typeface="Arial Narrow"/>
            </a:endParaRPr>
          </a:p>
          <a:p>
            <a:pPr algn="ctr">
              <a:lnSpc>
                <a:spcPct val="100000"/>
              </a:lnSpc>
            </a:pPr>
            <a:r>
              <a:rPr sz="1200" b="1" spc="-10" dirty="0">
                <a:solidFill>
                  <a:srgbClr val="606060"/>
                </a:solidFill>
                <a:latin typeface="Arial Narrow"/>
                <a:cs typeface="Arial Narrow"/>
              </a:rPr>
              <a:t>ПОВ</a:t>
            </a:r>
            <a:r>
              <a:rPr sz="1200" b="1" spc="-10" dirty="0">
                <a:solidFill>
                  <a:srgbClr val="585858"/>
                </a:solidFill>
                <a:latin typeface="Arial Narrow"/>
                <a:cs typeface="Arial Narrow"/>
              </a:rPr>
              <a:t>ЕДЕ</a:t>
            </a:r>
            <a:r>
              <a:rPr sz="1200" b="1" spc="-10" dirty="0">
                <a:solidFill>
                  <a:srgbClr val="606060"/>
                </a:solidFill>
                <a:latin typeface="Arial Narrow"/>
                <a:cs typeface="Arial Narrow"/>
              </a:rPr>
              <a:t>НЧЕС</a:t>
            </a:r>
            <a:r>
              <a:rPr sz="1200" b="1" spc="-10" dirty="0">
                <a:solidFill>
                  <a:srgbClr val="585858"/>
                </a:solidFill>
                <a:latin typeface="Arial Narrow"/>
                <a:cs typeface="Arial Narrow"/>
              </a:rPr>
              <a:t>КИХ </a:t>
            </a:r>
            <a:r>
              <a:rPr sz="1200" b="1" spc="-10" dirty="0">
                <a:solidFill>
                  <a:srgbClr val="606060"/>
                </a:solidFill>
                <a:latin typeface="Arial Narrow"/>
                <a:cs typeface="Arial Narrow"/>
              </a:rPr>
              <a:t>АУДИТО</a:t>
            </a:r>
            <a:r>
              <a:rPr sz="1200" b="1" spc="-10" dirty="0">
                <a:solidFill>
                  <a:srgbClr val="585858"/>
                </a:solidFill>
                <a:latin typeface="Arial Narrow"/>
                <a:cs typeface="Arial Narrow"/>
              </a:rPr>
              <a:t>В</a:t>
            </a:r>
            <a:r>
              <a:rPr sz="1200" b="1" spc="75" dirty="0">
                <a:solidFill>
                  <a:srgbClr val="585858"/>
                </a:solidFill>
                <a:latin typeface="Arial Narrow"/>
                <a:cs typeface="Arial Narrow"/>
              </a:rPr>
              <a:t> </a:t>
            </a:r>
            <a:r>
              <a:rPr sz="1200" b="1" spc="-5" dirty="0">
                <a:solidFill>
                  <a:srgbClr val="606060"/>
                </a:solidFill>
                <a:latin typeface="Arial Narrow"/>
                <a:cs typeface="Arial Narrow"/>
              </a:rPr>
              <a:t>Б</a:t>
            </a:r>
            <a:r>
              <a:rPr sz="1200" b="1" spc="-5" dirty="0">
                <a:solidFill>
                  <a:srgbClr val="585858"/>
                </a:solidFill>
                <a:latin typeface="Arial Narrow"/>
                <a:cs typeface="Arial Narrow"/>
              </a:rPr>
              <a:t>ЕЗ</a:t>
            </a:r>
            <a:r>
              <a:rPr sz="1200" b="1" spc="-5" dirty="0">
                <a:solidFill>
                  <a:srgbClr val="606060"/>
                </a:solidFill>
                <a:latin typeface="Arial Narrow"/>
                <a:cs typeface="Arial Narrow"/>
              </a:rPr>
              <a:t>ОП</a:t>
            </a:r>
            <a:r>
              <a:rPr sz="1200" b="1" spc="-5" dirty="0">
                <a:solidFill>
                  <a:srgbClr val="585858"/>
                </a:solidFill>
                <a:latin typeface="Arial Narrow"/>
                <a:cs typeface="Arial Narrow"/>
              </a:rPr>
              <a:t>АС</a:t>
            </a:r>
            <a:r>
              <a:rPr sz="1200" b="1" spc="-5" dirty="0">
                <a:solidFill>
                  <a:srgbClr val="606060"/>
                </a:solidFill>
                <a:latin typeface="Arial Narrow"/>
                <a:cs typeface="Arial Narrow"/>
              </a:rPr>
              <a:t>Н</a:t>
            </a:r>
            <a:r>
              <a:rPr sz="1200" b="1" spc="-5" dirty="0">
                <a:solidFill>
                  <a:srgbClr val="585858"/>
                </a:solidFill>
                <a:latin typeface="Arial Narrow"/>
                <a:cs typeface="Arial Narrow"/>
              </a:rPr>
              <a:t>ОСТИ»</a:t>
            </a:r>
            <a:endParaRPr sz="1200" dirty="0">
              <a:latin typeface="Arial Narrow"/>
              <a:cs typeface="Arial Narrow"/>
            </a:endParaRPr>
          </a:p>
        </p:txBody>
      </p:sp>
      <p:sp>
        <p:nvSpPr>
          <p:cNvPr id="36" name="object 49"/>
          <p:cNvSpPr/>
          <p:nvPr/>
        </p:nvSpPr>
        <p:spPr>
          <a:xfrm>
            <a:off x="1234949" y="3960607"/>
            <a:ext cx="526415" cy="604520"/>
          </a:xfrm>
          <a:custGeom>
            <a:avLst/>
            <a:gdLst/>
            <a:ahLst/>
            <a:cxnLst/>
            <a:rect l="l" t="t" r="r" b="b"/>
            <a:pathLst>
              <a:path w="526414" h="604520">
                <a:moveTo>
                  <a:pt x="4953" y="0"/>
                </a:moveTo>
                <a:lnTo>
                  <a:pt x="1397" y="0"/>
                </a:lnTo>
                <a:lnTo>
                  <a:pt x="0" y="1397"/>
                </a:lnTo>
                <a:lnTo>
                  <a:pt x="0" y="165862"/>
                </a:lnTo>
                <a:lnTo>
                  <a:pt x="127" y="165988"/>
                </a:lnTo>
                <a:lnTo>
                  <a:pt x="254" y="166370"/>
                </a:lnTo>
                <a:lnTo>
                  <a:pt x="381" y="166877"/>
                </a:lnTo>
                <a:lnTo>
                  <a:pt x="508" y="166877"/>
                </a:lnTo>
                <a:lnTo>
                  <a:pt x="635" y="167259"/>
                </a:lnTo>
                <a:lnTo>
                  <a:pt x="888" y="167512"/>
                </a:lnTo>
                <a:lnTo>
                  <a:pt x="1016" y="167512"/>
                </a:lnTo>
                <a:lnTo>
                  <a:pt x="520319" y="603376"/>
                </a:lnTo>
                <a:lnTo>
                  <a:pt x="521716" y="604520"/>
                </a:lnTo>
                <a:lnTo>
                  <a:pt x="523748" y="604265"/>
                </a:lnTo>
                <a:lnTo>
                  <a:pt x="525907" y="601599"/>
                </a:lnTo>
                <a:lnTo>
                  <a:pt x="525780" y="599566"/>
                </a:lnTo>
                <a:lnTo>
                  <a:pt x="524383" y="598424"/>
                </a:lnTo>
                <a:lnTo>
                  <a:pt x="6350" y="163702"/>
                </a:lnTo>
                <a:lnTo>
                  <a:pt x="6350" y="1397"/>
                </a:lnTo>
                <a:lnTo>
                  <a:pt x="4953" y="0"/>
                </a:lnTo>
                <a:close/>
              </a:path>
            </a:pathLst>
          </a:custGeom>
          <a:solidFill>
            <a:srgbClr val="EFBD20">
              <a:alpha val="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50"/>
          <p:cNvSpPr/>
          <p:nvPr/>
        </p:nvSpPr>
        <p:spPr>
          <a:xfrm>
            <a:off x="1211073" y="3936731"/>
            <a:ext cx="0" cy="162560"/>
          </a:xfrm>
          <a:custGeom>
            <a:avLst/>
            <a:gdLst/>
            <a:ahLst/>
            <a:cxnLst/>
            <a:rect l="l" t="t" r="r" b="b"/>
            <a:pathLst>
              <a:path h="162560">
                <a:moveTo>
                  <a:pt x="0" y="0"/>
                </a:moveTo>
                <a:lnTo>
                  <a:pt x="0" y="162051"/>
                </a:lnTo>
              </a:path>
            </a:pathLst>
          </a:custGeom>
          <a:ln w="6350">
            <a:solidFill>
              <a:srgbClr val="3E3E3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51"/>
          <p:cNvSpPr/>
          <p:nvPr/>
        </p:nvSpPr>
        <p:spPr>
          <a:xfrm>
            <a:off x="1211073" y="4098784"/>
            <a:ext cx="519430" cy="436245"/>
          </a:xfrm>
          <a:custGeom>
            <a:avLst/>
            <a:gdLst/>
            <a:ahLst/>
            <a:cxnLst/>
            <a:rect l="l" t="t" r="r" b="b"/>
            <a:pathLst>
              <a:path w="519430" h="436245">
                <a:moveTo>
                  <a:pt x="0" y="0"/>
                </a:moveTo>
                <a:lnTo>
                  <a:pt x="519303" y="435737"/>
                </a:lnTo>
              </a:path>
            </a:pathLst>
          </a:custGeom>
          <a:ln w="6350">
            <a:solidFill>
              <a:srgbClr val="3E3E3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52"/>
          <p:cNvSpPr/>
          <p:nvPr/>
        </p:nvSpPr>
        <p:spPr>
          <a:xfrm>
            <a:off x="6073776" y="3960607"/>
            <a:ext cx="316865" cy="784860"/>
          </a:xfrm>
          <a:custGeom>
            <a:avLst/>
            <a:gdLst/>
            <a:ahLst/>
            <a:cxnLst/>
            <a:rect l="l" t="t" r="r" b="b"/>
            <a:pathLst>
              <a:path w="316865" h="784860">
                <a:moveTo>
                  <a:pt x="315086" y="0"/>
                </a:moveTo>
                <a:lnTo>
                  <a:pt x="311657" y="0"/>
                </a:lnTo>
                <a:lnTo>
                  <a:pt x="310260" y="1397"/>
                </a:lnTo>
                <a:lnTo>
                  <a:pt x="310260" y="519429"/>
                </a:lnTo>
                <a:lnTo>
                  <a:pt x="1524" y="778510"/>
                </a:lnTo>
                <a:lnTo>
                  <a:pt x="126" y="779652"/>
                </a:lnTo>
                <a:lnTo>
                  <a:pt x="0" y="781558"/>
                </a:lnTo>
                <a:lnTo>
                  <a:pt x="1142" y="782954"/>
                </a:lnTo>
                <a:lnTo>
                  <a:pt x="2285" y="784225"/>
                </a:lnTo>
                <a:lnTo>
                  <a:pt x="4317" y="784478"/>
                </a:lnTo>
                <a:lnTo>
                  <a:pt x="5587" y="783336"/>
                </a:lnTo>
                <a:lnTo>
                  <a:pt x="315467" y="523366"/>
                </a:lnTo>
                <a:lnTo>
                  <a:pt x="315594" y="523113"/>
                </a:lnTo>
                <a:lnTo>
                  <a:pt x="315722" y="523113"/>
                </a:lnTo>
                <a:lnTo>
                  <a:pt x="315849" y="522859"/>
                </a:lnTo>
                <a:lnTo>
                  <a:pt x="316229" y="522477"/>
                </a:lnTo>
                <a:lnTo>
                  <a:pt x="316356" y="521970"/>
                </a:lnTo>
                <a:lnTo>
                  <a:pt x="316483" y="521335"/>
                </a:lnTo>
                <a:lnTo>
                  <a:pt x="316610" y="1397"/>
                </a:lnTo>
                <a:lnTo>
                  <a:pt x="315086" y="0"/>
                </a:lnTo>
                <a:close/>
              </a:path>
            </a:pathLst>
          </a:custGeom>
          <a:solidFill>
            <a:srgbClr val="EFBD20">
              <a:alpha val="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53"/>
          <p:cNvSpPr/>
          <p:nvPr/>
        </p:nvSpPr>
        <p:spPr>
          <a:xfrm>
            <a:off x="6360161" y="3936731"/>
            <a:ext cx="0" cy="518159"/>
          </a:xfrm>
          <a:custGeom>
            <a:avLst/>
            <a:gdLst/>
            <a:ahLst/>
            <a:cxnLst/>
            <a:rect l="l" t="t" r="r" b="b"/>
            <a:pathLst>
              <a:path h="518160">
                <a:moveTo>
                  <a:pt x="0" y="0"/>
                </a:moveTo>
                <a:lnTo>
                  <a:pt x="0" y="517778"/>
                </a:lnTo>
              </a:path>
            </a:pathLst>
          </a:custGeom>
          <a:ln w="6350">
            <a:solidFill>
              <a:srgbClr val="3E3E3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54"/>
          <p:cNvSpPr/>
          <p:nvPr/>
        </p:nvSpPr>
        <p:spPr>
          <a:xfrm>
            <a:off x="6050407" y="4454511"/>
            <a:ext cx="309880" cy="260350"/>
          </a:xfrm>
          <a:custGeom>
            <a:avLst/>
            <a:gdLst/>
            <a:ahLst/>
            <a:cxnLst/>
            <a:rect l="l" t="t" r="r" b="b"/>
            <a:pathLst>
              <a:path w="309879" h="260350">
                <a:moveTo>
                  <a:pt x="309752" y="0"/>
                </a:moveTo>
                <a:lnTo>
                  <a:pt x="0" y="259969"/>
                </a:lnTo>
              </a:path>
            </a:pathLst>
          </a:custGeom>
          <a:ln w="6350">
            <a:solidFill>
              <a:srgbClr val="3E3E3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55"/>
          <p:cNvSpPr/>
          <p:nvPr/>
        </p:nvSpPr>
        <p:spPr>
          <a:xfrm>
            <a:off x="5721096" y="4824588"/>
            <a:ext cx="717549" cy="129921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56"/>
          <p:cNvSpPr/>
          <p:nvPr/>
        </p:nvSpPr>
        <p:spPr>
          <a:xfrm>
            <a:off x="4851019" y="5048998"/>
            <a:ext cx="2453259" cy="131572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57"/>
          <p:cNvSpPr/>
          <p:nvPr/>
        </p:nvSpPr>
        <p:spPr>
          <a:xfrm>
            <a:off x="4968749" y="5262357"/>
            <a:ext cx="2208530" cy="157099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58"/>
          <p:cNvSpPr txBox="1"/>
          <p:nvPr/>
        </p:nvSpPr>
        <p:spPr>
          <a:xfrm>
            <a:off x="4807586" y="4725401"/>
            <a:ext cx="2490470" cy="592470"/>
          </a:xfrm>
          <a:prstGeom prst="rect">
            <a:avLst/>
          </a:prstGeom>
        </p:spPr>
        <p:txBody>
          <a:bodyPr vert="horz" wrap="square" lIns="0" tIns="25400" rIns="0" bIns="0" rtlCol="0">
            <a:spAutoFit/>
          </a:bodyPr>
          <a:lstStyle/>
          <a:p>
            <a:pPr marL="1270" algn="ctr">
              <a:lnSpc>
                <a:spcPct val="100000"/>
              </a:lnSpc>
              <a:spcBef>
                <a:spcPts val="200"/>
              </a:spcBef>
            </a:pPr>
            <a:r>
              <a:rPr sz="1200" spc="-10" dirty="0">
                <a:solidFill>
                  <a:srgbClr val="606060"/>
                </a:solidFill>
                <a:latin typeface="Arial Narrow"/>
                <a:cs typeface="Arial Narrow"/>
              </a:rPr>
              <a:t>Июнь</a:t>
            </a:r>
            <a:r>
              <a:rPr sz="1200" spc="25" dirty="0">
                <a:solidFill>
                  <a:srgbClr val="606060"/>
                </a:solidFill>
                <a:latin typeface="Arial Narrow"/>
                <a:cs typeface="Arial Narrow"/>
              </a:rPr>
              <a:t> </a:t>
            </a:r>
            <a:r>
              <a:rPr sz="1200" spc="-10" dirty="0">
                <a:solidFill>
                  <a:srgbClr val="606060"/>
                </a:solidFill>
                <a:latin typeface="Arial Narrow"/>
                <a:cs typeface="Arial Narrow"/>
              </a:rPr>
              <a:t>201</a:t>
            </a:r>
            <a:r>
              <a:rPr sz="1200" spc="-10" dirty="0">
                <a:solidFill>
                  <a:srgbClr val="585858"/>
                </a:solidFill>
                <a:latin typeface="Arial Narrow"/>
                <a:cs typeface="Arial Narrow"/>
              </a:rPr>
              <a:t>5</a:t>
            </a:r>
            <a:endParaRPr sz="1200" dirty="0">
              <a:latin typeface="Arial Narrow"/>
              <a:cs typeface="Arial Narrow"/>
            </a:endParaRPr>
          </a:p>
          <a:p>
            <a:pPr algn="ctr">
              <a:lnSpc>
                <a:spcPct val="100000"/>
              </a:lnSpc>
              <a:spcBef>
                <a:spcPts val="105"/>
              </a:spcBef>
            </a:pPr>
            <a:r>
              <a:rPr sz="1200" b="1" spc="-10" dirty="0">
                <a:solidFill>
                  <a:srgbClr val="585858"/>
                </a:solidFill>
                <a:latin typeface="Arial Narrow"/>
                <a:cs typeface="Arial Narrow"/>
              </a:rPr>
              <a:t>С</a:t>
            </a:r>
            <a:r>
              <a:rPr sz="1200" b="1" spc="-10" dirty="0">
                <a:solidFill>
                  <a:srgbClr val="606060"/>
                </a:solidFill>
                <a:latin typeface="Arial Narrow"/>
                <a:cs typeface="Arial Narrow"/>
              </a:rPr>
              <a:t>ТАР</a:t>
            </a:r>
            <a:r>
              <a:rPr sz="1200" b="1" spc="-10" dirty="0">
                <a:solidFill>
                  <a:srgbClr val="585858"/>
                </a:solidFill>
                <a:latin typeface="Arial Narrow"/>
                <a:cs typeface="Arial Narrow"/>
              </a:rPr>
              <a:t>Т </a:t>
            </a:r>
            <a:r>
              <a:rPr sz="1200" b="1" spc="-5" dirty="0">
                <a:solidFill>
                  <a:srgbClr val="606060"/>
                </a:solidFill>
                <a:latin typeface="Arial Narrow"/>
                <a:cs typeface="Arial Narrow"/>
              </a:rPr>
              <a:t>ПРОГР</a:t>
            </a:r>
            <a:r>
              <a:rPr sz="1200" b="1" spc="-5" dirty="0">
                <a:solidFill>
                  <a:srgbClr val="585858"/>
                </a:solidFill>
                <a:latin typeface="Arial Narrow"/>
                <a:cs typeface="Arial Narrow"/>
              </a:rPr>
              <a:t>АМ</a:t>
            </a:r>
            <a:r>
              <a:rPr sz="1200" b="1" spc="-5" dirty="0">
                <a:solidFill>
                  <a:srgbClr val="606060"/>
                </a:solidFill>
                <a:latin typeface="Arial Narrow"/>
                <a:cs typeface="Arial Narrow"/>
              </a:rPr>
              <a:t>МЫ</a:t>
            </a:r>
            <a:r>
              <a:rPr sz="1200" b="1" spc="-10" dirty="0">
                <a:solidFill>
                  <a:srgbClr val="606060"/>
                </a:solidFill>
                <a:latin typeface="Arial Narrow"/>
                <a:cs typeface="Arial Narrow"/>
              </a:rPr>
              <a:t> </a:t>
            </a:r>
            <a:r>
              <a:rPr sz="1200" b="1" spc="-5" dirty="0">
                <a:solidFill>
                  <a:srgbClr val="585858"/>
                </a:solidFill>
                <a:latin typeface="Arial Narrow"/>
                <a:cs typeface="Arial Narrow"/>
              </a:rPr>
              <a:t>ТР</a:t>
            </a:r>
            <a:r>
              <a:rPr sz="1200" b="1" spc="-5" dirty="0">
                <a:solidFill>
                  <a:srgbClr val="606060"/>
                </a:solidFill>
                <a:latin typeface="Arial Narrow"/>
                <a:cs typeface="Arial Narrow"/>
              </a:rPr>
              <a:t>ЕНИНГ</a:t>
            </a:r>
            <a:r>
              <a:rPr sz="1200" b="1" spc="-5" dirty="0">
                <a:solidFill>
                  <a:srgbClr val="585858"/>
                </a:solidFill>
                <a:latin typeface="Arial Narrow"/>
                <a:cs typeface="Arial Narrow"/>
              </a:rPr>
              <a:t>ОВ</a:t>
            </a:r>
            <a:endParaRPr sz="1200" dirty="0">
              <a:latin typeface="Arial Narrow"/>
              <a:cs typeface="Arial Narrow"/>
            </a:endParaRPr>
          </a:p>
          <a:p>
            <a:pPr algn="ctr">
              <a:lnSpc>
                <a:spcPct val="100000"/>
              </a:lnSpc>
            </a:pPr>
            <a:r>
              <a:rPr sz="1200" b="1" spc="-10" dirty="0">
                <a:solidFill>
                  <a:srgbClr val="606060"/>
                </a:solidFill>
                <a:latin typeface="Arial Narrow"/>
                <a:cs typeface="Arial Narrow"/>
              </a:rPr>
              <a:t>ДЛ</a:t>
            </a:r>
            <a:r>
              <a:rPr sz="1200" b="1" spc="-10" dirty="0">
                <a:solidFill>
                  <a:srgbClr val="585858"/>
                </a:solidFill>
                <a:latin typeface="Arial Narrow"/>
                <a:cs typeface="Arial Narrow"/>
              </a:rPr>
              <a:t>Я </a:t>
            </a:r>
            <a:r>
              <a:rPr sz="1200" b="1" spc="-5" dirty="0">
                <a:solidFill>
                  <a:srgbClr val="606060"/>
                </a:solidFill>
                <a:latin typeface="Arial Narrow"/>
                <a:cs typeface="Arial Narrow"/>
              </a:rPr>
              <a:t>РАБОТН</a:t>
            </a:r>
            <a:r>
              <a:rPr sz="1200" b="1" spc="-5" dirty="0">
                <a:solidFill>
                  <a:srgbClr val="585858"/>
                </a:solidFill>
                <a:latin typeface="Arial Narrow"/>
                <a:cs typeface="Arial Narrow"/>
              </a:rPr>
              <a:t>ИКОВ </a:t>
            </a:r>
            <a:r>
              <a:rPr sz="1200" b="1" spc="-20" dirty="0">
                <a:solidFill>
                  <a:srgbClr val="606060"/>
                </a:solidFill>
                <a:latin typeface="Arial Narrow"/>
                <a:cs typeface="Arial Narrow"/>
              </a:rPr>
              <a:t>О</a:t>
            </a:r>
            <a:r>
              <a:rPr sz="1200" b="1" spc="-20" dirty="0">
                <a:solidFill>
                  <a:srgbClr val="585858"/>
                </a:solidFill>
                <a:latin typeface="Arial Narrow"/>
                <a:cs typeface="Arial Narrow"/>
              </a:rPr>
              <a:t>ОО</a:t>
            </a:r>
            <a:r>
              <a:rPr sz="1200" b="1" spc="30" dirty="0">
                <a:solidFill>
                  <a:srgbClr val="585858"/>
                </a:solidFill>
                <a:latin typeface="Arial Narrow"/>
                <a:cs typeface="Arial Narrow"/>
              </a:rPr>
              <a:t> </a:t>
            </a:r>
            <a:r>
              <a:rPr sz="1200" b="1" spc="-10" dirty="0">
                <a:solidFill>
                  <a:srgbClr val="585858"/>
                </a:solidFill>
                <a:latin typeface="Arial Narrow"/>
                <a:cs typeface="Arial Narrow"/>
              </a:rPr>
              <a:t>"</a:t>
            </a:r>
            <a:r>
              <a:rPr sz="1200" b="1" spc="-10" dirty="0">
                <a:solidFill>
                  <a:srgbClr val="606060"/>
                </a:solidFill>
                <a:latin typeface="Arial Narrow"/>
                <a:cs typeface="Arial Narrow"/>
              </a:rPr>
              <a:t>Р</a:t>
            </a:r>
            <a:r>
              <a:rPr sz="1200" b="1" spc="-10" dirty="0">
                <a:solidFill>
                  <a:srgbClr val="585858"/>
                </a:solidFill>
                <a:latin typeface="Arial Narrow"/>
                <a:cs typeface="Arial Narrow"/>
              </a:rPr>
              <a:t>УК"</a:t>
            </a:r>
            <a:endParaRPr sz="1200" dirty="0">
              <a:latin typeface="Arial Narrow"/>
              <a:cs typeface="Arial Narrow"/>
            </a:endParaRPr>
          </a:p>
        </p:txBody>
      </p:sp>
      <p:sp>
        <p:nvSpPr>
          <p:cNvPr id="46" name="object 59"/>
          <p:cNvSpPr/>
          <p:nvPr/>
        </p:nvSpPr>
        <p:spPr>
          <a:xfrm>
            <a:off x="6073776" y="3960607"/>
            <a:ext cx="316865" cy="784860"/>
          </a:xfrm>
          <a:custGeom>
            <a:avLst/>
            <a:gdLst/>
            <a:ahLst/>
            <a:cxnLst/>
            <a:rect l="l" t="t" r="r" b="b"/>
            <a:pathLst>
              <a:path w="316865" h="784860">
                <a:moveTo>
                  <a:pt x="315086" y="0"/>
                </a:moveTo>
                <a:lnTo>
                  <a:pt x="311657" y="0"/>
                </a:lnTo>
                <a:lnTo>
                  <a:pt x="310260" y="1397"/>
                </a:lnTo>
                <a:lnTo>
                  <a:pt x="310260" y="519429"/>
                </a:lnTo>
                <a:lnTo>
                  <a:pt x="1524" y="778510"/>
                </a:lnTo>
                <a:lnTo>
                  <a:pt x="126" y="779652"/>
                </a:lnTo>
                <a:lnTo>
                  <a:pt x="0" y="781558"/>
                </a:lnTo>
                <a:lnTo>
                  <a:pt x="1142" y="782954"/>
                </a:lnTo>
                <a:lnTo>
                  <a:pt x="2285" y="784225"/>
                </a:lnTo>
                <a:lnTo>
                  <a:pt x="4317" y="784478"/>
                </a:lnTo>
                <a:lnTo>
                  <a:pt x="5587" y="783336"/>
                </a:lnTo>
                <a:lnTo>
                  <a:pt x="315467" y="523366"/>
                </a:lnTo>
                <a:lnTo>
                  <a:pt x="315594" y="523113"/>
                </a:lnTo>
                <a:lnTo>
                  <a:pt x="315722" y="523113"/>
                </a:lnTo>
                <a:lnTo>
                  <a:pt x="315849" y="522859"/>
                </a:lnTo>
                <a:lnTo>
                  <a:pt x="316229" y="522477"/>
                </a:lnTo>
                <a:lnTo>
                  <a:pt x="316356" y="521970"/>
                </a:lnTo>
                <a:lnTo>
                  <a:pt x="316483" y="521335"/>
                </a:lnTo>
                <a:lnTo>
                  <a:pt x="316610" y="1397"/>
                </a:lnTo>
                <a:lnTo>
                  <a:pt x="315086" y="0"/>
                </a:lnTo>
                <a:close/>
              </a:path>
            </a:pathLst>
          </a:custGeom>
          <a:solidFill>
            <a:srgbClr val="EFBD20">
              <a:alpha val="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60"/>
          <p:cNvSpPr/>
          <p:nvPr/>
        </p:nvSpPr>
        <p:spPr>
          <a:xfrm>
            <a:off x="6360161" y="3936731"/>
            <a:ext cx="0" cy="518159"/>
          </a:xfrm>
          <a:custGeom>
            <a:avLst/>
            <a:gdLst/>
            <a:ahLst/>
            <a:cxnLst/>
            <a:rect l="l" t="t" r="r" b="b"/>
            <a:pathLst>
              <a:path h="518160">
                <a:moveTo>
                  <a:pt x="0" y="0"/>
                </a:moveTo>
                <a:lnTo>
                  <a:pt x="0" y="517778"/>
                </a:lnTo>
              </a:path>
            </a:pathLst>
          </a:custGeom>
          <a:ln w="6350">
            <a:solidFill>
              <a:srgbClr val="3E3E3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61"/>
          <p:cNvSpPr/>
          <p:nvPr/>
        </p:nvSpPr>
        <p:spPr>
          <a:xfrm>
            <a:off x="6050407" y="4454511"/>
            <a:ext cx="309880" cy="260350"/>
          </a:xfrm>
          <a:custGeom>
            <a:avLst/>
            <a:gdLst/>
            <a:ahLst/>
            <a:cxnLst/>
            <a:rect l="l" t="t" r="r" b="b"/>
            <a:pathLst>
              <a:path w="309879" h="260350">
                <a:moveTo>
                  <a:pt x="309752" y="0"/>
                </a:moveTo>
                <a:lnTo>
                  <a:pt x="0" y="259969"/>
                </a:lnTo>
              </a:path>
            </a:pathLst>
          </a:custGeom>
          <a:ln w="6350">
            <a:solidFill>
              <a:srgbClr val="3E3E3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62"/>
          <p:cNvSpPr/>
          <p:nvPr/>
        </p:nvSpPr>
        <p:spPr>
          <a:xfrm>
            <a:off x="8305801" y="1858376"/>
            <a:ext cx="796290" cy="2108835"/>
          </a:xfrm>
          <a:custGeom>
            <a:avLst/>
            <a:gdLst/>
            <a:ahLst/>
            <a:cxnLst/>
            <a:rect l="l" t="t" r="r" b="b"/>
            <a:pathLst>
              <a:path w="796290" h="2108835">
                <a:moveTo>
                  <a:pt x="4317" y="0"/>
                </a:moveTo>
                <a:lnTo>
                  <a:pt x="2666" y="0"/>
                </a:lnTo>
                <a:lnTo>
                  <a:pt x="1777" y="381"/>
                </a:lnTo>
                <a:lnTo>
                  <a:pt x="1142" y="1143"/>
                </a:lnTo>
                <a:lnTo>
                  <a:pt x="0" y="2412"/>
                </a:lnTo>
                <a:lnTo>
                  <a:pt x="126" y="4445"/>
                </a:lnTo>
                <a:lnTo>
                  <a:pt x="1524" y="5587"/>
                </a:lnTo>
                <a:lnTo>
                  <a:pt x="789558" y="666877"/>
                </a:lnTo>
                <a:lnTo>
                  <a:pt x="789558" y="2107184"/>
                </a:lnTo>
                <a:lnTo>
                  <a:pt x="790955" y="2108581"/>
                </a:lnTo>
                <a:lnTo>
                  <a:pt x="794511" y="2108581"/>
                </a:lnTo>
                <a:lnTo>
                  <a:pt x="795908" y="2107184"/>
                </a:lnTo>
                <a:lnTo>
                  <a:pt x="795781" y="664337"/>
                </a:lnTo>
                <a:lnTo>
                  <a:pt x="795654" y="663956"/>
                </a:lnTo>
                <a:lnTo>
                  <a:pt x="795401" y="663702"/>
                </a:lnTo>
                <a:lnTo>
                  <a:pt x="795274" y="663321"/>
                </a:lnTo>
                <a:lnTo>
                  <a:pt x="795019" y="663194"/>
                </a:lnTo>
                <a:lnTo>
                  <a:pt x="794892" y="662940"/>
                </a:lnTo>
                <a:lnTo>
                  <a:pt x="5587" y="762"/>
                </a:lnTo>
                <a:lnTo>
                  <a:pt x="4952" y="254"/>
                </a:lnTo>
                <a:lnTo>
                  <a:pt x="4317" y="0"/>
                </a:lnTo>
                <a:close/>
              </a:path>
            </a:pathLst>
          </a:custGeom>
          <a:solidFill>
            <a:srgbClr val="EFBD20">
              <a:alpha val="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63"/>
          <p:cNvSpPr/>
          <p:nvPr/>
        </p:nvSpPr>
        <p:spPr>
          <a:xfrm>
            <a:off x="9071611" y="2496806"/>
            <a:ext cx="0" cy="1440180"/>
          </a:xfrm>
          <a:custGeom>
            <a:avLst/>
            <a:gdLst/>
            <a:ahLst/>
            <a:cxnLst/>
            <a:rect l="l" t="t" r="r" b="b"/>
            <a:pathLst>
              <a:path h="1440179">
                <a:moveTo>
                  <a:pt x="0" y="1439926"/>
                </a:moveTo>
                <a:lnTo>
                  <a:pt x="0" y="0"/>
                </a:lnTo>
              </a:path>
            </a:pathLst>
          </a:custGeom>
          <a:ln w="6350">
            <a:solidFill>
              <a:srgbClr val="3E3E3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64"/>
          <p:cNvSpPr/>
          <p:nvPr/>
        </p:nvSpPr>
        <p:spPr>
          <a:xfrm>
            <a:off x="8282305" y="1834500"/>
            <a:ext cx="789305" cy="662305"/>
          </a:xfrm>
          <a:custGeom>
            <a:avLst/>
            <a:gdLst/>
            <a:ahLst/>
            <a:cxnLst/>
            <a:rect l="l" t="t" r="r" b="b"/>
            <a:pathLst>
              <a:path w="789304" h="662305">
                <a:moveTo>
                  <a:pt x="789304" y="662305"/>
                </a:moveTo>
                <a:lnTo>
                  <a:pt x="0" y="0"/>
                </a:lnTo>
              </a:path>
            </a:pathLst>
          </a:custGeom>
          <a:ln w="6350">
            <a:solidFill>
              <a:srgbClr val="3E3E3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65"/>
          <p:cNvSpPr/>
          <p:nvPr/>
        </p:nvSpPr>
        <p:spPr>
          <a:xfrm>
            <a:off x="7807326" y="974329"/>
            <a:ext cx="1006982" cy="165480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66"/>
          <p:cNvSpPr/>
          <p:nvPr/>
        </p:nvSpPr>
        <p:spPr>
          <a:xfrm>
            <a:off x="6905244" y="1169528"/>
            <a:ext cx="2808097" cy="188849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67"/>
          <p:cNvSpPr/>
          <p:nvPr/>
        </p:nvSpPr>
        <p:spPr>
          <a:xfrm>
            <a:off x="7039483" y="1414511"/>
            <a:ext cx="2548254" cy="157225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68"/>
          <p:cNvSpPr/>
          <p:nvPr/>
        </p:nvSpPr>
        <p:spPr>
          <a:xfrm>
            <a:off x="6934454" y="1627872"/>
            <a:ext cx="2755900" cy="157225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69"/>
          <p:cNvSpPr txBox="1"/>
          <p:nvPr/>
        </p:nvSpPr>
        <p:spPr>
          <a:xfrm>
            <a:off x="6676391" y="1045831"/>
            <a:ext cx="2852420" cy="776495"/>
          </a:xfrm>
          <a:prstGeom prst="rect">
            <a:avLst/>
          </a:prstGeom>
        </p:spPr>
        <p:txBody>
          <a:bodyPr vert="horz" wrap="square" lIns="0" tIns="24765" rIns="0" bIns="0" rtlCol="0">
            <a:spAutoFit/>
          </a:bodyPr>
          <a:lstStyle/>
          <a:p>
            <a:pPr marL="918844">
              <a:lnSpc>
                <a:spcPct val="100000"/>
              </a:lnSpc>
              <a:spcBef>
                <a:spcPts val="195"/>
              </a:spcBef>
            </a:pPr>
            <a:r>
              <a:rPr sz="1200" spc="-5" dirty="0">
                <a:solidFill>
                  <a:srgbClr val="606060"/>
                </a:solidFill>
                <a:latin typeface="Arial Narrow"/>
                <a:cs typeface="Arial Narrow"/>
              </a:rPr>
              <a:t>С</a:t>
            </a:r>
            <a:r>
              <a:rPr sz="1200" spc="-5" dirty="0">
                <a:solidFill>
                  <a:srgbClr val="585858"/>
                </a:solidFill>
                <a:latin typeface="Arial Narrow"/>
                <a:cs typeface="Arial Narrow"/>
              </a:rPr>
              <a:t>е</a:t>
            </a:r>
            <a:r>
              <a:rPr sz="1200" spc="-5" dirty="0">
                <a:solidFill>
                  <a:srgbClr val="606060"/>
                </a:solidFill>
                <a:latin typeface="Arial Narrow"/>
                <a:cs typeface="Arial Narrow"/>
              </a:rPr>
              <a:t>нт</a:t>
            </a:r>
            <a:r>
              <a:rPr sz="1200" spc="-5" dirty="0">
                <a:solidFill>
                  <a:srgbClr val="585858"/>
                </a:solidFill>
                <a:latin typeface="Arial Narrow"/>
                <a:cs typeface="Arial Narrow"/>
              </a:rPr>
              <a:t>я</a:t>
            </a:r>
            <a:r>
              <a:rPr sz="1200" spc="-5" dirty="0">
                <a:solidFill>
                  <a:srgbClr val="606060"/>
                </a:solidFill>
                <a:latin typeface="Arial Narrow"/>
                <a:cs typeface="Arial Narrow"/>
              </a:rPr>
              <a:t>брь</a:t>
            </a:r>
            <a:r>
              <a:rPr sz="1200" spc="-25" dirty="0">
                <a:solidFill>
                  <a:srgbClr val="606060"/>
                </a:solidFill>
                <a:latin typeface="Arial Narrow"/>
                <a:cs typeface="Arial Narrow"/>
              </a:rPr>
              <a:t> </a:t>
            </a:r>
            <a:r>
              <a:rPr sz="1200" dirty="0">
                <a:solidFill>
                  <a:srgbClr val="585858"/>
                </a:solidFill>
                <a:latin typeface="Arial Narrow"/>
                <a:cs typeface="Arial Narrow"/>
              </a:rPr>
              <a:t>2017</a:t>
            </a:r>
            <a:endParaRPr sz="1200" dirty="0">
              <a:latin typeface="Arial Narrow"/>
              <a:cs typeface="Arial Narrow"/>
            </a:endParaRPr>
          </a:p>
          <a:p>
            <a:pPr marL="12700" marR="5080" algn="ctr">
              <a:lnSpc>
                <a:spcPct val="100000"/>
              </a:lnSpc>
              <a:spcBef>
                <a:spcPts val="100"/>
              </a:spcBef>
            </a:pPr>
            <a:r>
              <a:rPr sz="1200" b="1" spc="-10" dirty="0">
                <a:solidFill>
                  <a:srgbClr val="585858"/>
                </a:solidFill>
                <a:latin typeface="Arial Narrow"/>
                <a:cs typeface="Arial Narrow"/>
              </a:rPr>
              <a:t>ВВЕД</a:t>
            </a:r>
            <a:r>
              <a:rPr sz="1200" b="1" spc="-10" dirty="0">
                <a:solidFill>
                  <a:srgbClr val="606060"/>
                </a:solidFill>
                <a:latin typeface="Arial Narrow"/>
                <a:cs typeface="Arial Narrow"/>
              </a:rPr>
              <a:t>Е</a:t>
            </a:r>
            <a:r>
              <a:rPr sz="1200" b="1" spc="-10" dirty="0">
                <a:solidFill>
                  <a:srgbClr val="585858"/>
                </a:solidFill>
                <a:latin typeface="Arial Narrow"/>
                <a:cs typeface="Arial Narrow"/>
              </a:rPr>
              <a:t>Н</a:t>
            </a:r>
            <a:r>
              <a:rPr sz="1200" b="1" spc="-10" dirty="0">
                <a:solidFill>
                  <a:srgbClr val="606060"/>
                </a:solidFill>
                <a:latin typeface="Arial Narrow"/>
                <a:cs typeface="Arial Narrow"/>
              </a:rPr>
              <a:t>И</a:t>
            </a:r>
            <a:r>
              <a:rPr sz="1200" b="1" spc="-10" dirty="0">
                <a:solidFill>
                  <a:srgbClr val="585858"/>
                </a:solidFill>
                <a:latin typeface="Arial Narrow"/>
                <a:cs typeface="Arial Narrow"/>
              </a:rPr>
              <a:t>Е </a:t>
            </a:r>
            <a:r>
              <a:rPr sz="1200" b="1" dirty="0">
                <a:solidFill>
                  <a:srgbClr val="606060"/>
                </a:solidFill>
                <a:latin typeface="Arial Narrow"/>
                <a:cs typeface="Arial Narrow"/>
              </a:rPr>
              <a:t>В </a:t>
            </a:r>
            <a:r>
              <a:rPr sz="1200" b="1" spc="-5" dirty="0">
                <a:solidFill>
                  <a:srgbClr val="585858"/>
                </a:solidFill>
                <a:latin typeface="Arial Narrow"/>
                <a:cs typeface="Arial Narrow"/>
              </a:rPr>
              <a:t>Д</a:t>
            </a:r>
            <a:r>
              <a:rPr sz="1200" b="1" spc="-5" dirty="0">
                <a:solidFill>
                  <a:srgbClr val="606060"/>
                </a:solidFill>
                <a:latin typeface="Arial Narrow"/>
                <a:cs typeface="Arial Narrow"/>
              </a:rPr>
              <a:t>ЕЙСТВИЕ </a:t>
            </a:r>
            <a:r>
              <a:rPr sz="1200" b="1" spc="-5" dirty="0">
                <a:solidFill>
                  <a:srgbClr val="585858"/>
                </a:solidFill>
                <a:latin typeface="Arial Narrow"/>
                <a:cs typeface="Arial Narrow"/>
              </a:rPr>
              <a:t>ПО</a:t>
            </a:r>
            <a:r>
              <a:rPr sz="1200" b="1" spc="-5" dirty="0">
                <a:solidFill>
                  <a:srgbClr val="606060"/>
                </a:solidFill>
                <a:latin typeface="Arial Narrow"/>
                <a:cs typeface="Arial Narrow"/>
              </a:rPr>
              <a:t>Л</a:t>
            </a:r>
            <a:r>
              <a:rPr sz="1200" b="1" spc="-5" dirty="0">
                <a:solidFill>
                  <a:srgbClr val="585858"/>
                </a:solidFill>
                <a:latin typeface="Arial Narrow"/>
                <a:cs typeface="Arial Narrow"/>
              </a:rPr>
              <a:t>О</a:t>
            </a:r>
            <a:r>
              <a:rPr sz="1200" b="1" spc="-5" dirty="0">
                <a:solidFill>
                  <a:srgbClr val="606060"/>
                </a:solidFill>
                <a:latin typeface="Arial Narrow"/>
                <a:cs typeface="Arial Narrow"/>
              </a:rPr>
              <a:t>Ж</a:t>
            </a:r>
            <a:r>
              <a:rPr sz="1200" b="1" spc="-5" dirty="0">
                <a:solidFill>
                  <a:srgbClr val="585858"/>
                </a:solidFill>
                <a:latin typeface="Arial Narrow"/>
                <a:cs typeface="Arial Narrow"/>
              </a:rPr>
              <a:t>Е</a:t>
            </a:r>
            <a:r>
              <a:rPr sz="1200" b="1" spc="-5" dirty="0">
                <a:solidFill>
                  <a:srgbClr val="606060"/>
                </a:solidFill>
                <a:latin typeface="Arial Narrow"/>
                <a:cs typeface="Arial Narrow"/>
              </a:rPr>
              <a:t>Н</a:t>
            </a:r>
            <a:r>
              <a:rPr sz="1200" b="1" spc="-5" dirty="0">
                <a:solidFill>
                  <a:srgbClr val="585858"/>
                </a:solidFill>
                <a:latin typeface="Arial Narrow"/>
                <a:cs typeface="Arial Narrow"/>
              </a:rPr>
              <a:t>ИЯ  </a:t>
            </a:r>
            <a:r>
              <a:rPr sz="1200" b="1" dirty="0">
                <a:solidFill>
                  <a:srgbClr val="606060"/>
                </a:solidFill>
                <a:latin typeface="Arial Narrow"/>
                <a:cs typeface="Arial Narrow"/>
              </a:rPr>
              <a:t>О </a:t>
            </a:r>
            <a:r>
              <a:rPr sz="1200" b="1" dirty="0">
                <a:solidFill>
                  <a:srgbClr val="585858"/>
                </a:solidFill>
                <a:latin typeface="Arial Narrow"/>
                <a:cs typeface="Arial Narrow"/>
              </a:rPr>
              <a:t>П</a:t>
            </a:r>
            <a:r>
              <a:rPr sz="1200" b="1" dirty="0">
                <a:solidFill>
                  <a:srgbClr val="606060"/>
                </a:solidFill>
                <a:latin typeface="Arial Narrow"/>
                <a:cs typeface="Arial Narrow"/>
              </a:rPr>
              <a:t>РОВ</a:t>
            </a:r>
            <a:r>
              <a:rPr sz="1200" b="1" dirty="0">
                <a:solidFill>
                  <a:srgbClr val="585858"/>
                </a:solidFill>
                <a:latin typeface="Arial Narrow"/>
                <a:cs typeface="Arial Narrow"/>
              </a:rPr>
              <a:t>ЕД</a:t>
            </a:r>
            <a:r>
              <a:rPr sz="1200" b="1" dirty="0">
                <a:solidFill>
                  <a:srgbClr val="606060"/>
                </a:solidFill>
                <a:latin typeface="Arial Narrow"/>
                <a:cs typeface="Arial Narrow"/>
              </a:rPr>
              <a:t>Е</a:t>
            </a:r>
            <a:r>
              <a:rPr sz="1200" b="1" dirty="0">
                <a:solidFill>
                  <a:srgbClr val="585858"/>
                </a:solidFill>
                <a:latin typeface="Arial Narrow"/>
                <a:cs typeface="Arial Narrow"/>
              </a:rPr>
              <a:t>НИИ </a:t>
            </a:r>
            <a:r>
              <a:rPr sz="1200" b="1" spc="-5" dirty="0">
                <a:solidFill>
                  <a:srgbClr val="606060"/>
                </a:solidFill>
                <a:latin typeface="Arial Narrow"/>
                <a:cs typeface="Arial Narrow"/>
              </a:rPr>
              <a:t>ПО</a:t>
            </a:r>
            <a:r>
              <a:rPr sz="1200" b="1" spc="-5" dirty="0">
                <a:solidFill>
                  <a:srgbClr val="585858"/>
                </a:solidFill>
                <a:latin typeface="Arial Narrow"/>
                <a:cs typeface="Arial Narrow"/>
              </a:rPr>
              <a:t>ВЕ</a:t>
            </a:r>
            <a:r>
              <a:rPr sz="1200" b="1" spc="-5" dirty="0">
                <a:solidFill>
                  <a:srgbClr val="606060"/>
                </a:solidFill>
                <a:latin typeface="Arial Narrow"/>
                <a:cs typeface="Arial Narrow"/>
              </a:rPr>
              <a:t>Д</a:t>
            </a:r>
            <a:r>
              <a:rPr sz="1200" b="1" spc="-5" dirty="0">
                <a:solidFill>
                  <a:srgbClr val="585858"/>
                </a:solidFill>
                <a:latin typeface="Arial Narrow"/>
                <a:cs typeface="Arial Narrow"/>
              </a:rPr>
              <a:t>Е</a:t>
            </a:r>
            <a:r>
              <a:rPr sz="1200" b="1" spc="-5" dirty="0">
                <a:solidFill>
                  <a:srgbClr val="606060"/>
                </a:solidFill>
                <a:latin typeface="Arial Narrow"/>
                <a:cs typeface="Arial Narrow"/>
              </a:rPr>
              <a:t>НЧЕС</a:t>
            </a:r>
            <a:r>
              <a:rPr sz="1200" b="1" spc="-5" dirty="0">
                <a:solidFill>
                  <a:srgbClr val="585858"/>
                </a:solidFill>
                <a:latin typeface="Arial Narrow"/>
                <a:cs typeface="Arial Narrow"/>
              </a:rPr>
              <a:t>КИ</a:t>
            </a:r>
            <a:r>
              <a:rPr sz="1200" b="1" spc="-5" dirty="0">
                <a:solidFill>
                  <a:srgbClr val="606060"/>
                </a:solidFill>
                <a:latin typeface="Arial Narrow"/>
                <a:cs typeface="Arial Narrow"/>
              </a:rPr>
              <a:t>Х  БЕ</a:t>
            </a:r>
            <a:r>
              <a:rPr sz="1200" b="1" spc="-5" dirty="0">
                <a:solidFill>
                  <a:srgbClr val="585858"/>
                </a:solidFill>
                <a:latin typeface="Arial Narrow"/>
                <a:cs typeface="Arial Narrow"/>
              </a:rPr>
              <a:t>С</a:t>
            </a:r>
            <a:r>
              <a:rPr sz="1200" b="1" spc="-5" dirty="0">
                <a:solidFill>
                  <a:srgbClr val="606060"/>
                </a:solidFill>
                <a:latin typeface="Arial Narrow"/>
                <a:cs typeface="Arial Narrow"/>
              </a:rPr>
              <a:t>ЕД </a:t>
            </a:r>
            <a:r>
              <a:rPr sz="1200" b="1" spc="-5" dirty="0">
                <a:solidFill>
                  <a:srgbClr val="585858"/>
                </a:solidFill>
                <a:latin typeface="Arial Narrow"/>
                <a:cs typeface="Arial Narrow"/>
              </a:rPr>
              <a:t>БЕ</a:t>
            </a:r>
            <a:r>
              <a:rPr sz="1200" b="1" spc="-5" dirty="0">
                <a:solidFill>
                  <a:srgbClr val="606060"/>
                </a:solidFill>
                <a:latin typeface="Arial Narrow"/>
                <a:cs typeface="Arial Narrow"/>
              </a:rPr>
              <a:t>З</a:t>
            </a:r>
            <a:r>
              <a:rPr sz="1200" b="1" spc="-5" dirty="0">
                <a:solidFill>
                  <a:srgbClr val="585858"/>
                </a:solidFill>
                <a:latin typeface="Arial Narrow"/>
                <a:cs typeface="Arial Narrow"/>
              </a:rPr>
              <a:t>ОП</a:t>
            </a:r>
            <a:r>
              <a:rPr sz="1200" b="1" spc="-5" dirty="0">
                <a:solidFill>
                  <a:srgbClr val="606060"/>
                </a:solidFill>
                <a:latin typeface="Arial Narrow"/>
                <a:cs typeface="Arial Narrow"/>
              </a:rPr>
              <a:t>АС</a:t>
            </a:r>
            <a:r>
              <a:rPr sz="1200" b="1" spc="-5" dirty="0">
                <a:solidFill>
                  <a:srgbClr val="585858"/>
                </a:solidFill>
                <a:latin typeface="Arial Narrow"/>
                <a:cs typeface="Arial Narrow"/>
              </a:rPr>
              <a:t>НОС</a:t>
            </a:r>
            <a:r>
              <a:rPr sz="1200" b="1" spc="-5" dirty="0">
                <a:solidFill>
                  <a:srgbClr val="606060"/>
                </a:solidFill>
                <a:latin typeface="Arial Narrow"/>
                <a:cs typeface="Arial Narrow"/>
              </a:rPr>
              <a:t>ТИ </a:t>
            </a:r>
            <a:r>
              <a:rPr sz="1200" b="1" dirty="0">
                <a:solidFill>
                  <a:srgbClr val="606060"/>
                </a:solidFill>
                <a:latin typeface="Arial Narrow"/>
                <a:cs typeface="Arial Narrow"/>
              </a:rPr>
              <a:t>В ООО</a:t>
            </a:r>
            <a:r>
              <a:rPr sz="1200" b="1" spc="-55" dirty="0">
                <a:solidFill>
                  <a:srgbClr val="606060"/>
                </a:solidFill>
                <a:latin typeface="Arial Narrow"/>
                <a:cs typeface="Arial Narrow"/>
              </a:rPr>
              <a:t> </a:t>
            </a:r>
            <a:r>
              <a:rPr sz="1200" b="1" dirty="0">
                <a:solidFill>
                  <a:srgbClr val="606060"/>
                </a:solidFill>
                <a:latin typeface="Arial Narrow"/>
                <a:cs typeface="Arial Narrow"/>
              </a:rPr>
              <a:t>"</a:t>
            </a:r>
            <a:r>
              <a:rPr sz="1200" b="1" dirty="0">
                <a:solidFill>
                  <a:srgbClr val="585858"/>
                </a:solidFill>
                <a:latin typeface="Arial Narrow"/>
                <a:cs typeface="Arial Narrow"/>
              </a:rPr>
              <a:t>Р</a:t>
            </a:r>
            <a:r>
              <a:rPr sz="1200" b="1" dirty="0">
                <a:solidFill>
                  <a:srgbClr val="606060"/>
                </a:solidFill>
                <a:latin typeface="Arial Narrow"/>
                <a:cs typeface="Arial Narrow"/>
              </a:rPr>
              <a:t>У</a:t>
            </a:r>
            <a:r>
              <a:rPr sz="1200" b="1" dirty="0">
                <a:solidFill>
                  <a:srgbClr val="585858"/>
                </a:solidFill>
                <a:latin typeface="Arial Narrow"/>
                <a:cs typeface="Arial Narrow"/>
              </a:rPr>
              <a:t>К"</a:t>
            </a:r>
            <a:endParaRPr sz="1200" dirty="0">
              <a:latin typeface="Arial Narrow"/>
              <a:cs typeface="Arial Narrow"/>
            </a:endParaRPr>
          </a:p>
        </p:txBody>
      </p:sp>
      <p:sp>
        <p:nvSpPr>
          <p:cNvPr id="57" name="object 70"/>
          <p:cNvSpPr/>
          <p:nvPr/>
        </p:nvSpPr>
        <p:spPr>
          <a:xfrm>
            <a:off x="8305801" y="1858376"/>
            <a:ext cx="796290" cy="2108835"/>
          </a:xfrm>
          <a:custGeom>
            <a:avLst/>
            <a:gdLst/>
            <a:ahLst/>
            <a:cxnLst/>
            <a:rect l="l" t="t" r="r" b="b"/>
            <a:pathLst>
              <a:path w="796290" h="2108835">
                <a:moveTo>
                  <a:pt x="4317" y="0"/>
                </a:moveTo>
                <a:lnTo>
                  <a:pt x="2666" y="0"/>
                </a:lnTo>
                <a:lnTo>
                  <a:pt x="1777" y="381"/>
                </a:lnTo>
                <a:lnTo>
                  <a:pt x="1142" y="1143"/>
                </a:lnTo>
                <a:lnTo>
                  <a:pt x="0" y="2412"/>
                </a:lnTo>
                <a:lnTo>
                  <a:pt x="126" y="4445"/>
                </a:lnTo>
                <a:lnTo>
                  <a:pt x="1524" y="5587"/>
                </a:lnTo>
                <a:lnTo>
                  <a:pt x="789558" y="666877"/>
                </a:lnTo>
                <a:lnTo>
                  <a:pt x="789558" y="2107184"/>
                </a:lnTo>
                <a:lnTo>
                  <a:pt x="790955" y="2108581"/>
                </a:lnTo>
                <a:lnTo>
                  <a:pt x="794511" y="2108581"/>
                </a:lnTo>
                <a:lnTo>
                  <a:pt x="795908" y="2107184"/>
                </a:lnTo>
                <a:lnTo>
                  <a:pt x="795781" y="664337"/>
                </a:lnTo>
                <a:lnTo>
                  <a:pt x="795654" y="663956"/>
                </a:lnTo>
                <a:lnTo>
                  <a:pt x="795401" y="663702"/>
                </a:lnTo>
                <a:lnTo>
                  <a:pt x="795274" y="663321"/>
                </a:lnTo>
                <a:lnTo>
                  <a:pt x="795019" y="663194"/>
                </a:lnTo>
                <a:lnTo>
                  <a:pt x="794892" y="662940"/>
                </a:lnTo>
                <a:lnTo>
                  <a:pt x="5587" y="762"/>
                </a:lnTo>
                <a:lnTo>
                  <a:pt x="4952" y="254"/>
                </a:lnTo>
                <a:lnTo>
                  <a:pt x="4317" y="0"/>
                </a:lnTo>
                <a:close/>
              </a:path>
            </a:pathLst>
          </a:custGeom>
          <a:solidFill>
            <a:srgbClr val="EFBD20">
              <a:alpha val="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71"/>
          <p:cNvSpPr/>
          <p:nvPr/>
        </p:nvSpPr>
        <p:spPr>
          <a:xfrm>
            <a:off x="9071611" y="2496806"/>
            <a:ext cx="0" cy="1440180"/>
          </a:xfrm>
          <a:custGeom>
            <a:avLst/>
            <a:gdLst/>
            <a:ahLst/>
            <a:cxnLst/>
            <a:rect l="l" t="t" r="r" b="b"/>
            <a:pathLst>
              <a:path h="1440179">
                <a:moveTo>
                  <a:pt x="0" y="1439926"/>
                </a:moveTo>
                <a:lnTo>
                  <a:pt x="0" y="0"/>
                </a:lnTo>
              </a:path>
            </a:pathLst>
          </a:custGeom>
          <a:ln w="6350">
            <a:solidFill>
              <a:srgbClr val="3E3E3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72"/>
          <p:cNvSpPr/>
          <p:nvPr/>
        </p:nvSpPr>
        <p:spPr>
          <a:xfrm>
            <a:off x="8282305" y="1834500"/>
            <a:ext cx="789305" cy="662305"/>
          </a:xfrm>
          <a:custGeom>
            <a:avLst/>
            <a:gdLst/>
            <a:ahLst/>
            <a:cxnLst/>
            <a:rect l="l" t="t" r="r" b="b"/>
            <a:pathLst>
              <a:path w="789304" h="662305">
                <a:moveTo>
                  <a:pt x="789304" y="662305"/>
                </a:moveTo>
                <a:lnTo>
                  <a:pt x="0" y="0"/>
                </a:lnTo>
              </a:path>
            </a:pathLst>
          </a:custGeom>
          <a:ln w="6350">
            <a:solidFill>
              <a:srgbClr val="3E3E3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73"/>
          <p:cNvSpPr/>
          <p:nvPr/>
        </p:nvSpPr>
        <p:spPr>
          <a:xfrm>
            <a:off x="1188721" y="2963023"/>
            <a:ext cx="3675379" cy="234315"/>
          </a:xfrm>
          <a:custGeom>
            <a:avLst/>
            <a:gdLst/>
            <a:ahLst/>
            <a:cxnLst/>
            <a:rect l="l" t="t" r="r" b="b"/>
            <a:pathLst>
              <a:path w="3675379" h="234314">
                <a:moveTo>
                  <a:pt x="0" y="233934"/>
                </a:moveTo>
                <a:lnTo>
                  <a:pt x="15438" y="187281"/>
                </a:lnTo>
                <a:lnTo>
                  <a:pt x="39782" y="149320"/>
                </a:lnTo>
                <a:lnTo>
                  <a:pt x="71223" y="122170"/>
                </a:lnTo>
                <a:lnTo>
                  <a:pt x="107950" y="107950"/>
                </a:lnTo>
                <a:lnTo>
                  <a:pt x="1729486" y="107950"/>
                </a:lnTo>
                <a:lnTo>
                  <a:pt x="1763875" y="95994"/>
                </a:lnTo>
                <a:lnTo>
                  <a:pt x="1794287" y="73072"/>
                </a:lnTo>
                <a:lnTo>
                  <a:pt x="1819318" y="40602"/>
                </a:lnTo>
                <a:lnTo>
                  <a:pt x="1837563" y="0"/>
                </a:lnTo>
                <a:lnTo>
                  <a:pt x="1855751" y="40602"/>
                </a:lnTo>
                <a:lnTo>
                  <a:pt x="1880774" y="73072"/>
                </a:lnTo>
                <a:lnTo>
                  <a:pt x="1911179" y="95994"/>
                </a:lnTo>
                <a:lnTo>
                  <a:pt x="1945513" y="107950"/>
                </a:lnTo>
                <a:lnTo>
                  <a:pt x="3567049" y="107950"/>
                </a:lnTo>
                <a:lnTo>
                  <a:pt x="3603795" y="122170"/>
                </a:lnTo>
                <a:lnTo>
                  <a:pt x="3635279" y="149320"/>
                </a:lnTo>
                <a:lnTo>
                  <a:pt x="3659667" y="187281"/>
                </a:lnTo>
                <a:lnTo>
                  <a:pt x="3675126" y="233934"/>
                </a:lnTo>
              </a:path>
            </a:pathLst>
          </a:custGeom>
          <a:ln w="6350">
            <a:solidFill>
              <a:srgbClr val="3E3E3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74"/>
          <p:cNvSpPr/>
          <p:nvPr/>
        </p:nvSpPr>
        <p:spPr>
          <a:xfrm>
            <a:off x="3029458" y="2697417"/>
            <a:ext cx="28575" cy="11430"/>
          </a:xfrm>
          <a:custGeom>
            <a:avLst/>
            <a:gdLst/>
            <a:ahLst/>
            <a:cxnLst/>
            <a:rect l="l" t="t" r="r" b="b"/>
            <a:pathLst>
              <a:path w="28575" h="11430">
                <a:moveTo>
                  <a:pt x="0" y="11224"/>
                </a:moveTo>
                <a:lnTo>
                  <a:pt x="28091" y="11224"/>
                </a:lnTo>
                <a:lnTo>
                  <a:pt x="28091" y="0"/>
                </a:lnTo>
                <a:lnTo>
                  <a:pt x="0" y="0"/>
                </a:lnTo>
                <a:lnTo>
                  <a:pt x="0" y="11224"/>
                </a:lnTo>
                <a:close/>
              </a:path>
            </a:pathLst>
          </a:custGeom>
          <a:solidFill>
            <a:srgbClr val="57A18A">
              <a:alpha val="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75"/>
          <p:cNvSpPr/>
          <p:nvPr/>
        </p:nvSpPr>
        <p:spPr>
          <a:xfrm>
            <a:off x="4865434" y="3250932"/>
            <a:ext cx="0" cy="685800"/>
          </a:xfrm>
          <a:custGeom>
            <a:avLst/>
            <a:gdLst/>
            <a:ahLst/>
            <a:cxnLst/>
            <a:rect l="l" t="t" r="r" b="b"/>
            <a:pathLst>
              <a:path h="685800">
                <a:moveTo>
                  <a:pt x="0" y="0"/>
                </a:moveTo>
                <a:lnTo>
                  <a:pt x="0" y="685800"/>
                </a:lnTo>
              </a:path>
            </a:pathLst>
          </a:custGeom>
          <a:ln w="3175">
            <a:solidFill>
              <a:srgbClr val="3E3E3E"/>
            </a:solidFill>
            <a:prstDash val="sys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76"/>
          <p:cNvSpPr/>
          <p:nvPr/>
        </p:nvSpPr>
        <p:spPr>
          <a:xfrm>
            <a:off x="1212215" y="2987407"/>
            <a:ext cx="3682365" cy="240029"/>
          </a:xfrm>
          <a:custGeom>
            <a:avLst/>
            <a:gdLst/>
            <a:ahLst/>
            <a:cxnLst/>
            <a:rect l="l" t="t" r="r" b="b"/>
            <a:pathLst>
              <a:path w="3682365" h="240030">
                <a:moveTo>
                  <a:pt x="1751583" y="109219"/>
                </a:moveTo>
                <a:lnTo>
                  <a:pt x="103377" y="109219"/>
                </a:lnTo>
                <a:lnTo>
                  <a:pt x="100964" y="110489"/>
                </a:lnTo>
                <a:lnTo>
                  <a:pt x="91312" y="113029"/>
                </a:lnTo>
                <a:lnTo>
                  <a:pt x="89026" y="114300"/>
                </a:lnTo>
                <a:lnTo>
                  <a:pt x="86613" y="115569"/>
                </a:lnTo>
                <a:lnTo>
                  <a:pt x="77469" y="120650"/>
                </a:lnTo>
                <a:lnTo>
                  <a:pt x="75311" y="121919"/>
                </a:lnTo>
                <a:lnTo>
                  <a:pt x="73025" y="123189"/>
                </a:lnTo>
                <a:lnTo>
                  <a:pt x="64388" y="128269"/>
                </a:lnTo>
                <a:lnTo>
                  <a:pt x="60198" y="132079"/>
                </a:lnTo>
                <a:lnTo>
                  <a:pt x="58166" y="133350"/>
                </a:lnTo>
                <a:lnTo>
                  <a:pt x="52069" y="138429"/>
                </a:lnTo>
                <a:lnTo>
                  <a:pt x="46355" y="144779"/>
                </a:lnTo>
                <a:lnTo>
                  <a:pt x="44450" y="146050"/>
                </a:lnTo>
                <a:lnTo>
                  <a:pt x="42671" y="148589"/>
                </a:lnTo>
                <a:lnTo>
                  <a:pt x="40767" y="151129"/>
                </a:lnTo>
                <a:lnTo>
                  <a:pt x="38988" y="152400"/>
                </a:lnTo>
                <a:lnTo>
                  <a:pt x="37337" y="154939"/>
                </a:lnTo>
                <a:lnTo>
                  <a:pt x="35560" y="157479"/>
                </a:lnTo>
                <a:lnTo>
                  <a:pt x="30606" y="163829"/>
                </a:lnTo>
                <a:lnTo>
                  <a:pt x="28956" y="166369"/>
                </a:lnTo>
                <a:lnTo>
                  <a:pt x="22860" y="176529"/>
                </a:lnTo>
                <a:lnTo>
                  <a:pt x="17271" y="186689"/>
                </a:lnTo>
                <a:lnTo>
                  <a:pt x="13462" y="194309"/>
                </a:lnTo>
                <a:lnTo>
                  <a:pt x="11175" y="200659"/>
                </a:lnTo>
                <a:lnTo>
                  <a:pt x="10032" y="203200"/>
                </a:lnTo>
                <a:lnTo>
                  <a:pt x="9017" y="205739"/>
                </a:lnTo>
                <a:lnTo>
                  <a:pt x="7874" y="209550"/>
                </a:lnTo>
                <a:lnTo>
                  <a:pt x="6857" y="212089"/>
                </a:lnTo>
                <a:lnTo>
                  <a:pt x="5968" y="214629"/>
                </a:lnTo>
                <a:lnTo>
                  <a:pt x="3301" y="223519"/>
                </a:lnTo>
                <a:lnTo>
                  <a:pt x="2539" y="227329"/>
                </a:lnTo>
                <a:lnTo>
                  <a:pt x="1016" y="233679"/>
                </a:lnTo>
                <a:lnTo>
                  <a:pt x="0" y="238759"/>
                </a:lnTo>
                <a:lnTo>
                  <a:pt x="1016" y="240029"/>
                </a:lnTo>
                <a:lnTo>
                  <a:pt x="6223" y="240029"/>
                </a:lnTo>
                <a:lnTo>
                  <a:pt x="6604" y="237489"/>
                </a:lnTo>
                <a:lnTo>
                  <a:pt x="7874" y="231139"/>
                </a:lnTo>
                <a:lnTo>
                  <a:pt x="9398" y="226059"/>
                </a:lnTo>
                <a:lnTo>
                  <a:pt x="10287" y="222250"/>
                </a:lnTo>
                <a:lnTo>
                  <a:pt x="12954" y="213359"/>
                </a:lnTo>
                <a:lnTo>
                  <a:pt x="17018" y="203200"/>
                </a:lnTo>
                <a:lnTo>
                  <a:pt x="18161" y="199389"/>
                </a:lnTo>
                <a:lnTo>
                  <a:pt x="19304" y="196850"/>
                </a:lnTo>
                <a:lnTo>
                  <a:pt x="20574" y="194309"/>
                </a:lnTo>
                <a:lnTo>
                  <a:pt x="21717" y="191769"/>
                </a:lnTo>
                <a:lnTo>
                  <a:pt x="22987" y="189229"/>
                </a:lnTo>
                <a:lnTo>
                  <a:pt x="24383" y="186689"/>
                </a:lnTo>
                <a:lnTo>
                  <a:pt x="25654" y="184150"/>
                </a:lnTo>
                <a:lnTo>
                  <a:pt x="31242" y="173989"/>
                </a:lnTo>
                <a:lnTo>
                  <a:pt x="32766" y="172719"/>
                </a:lnTo>
                <a:lnTo>
                  <a:pt x="37337" y="165100"/>
                </a:lnTo>
                <a:lnTo>
                  <a:pt x="42291" y="158750"/>
                </a:lnTo>
                <a:lnTo>
                  <a:pt x="43942" y="156209"/>
                </a:lnTo>
                <a:lnTo>
                  <a:pt x="45719" y="154939"/>
                </a:lnTo>
                <a:lnTo>
                  <a:pt x="47370" y="152400"/>
                </a:lnTo>
                <a:lnTo>
                  <a:pt x="49149" y="151129"/>
                </a:lnTo>
                <a:lnTo>
                  <a:pt x="50926" y="148589"/>
                </a:lnTo>
                <a:lnTo>
                  <a:pt x="52831" y="147319"/>
                </a:lnTo>
                <a:lnTo>
                  <a:pt x="54610" y="144779"/>
                </a:lnTo>
                <a:lnTo>
                  <a:pt x="56514" y="143509"/>
                </a:lnTo>
                <a:lnTo>
                  <a:pt x="62230" y="138429"/>
                </a:lnTo>
                <a:lnTo>
                  <a:pt x="66167" y="134619"/>
                </a:lnTo>
                <a:lnTo>
                  <a:pt x="74294" y="129539"/>
                </a:lnTo>
                <a:lnTo>
                  <a:pt x="76454" y="128269"/>
                </a:lnTo>
                <a:lnTo>
                  <a:pt x="78486" y="127000"/>
                </a:lnTo>
                <a:lnTo>
                  <a:pt x="87121" y="121919"/>
                </a:lnTo>
                <a:lnTo>
                  <a:pt x="89281" y="121919"/>
                </a:lnTo>
                <a:lnTo>
                  <a:pt x="91439" y="120650"/>
                </a:lnTo>
                <a:lnTo>
                  <a:pt x="96012" y="118109"/>
                </a:lnTo>
                <a:lnTo>
                  <a:pt x="98170" y="118109"/>
                </a:lnTo>
                <a:lnTo>
                  <a:pt x="100456" y="116839"/>
                </a:lnTo>
                <a:lnTo>
                  <a:pt x="105029" y="115569"/>
                </a:lnTo>
                <a:lnTo>
                  <a:pt x="107442" y="115569"/>
                </a:lnTo>
                <a:lnTo>
                  <a:pt x="109727" y="114300"/>
                </a:lnTo>
                <a:lnTo>
                  <a:pt x="1735835" y="114300"/>
                </a:lnTo>
                <a:lnTo>
                  <a:pt x="1742694" y="113029"/>
                </a:lnTo>
                <a:lnTo>
                  <a:pt x="1744853" y="111759"/>
                </a:lnTo>
                <a:lnTo>
                  <a:pt x="1749424" y="110489"/>
                </a:lnTo>
                <a:lnTo>
                  <a:pt x="1751583" y="109219"/>
                </a:lnTo>
                <a:close/>
              </a:path>
              <a:path w="3682365" h="240030">
                <a:moveTo>
                  <a:pt x="3578479" y="109219"/>
                </a:moveTo>
                <a:lnTo>
                  <a:pt x="1930399" y="109219"/>
                </a:lnTo>
                <a:lnTo>
                  <a:pt x="1932558" y="110489"/>
                </a:lnTo>
                <a:lnTo>
                  <a:pt x="1934845" y="111759"/>
                </a:lnTo>
                <a:lnTo>
                  <a:pt x="1937004" y="111759"/>
                </a:lnTo>
                <a:lnTo>
                  <a:pt x="1939290" y="113029"/>
                </a:lnTo>
                <a:lnTo>
                  <a:pt x="1946147" y="114300"/>
                </a:lnTo>
                <a:lnTo>
                  <a:pt x="3572382" y="114300"/>
                </a:lnTo>
                <a:lnTo>
                  <a:pt x="3576954" y="115569"/>
                </a:lnTo>
                <a:lnTo>
                  <a:pt x="3579241" y="116839"/>
                </a:lnTo>
                <a:lnTo>
                  <a:pt x="3581527" y="116839"/>
                </a:lnTo>
                <a:lnTo>
                  <a:pt x="3586099" y="119379"/>
                </a:lnTo>
                <a:lnTo>
                  <a:pt x="3588384" y="119379"/>
                </a:lnTo>
                <a:lnTo>
                  <a:pt x="3590544" y="120650"/>
                </a:lnTo>
                <a:lnTo>
                  <a:pt x="3592829" y="121919"/>
                </a:lnTo>
                <a:lnTo>
                  <a:pt x="3597148" y="123189"/>
                </a:lnTo>
                <a:lnTo>
                  <a:pt x="3601466" y="125729"/>
                </a:lnTo>
                <a:lnTo>
                  <a:pt x="3603498" y="127000"/>
                </a:lnTo>
                <a:lnTo>
                  <a:pt x="3605656" y="128269"/>
                </a:lnTo>
                <a:lnTo>
                  <a:pt x="3607689" y="129539"/>
                </a:lnTo>
                <a:lnTo>
                  <a:pt x="3609848" y="130809"/>
                </a:lnTo>
                <a:lnTo>
                  <a:pt x="3613911" y="133350"/>
                </a:lnTo>
                <a:lnTo>
                  <a:pt x="3615817" y="134619"/>
                </a:lnTo>
                <a:lnTo>
                  <a:pt x="3617849" y="137159"/>
                </a:lnTo>
                <a:lnTo>
                  <a:pt x="3619754" y="138429"/>
                </a:lnTo>
                <a:lnTo>
                  <a:pt x="3621785" y="139700"/>
                </a:lnTo>
                <a:lnTo>
                  <a:pt x="3623691" y="140969"/>
                </a:lnTo>
                <a:lnTo>
                  <a:pt x="3625469" y="143509"/>
                </a:lnTo>
                <a:lnTo>
                  <a:pt x="3629279" y="147319"/>
                </a:lnTo>
                <a:lnTo>
                  <a:pt x="3634613" y="152400"/>
                </a:lnTo>
                <a:lnTo>
                  <a:pt x="3636391" y="154939"/>
                </a:lnTo>
                <a:lnTo>
                  <a:pt x="3639693" y="158750"/>
                </a:lnTo>
                <a:lnTo>
                  <a:pt x="3644646" y="165100"/>
                </a:lnTo>
                <a:lnTo>
                  <a:pt x="3649218" y="172719"/>
                </a:lnTo>
                <a:lnTo>
                  <a:pt x="3650742" y="173989"/>
                </a:lnTo>
                <a:lnTo>
                  <a:pt x="3652139" y="176529"/>
                </a:lnTo>
                <a:lnTo>
                  <a:pt x="3653663" y="179069"/>
                </a:lnTo>
                <a:lnTo>
                  <a:pt x="3655059" y="181609"/>
                </a:lnTo>
                <a:lnTo>
                  <a:pt x="3656329" y="184150"/>
                </a:lnTo>
                <a:lnTo>
                  <a:pt x="3657727" y="186689"/>
                </a:lnTo>
                <a:lnTo>
                  <a:pt x="3660267" y="191769"/>
                </a:lnTo>
                <a:lnTo>
                  <a:pt x="3661409" y="194309"/>
                </a:lnTo>
                <a:lnTo>
                  <a:pt x="3662679" y="196850"/>
                </a:lnTo>
                <a:lnTo>
                  <a:pt x="3663823" y="199389"/>
                </a:lnTo>
                <a:lnTo>
                  <a:pt x="3664966" y="203200"/>
                </a:lnTo>
                <a:lnTo>
                  <a:pt x="3665981" y="205739"/>
                </a:lnTo>
                <a:lnTo>
                  <a:pt x="3667125" y="208279"/>
                </a:lnTo>
                <a:lnTo>
                  <a:pt x="3668014" y="210819"/>
                </a:lnTo>
                <a:lnTo>
                  <a:pt x="3669029" y="214629"/>
                </a:lnTo>
                <a:lnTo>
                  <a:pt x="3670046" y="217169"/>
                </a:lnTo>
                <a:lnTo>
                  <a:pt x="3670934" y="219709"/>
                </a:lnTo>
                <a:lnTo>
                  <a:pt x="3671697" y="222250"/>
                </a:lnTo>
                <a:lnTo>
                  <a:pt x="3672585" y="226059"/>
                </a:lnTo>
                <a:lnTo>
                  <a:pt x="3674109" y="232409"/>
                </a:lnTo>
                <a:lnTo>
                  <a:pt x="3674745" y="234950"/>
                </a:lnTo>
                <a:lnTo>
                  <a:pt x="3675506" y="237489"/>
                </a:lnTo>
                <a:lnTo>
                  <a:pt x="3675760" y="240029"/>
                </a:lnTo>
                <a:lnTo>
                  <a:pt x="3680968" y="240029"/>
                </a:lnTo>
                <a:lnTo>
                  <a:pt x="3681983" y="238759"/>
                </a:lnTo>
                <a:lnTo>
                  <a:pt x="3681603" y="236219"/>
                </a:lnTo>
                <a:lnTo>
                  <a:pt x="3680968" y="233679"/>
                </a:lnTo>
                <a:lnTo>
                  <a:pt x="3680205" y="229869"/>
                </a:lnTo>
                <a:lnTo>
                  <a:pt x="3679444" y="227329"/>
                </a:lnTo>
                <a:lnTo>
                  <a:pt x="3678681" y="223519"/>
                </a:lnTo>
                <a:lnTo>
                  <a:pt x="3676015" y="214629"/>
                </a:lnTo>
                <a:lnTo>
                  <a:pt x="3674999" y="212089"/>
                </a:lnTo>
                <a:lnTo>
                  <a:pt x="3674109" y="208279"/>
                </a:lnTo>
                <a:lnTo>
                  <a:pt x="3672967" y="205739"/>
                </a:lnTo>
                <a:lnTo>
                  <a:pt x="3671951" y="203200"/>
                </a:lnTo>
                <a:lnTo>
                  <a:pt x="3669665" y="198119"/>
                </a:lnTo>
                <a:lnTo>
                  <a:pt x="3668395" y="194309"/>
                </a:lnTo>
                <a:lnTo>
                  <a:pt x="3646424" y="157479"/>
                </a:lnTo>
                <a:lnTo>
                  <a:pt x="3641090" y="151129"/>
                </a:lnTo>
                <a:lnTo>
                  <a:pt x="3639311" y="148589"/>
                </a:lnTo>
                <a:lnTo>
                  <a:pt x="3637406" y="146050"/>
                </a:lnTo>
                <a:lnTo>
                  <a:pt x="3635629" y="144779"/>
                </a:lnTo>
                <a:lnTo>
                  <a:pt x="3631819" y="140969"/>
                </a:lnTo>
                <a:lnTo>
                  <a:pt x="3627881" y="137159"/>
                </a:lnTo>
                <a:lnTo>
                  <a:pt x="3623818" y="133350"/>
                </a:lnTo>
                <a:lnTo>
                  <a:pt x="3621785" y="132079"/>
                </a:lnTo>
                <a:lnTo>
                  <a:pt x="3617595" y="128269"/>
                </a:lnTo>
                <a:lnTo>
                  <a:pt x="3608958" y="123189"/>
                </a:lnTo>
                <a:lnTo>
                  <a:pt x="3604386" y="120650"/>
                </a:lnTo>
                <a:lnTo>
                  <a:pt x="3602228" y="119379"/>
                </a:lnTo>
                <a:lnTo>
                  <a:pt x="3597655" y="116839"/>
                </a:lnTo>
                <a:lnTo>
                  <a:pt x="3595243" y="115569"/>
                </a:lnTo>
                <a:lnTo>
                  <a:pt x="3592956" y="114300"/>
                </a:lnTo>
                <a:lnTo>
                  <a:pt x="3590544" y="113029"/>
                </a:lnTo>
                <a:lnTo>
                  <a:pt x="3588257" y="113029"/>
                </a:lnTo>
                <a:lnTo>
                  <a:pt x="3581019" y="110489"/>
                </a:lnTo>
                <a:lnTo>
                  <a:pt x="3578479" y="109219"/>
                </a:lnTo>
                <a:close/>
              </a:path>
              <a:path w="3682365" h="240030">
                <a:moveTo>
                  <a:pt x="1758188" y="106679"/>
                </a:moveTo>
                <a:lnTo>
                  <a:pt x="1736852" y="106679"/>
                </a:lnTo>
                <a:lnTo>
                  <a:pt x="1734693" y="107950"/>
                </a:lnTo>
                <a:lnTo>
                  <a:pt x="110870" y="107950"/>
                </a:lnTo>
                <a:lnTo>
                  <a:pt x="108331" y="109219"/>
                </a:lnTo>
                <a:lnTo>
                  <a:pt x="1753743" y="109219"/>
                </a:lnTo>
                <a:lnTo>
                  <a:pt x="1756029" y="107950"/>
                </a:lnTo>
                <a:lnTo>
                  <a:pt x="1758188" y="106679"/>
                </a:lnTo>
                <a:close/>
              </a:path>
              <a:path w="3682365" h="240030">
                <a:moveTo>
                  <a:pt x="1945258" y="106679"/>
                </a:moveTo>
                <a:lnTo>
                  <a:pt x="1923795" y="106679"/>
                </a:lnTo>
                <a:lnTo>
                  <a:pt x="1928114" y="109219"/>
                </a:lnTo>
                <a:lnTo>
                  <a:pt x="3573526" y="109219"/>
                </a:lnTo>
                <a:lnTo>
                  <a:pt x="3571113" y="107950"/>
                </a:lnTo>
                <a:lnTo>
                  <a:pt x="1947418" y="107950"/>
                </a:lnTo>
                <a:lnTo>
                  <a:pt x="1945258" y="106679"/>
                </a:lnTo>
                <a:close/>
              </a:path>
              <a:path w="3682365" h="240030">
                <a:moveTo>
                  <a:pt x="1842389" y="0"/>
                </a:moveTo>
                <a:lnTo>
                  <a:pt x="1839595" y="0"/>
                </a:lnTo>
                <a:lnTo>
                  <a:pt x="1838452" y="1269"/>
                </a:lnTo>
                <a:lnTo>
                  <a:pt x="1837944" y="2539"/>
                </a:lnTo>
                <a:lnTo>
                  <a:pt x="1836166" y="7619"/>
                </a:lnTo>
                <a:lnTo>
                  <a:pt x="1835149" y="10159"/>
                </a:lnTo>
                <a:lnTo>
                  <a:pt x="1834260" y="12700"/>
                </a:lnTo>
                <a:lnTo>
                  <a:pt x="1833118" y="15239"/>
                </a:lnTo>
                <a:lnTo>
                  <a:pt x="1831085" y="20319"/>
                </a:lnTo>
                <a:lnTo>
                  <a:pt x="1827657" y="27939"/>
                </a:lnTo>
                <a:lnTo>
                  <a:pt x="1826386" y="30479"/>
                </a:lnTo>
                <a:lnTo>
                  <a:pt x="1825244" y="33019"/>
                </a:lnTo>
                <a:lnTo>
                  <a:pt x="1823973" y="35559"/>
                </a:lnTo>
                <a:lnTo>
                  <a:pt x="1821433" y="39369"/>
                </a:lnTo>
                <a:lnTo>
                  <a:pt x="1818640" y="44450"/>
                </a:lnTo>
                <a:lnTo>
                  <a:pt x="1817370" y="46989"/>
                </a:lnTo>
                <a:lnTo>
                  <a:pt x="1815972" y="48259"/>
                </a:lnTo>
                <a:lnTo>
                  <a:pt x="1814448" y="50800"/>
                </a:lnTo>
                <a:lnTo>
                  <a:pt x="1813052" y="53339"/>
                </a:lnTo>
                <a:lnTo>
                  <a:pt x="1806956" y="60959"/>
                </a:lnTo>
                <a:lnTo>
                  <a:pt x="1805432" y="63500"/>
                </a:lnTo>
                <a:lnTo>
                  <a:pt x="1803781" y="64769"/>
                </a:lnTo>
                <a:lnTo>
                  <a:pt x="1802257" y="67309"/>
                </a:lnTo>
                <a:lnTo>
                  <a:pt x="1800606" y="68579"/>
                </a:lnTo>
                <a:lnTo>
                  <a:pt x="1798955" y="71119"/>
                </a:lnTo>
                <a:lnTo>
                  <a:pt x="1797177" y="72389"/>
                </a:lnTo>
                <a:lnTo>
                  <a:pt x="1795526" y="73659"/>
                </a:lnTo>
                <a:lnTo>
                  <a:pt x="1793747" y="76200"/>
                </a:lnTo>
                <a:lnTo>
                  <a:pt x="1792096" y="77469"/>
                </a:lnTo>
                <a:lnTo>
                  <a:pt x="1788541" y="81279"/>
                </a:lnTo>
                <a:lnTo>
                  <a:pt x="1786763" y="82550"/>
                </a:lnTo>
                <a:lnTo>
                  <a:pt x="1781302" y="86359"/>
                </a:lnTo>
                <a:lnTo>
                  <a:pt x="1771777" y="92709"/>
                </a:lnTo>
                <a:lnTo>
                  <a:pt x="1769745" y="93979"/>
                </a:lnTo>
                <a:lnTo>
                  <a:pt x="1767840" y="95250"/>
                </a:lnTo>
                <a:lnTo>
                  <a:pt x="1765808" y="96519"/>
                </a:lnTo>
                <a:lnTo>
                  <a:pt x="1763903" y="97789"/>
                </a:lnTo>
                <a:lnTo>
                  <a:pt x="1761870" y="99059"/>
                </a:lnTo>
                <a:lnTo>
                  <a:pt x="1759839" y="99059"/>
                </a:lnTo>
                <a:lnTo>
                  <a:pt x="1755774" y="101600"/>
                </a:lnTo>
                <a:lnTo>
                  <a:pt x="1753743" y="101600"/>
                </a:lnTo>
                <a:lnTo>
                  <a:pt x="1751583" y="102869"/>
                </a:lnTo>
                <a:lnTo>
                  <a:pt x="1747520" y="104139"/>
                </a:lnTo>
                <a:lnTo>
                  <a:pt x="1743202" y="105409"/>
                </a:lnTo>
                <a:lnTo>
                  <a:pt x="1741170" y="106679"/>
                </a:lnTo>
                <a:lnTo>
                  <a:pt x="1760346" y="106679"/>
                </a:lnTo>
                <a:lnTo>
                  <a:pt x="1764665" y="104139"/>
                </a:lnTo>
                <a:lnTo>
                  <a:pt x="1766696" y="102869"/>
                </a:lnTo>
                <a:lnTo>
                  <a:pt x="1768856" y="101600"/>
                </a:lnTo>
                <a:lnTo>
                  <a:pt x="1770888" y="100329"/>
                </a:lnTo>
                <a:lnTo>
                  <a:pt x="1773046" y="100329"/>
                </a:lnTo>
                <a:lnTo>
                  <a:pt x="1779143" y="96519"/>
                </a:lnTo>
                <a:lnTo>
                  <a:pt x="1781047" y="93979"/>
                </a:lnTo>
                <a:lnTo>
                  <a:pt x="1783080" y="92709"/>
                </a:lnTo>
                <a:lnTo>
                  <a:pt x="1784984" y="91439"/>
                </a:lnTo>
                <a:lnTo>
                  <a:pt x="1787017" y="90169"/>
                </a:lnTo>
                <a:lnTo>
                  <a:pt x="1788921" y="88900"/>
                </a:lnTo>
                <a:lnTo>
                  <a:pt x="1794509" y="83819"/>
                </a:lnTo>
                <a:lnTo>
                  <a:pt x="1798193" y="80009"/>
                </a:lnTo>
                <a:lnTo>
                  <a:pt x="1801748" y="77469"/>
                </a:lnTo>
                <a:lnTo>
                  <a:pt x="1803527" y="74929"/>
                </a:lnTo>
                <a:lnTo>
                  <a:pt x="1805178" y="73659"/>
                </a:lnTo>
                <a:lnTo>
                  <a:pt x="1806956" y="71119"/>
                </a:lnTo>
                <a:lnTo>
                  <a:pt x="1808607" y="68579"/>
                </a:lnTo>
                <a:lnTo>
                  <a:pt x="1813559" y="63500"/>
                </a:lnTo>
                <a:lnTo>
                  <a:pt x="1816734" y="58419"/>
                </a:lnTo>
                <a:lnTo>
                  <a:pt x="1818258" y="57150"/>
                </a:lnTo>
                <a:lnTo>
                  <a:pt x="1819656" y="54609"/>
                </a:lnTo>
                <a:lnTo>
                  <a:pt x="1822704" y="49529"/>
                </a:lnTo>
                <a:lnTo>
                  <a:pt x="1825497" y="45719"/>
                </a:lnTo>
                <a:lnTo>
                  <a:pt x="1826895" y="43179"/>
                </a:lnTo>
                <a:lnTo>
                  <a:pt x="1828165" y="40639"/>
                </a:lnTo>
                <a:lnTo>
                  <a:pt x="1829561" y="38100"/>
                </a:lnTo>
                <a:lnTo>
                  <a:pt x="1833371" y="30479"/>
                </a:lnTo>
                <a:lnTo>
                  <a:pt x="1839086" y="17779"/>
                </a:lnTo>
                <a:lnTo>
                  <a:pt x="1840103" y="15239"/>
                </a:lnTo>
                <a:lnTo>
                  <a:pt x="1840992" y="12700"/>
                </a:lnTo>
                <a:lnTo>
                  <a:pt x="1847850" y="12700"/>
                </a:lnTo>
                <a:lnTo>
                  <a:pt x="1845818" y="7619"/>
                </a:lnTo>
                <a:lnTo>
                  <a:pt x="1844040" y="2539"/>
                </a:lnTo>
                <a:lnTo>
                  <a:pt x="1843532" y="1269"/>
                </a:lnTo>
                <a:lnTo>
                  <a:pt x="1842389" y="0"/>
                </a:lnTo>
                <a:close/>
              </a:path>
              <a:path w="3682365" h="240030">
                <a:moveTo>
                  <a:pt x="1847850" y="12700"/>
                </a:moveTo>
                <a:lnTo>
                  <a:pt x="1840992" y="12700"/>
                </a:lnTo>
                <a:lnTo>
                  <a:pt x="1842896" y="17779"/>
                </a:lnTo>
                <a:lnTo>
                  <a:pt x="1844040" y="20319"/>
                </a:lnTo>
                <a:lnTo>
                  <a:pt x="1845056" y="22859"/>
                </a:lnTo>
                <a:lnTo>
                  <a:pt x="1846198" y="25400"/>
                </a:lnTo>
                <a:lnTo>
                  <a:pt x="1847469" y="27939"/>
                </a:lnTo>
                <a:lnTo>
                  <a:pt x="1848611" y="30479"/>
                </a:lnTo>
                <a:lnTo>
                  <a:pt x="1853692" y="40639"/>
                </a:lnTo>
                <a:lnTo>
                  <a:pt x="1856485" y="45719"/>
                </a:lnTo>
                <a:lnTo>
                  <a:pt x="1859280" y="49529"/>
                </a:lnTo>
                <a:lnTo>
                  <a:pt x="1860804" y="52069"/>
                </a:lnTo>
                <a:lnTo>
                  <a:pt x="1862201" y="54609"/>
                </a:lnTo>
                <a:lnTo>
                  <a:pt x="1863724" y="57150"/>
                </a:lnTo>
                <a:lnTo>
                  <a:pt x="1865248" y="58419"/>
                </a:lnTo>
                <a:lnTo>
                  <a:pt x="1866899" y="60959"/>
                </a:lnTo>
                <a:lnTo>
                  <a:pt x="1868423" y="63500"/>
                </a:lnTo>
                <a:lnTo>
                  <a:pt x="1873377" y="68579"/>
                </a:lnTo>
                <a:lnTo>
                  <a:pt x="1876679" y="73659"/>
                </a:lnTo>
                <a:lnTo>
                  <a:pt x="1878457" y="74929"/>
                </a:lnTo>
                <a:lnTo>
                  <a:pt x="1885569" y="82550"/>
                </a:lnTo>
                <a:lnTo>
                  <a:pt x="1887473" y="83819"/>
                </a:lnTo>
                <a:lnTo>
                  <a:pt x="1889252" y="85089"/>
                </a:lnTo>
                <a:lnTo>
                  <a:pt x="1891157" y="87629"/>
                </a:lnTo>
                <a:lnTo>
                  <a:pt x="1896871" y="91439"/>
                </a:lnTo>
                <a:lnTo>
                  <a:pt x="1898904" y="92709"/>
                </a:lnTo>
                <a:lnTo>
                  <a:pt x="1900808" y="93979"/>
                </a:lnTo>
                <a:lnTo>
                  <a:pt x="1904872" y="96519"/>
                </a:lnTo>
                <a:lnTo>
                  <a:pt x="1908936" y="100329"/>
                </a:lnTo>
                <a:lnTo>
                  <a:pt x="1910969" y="100329"/>
                </a:lnTo>
                <a:lnTo>
                  <a:pt x="1913128" y="101600"/>
                </a:lnTo>
                <a:lnTo>
                  <a:pt x="1915159" y="102869"/>
                </a:lnTo>
                <a:lnTo>
                  <a:pt x="1921636" y="106679"/>
                </a:lnTo>
                <a:lnTo>
                  <a:pt x="1940941" y="106679"/>
                </a:lnTo>
                <a:lnTo>
                  <a:pt x="1938782" y="105409"/>
                </a:lnTo>
                <a:lnTo>
                  <a:pt x="1936749" y="105409"/>
                </a:lnTo>
                <a:lnTo>
                  <a:pt x="1934591" y="104139"/>
                </a:lnTo>
                <a:lnTo>
                  <a:pt x="1932432" y="104139"/>
                </a:lnTo>
                <a:lnTo>
                  <a:pt x="1928368" y="101600"/>
                </a:lnTo>
                <a:lnTo>
                  <a:pt x="1926335" y="101600"/>
                </a:lnTo>
                <a:lnTo>
                  <a:pt x="1924177" y="100329"/>
                </a:lnTo>
                <a:lnTo>
                  <a:pt x="1922145" y="99059"/>
                </a:lnTo>
                <a:lnTo>
                  <a:pt x="1920240" y="99059"/>
                </a:lnTo>
                <a:lnTo>
                  <a:pt x="1914144" y="95250"/>
                </a:lnTo>
                <a:lnTo>
                  <a:pt x="1910333" y="92709"/>
                </a:lnTo>
                <a:lnTo>
                  <a:pt x="1908302" y="91439"/>
                </a:lnTo>
                <a:lnTo>
                  <a:pt x="1904492" y="88900"/>
                </a:lnTo>
                <a:lnTo>
                  <a:pt x="1902714" y="87629"/>
                </a:lnTo>
                <a:lnTo>
                  <a:pt x="1898904" y="85089"/>
                </a:lnTo>
                <a:lnTo>
                  <a:pt x="1895347" y="82550"/>
                </a:lnTo>
                <a:lnTo>
                  <a:pt x="1893443" y="81279"/>
                </a:lnTo>
                <a:lnTo>
                  <a:pt x="1888235" y="76200"/>
                </a:lnTo>
                <a:lnTo>
                  <a:pt x="1884807" y="72389"/>
                </a:lnTo>
                <a:lnTo>
                  <a:pt x="1878203" y="64769"/>
                </a:lnTo>
                <a:lnTo>
                  <a:pt x="1876679" y="63500"/>
                </a:lnTo>
                <a:lnTo>
                  <a:pt x="1875028" y="60959"/>
                </a:lnTo>
                <a:lnTo>
                  <a:pt x="1873504" y="59689"/>
                </a:lnTo>
                <a:lnTo>
                  <a:pt x="1870456" y="55879"/>
                </a:lnTo>
                <a:lnTo>
                  <a:pt x="1868932" y="53339"/>
                </a:lnTo>
                <a:lnTo>
                  <a:pt x="1867534" y="50800"/>
                </a:lnTo>
                <a:lnTo>
                  <a:pt x="1864741" y="46989"/>
                </a:lnTo>
                <a:lnTo>
                  <a:pt x="1861946" y="41909"/>
                </a:lnTo>
                <a:lnTo>
                  <a:pt x="1859280" y="38100"/>
                </a:lnTo>
                <a:lnTo>
                  <a:pt x="1856740" y="33019"/>
                </a:lnTo>
                <a:lnTo>
                  <a:pt x="1855596" y="30479"/>
                </a:lnTo>
                <a:lnTo>
                  <a:pt x="1854327" y="27939"/>
                </a:lnTo>
                <a:lnTo>
                  <a:pt x="1850897" y="20319"/>
                </a:lnTo>
                <a:lnTo>
                  <a:pt x="1847850" y="12700"/>
                </a:lnTo>
                <a:close/>
              </a:path>
            </a:pathLst>
          </a:custGeom>
          <a:solidFill>
            <a:srgbClr val="57A18A">
              <a:alpha val="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77"/>
          <p:cNvSpPr/>
          <p:nvPr/>
        </p:nvSpPr>
        <p:spPr>
          <a:xfrm>
            <a:off x="1188721" y="2963023"/>
            <a:ext cx="3675379" cy="234315"/>
          </a:xfrm>
          <a:custGeom>
            <a:avLst/>
            <a:gdLst/>
            <a:ahLst/>
            <a:cxnLst/>
            <a:rect l="l" t="t" r="r" b="b"/>
            <a:pathLst>
              <a:path w="3675379" h="234314">
                <a:moveTo>
                  <a:pt x="0" y="233934"/>
                </a:moveTo>
                <a:lnTo>
                  <a:pt x="15438" y="187281"/>
                </a:lnTo>
                <a:lnTo>
                  <a:pt x="39782" y="149320"/>
                </a:lnTo>
                <a:lnTo>
                  <a:pt x="71223" y="122170"/>
                </a:lnTo>
                <a:lnTo>
                  <a:pt x="107950" y="107950"/>
                </a:lnTo>
                <a:lnTo>
                  <a:pt x="1729486" y="107950"/>
                </a:lnTo>
                <a:lnTo>
                  <a:pt x="1763875" y="95994"/>
                </a:lnTo>
                <a:lnTo>
                  <a:pt x="1794287" y="73072"/>
                </a:lnTo>
                <a:lnTo>
                  <a:pt x="1819318" y="40602"/>
                </a:lnTo>
                <a:lnTo>
                  <a:pt x="1837563" y="0"/>
                </a:lnTo>
                <a:lnTo>
                  <a:pt x="1855751" y="40602"/>
                </a:lnTo>
                <a:lnTo>
                  <a:pt x="1880774" y="73072"/>
                </a:lnTo>
                <a:lnTo>
                  <a:pt x="1911179" y="95994"/>
                </a:lnTo>
                <a:lnTo>
                  <a:pt x="1945513" y="107950"/>
                </a:lnTo>
                <a:lnTo>
                  <a:pt x="3567049" y="107950"/>
                </a:lnTo>
                <a:lnTo>
                  <a:pt x="3603795" y="122170"/>
                </a:lnTo>
                <a:lnTo>
                  <a:pt x="3635279" y="149320"/>
                </a:lnTo>
                <a:lnTo>
                  <a:pt x="3659667" y="187281"/>
                </a:lnTo>
                <a:lnTo>
                  <a:pt x="3675126" y="233934"/>
                </a:lnTo>
              </a:path>
            </a:pathLst>
          </a:custGeom>
          <a:ln w="6350">
            <a:solidFill>
              <a:srgbClr val="3E3E3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78"/>
          <p:cNvSpPr/>
          <p:nvPr/>
        </p:nvSpPr>
        <p:spPr>
          <a:xfrm>
            <a:off x="2332864" y="2642856"/>
            <a:ext cx="656076" cy="118237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79"/>
          <p:cNvSpPr/>
          <p:nvPr/>
        </p:nvSpPr>
        <p:spPr>
          <a:xfrm>
            <a:off x="3029458" y="2697417"/>
            <a:ext cx="28575" cy="11430"/>
          </a:xfrm>
          <a:custGeom>
            <a:avLst/>
            <a:gdLst/>
            <a:ahLst/>
            <a:cxnLst/>
            <a:rect l="l" t="t" r="r" b="b"/>
            <a:pathLst>
              <a:path w="28575" h="11430">
                <a:moveTo>
                  <a:pt x="0" y="11224"/>
                </a:moveTo>
                <a:lnTo>
                  <a:pt x="28091" y="11224"/>
                </a:lnTo>
                <a:lnTo>
                  <a:pt x="28091" y="0"/>
                </a:lnTo>
                <a:lnTo>
                  <a:pt x="0" y="0"/>
                </a:lnTo>
                <a:lnTo>
                  <a:pt x="0" y="11224"/>
                </a:lnTo>
                <a:close/>
              </a:path>
            </a:pathLst>
          </a:custGeom>
          <a:solidFill>
            <a:srgbClr val="57A18A">
              <a:alpha val="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80"/>
          <p:cNvSpPr/>
          <p:nvPr/>
        </p:nvSpPr>
        <p:spPr>
          <a:xfrm>
            <a:off x="3093975" y="2644634"/>
            <a:ext cx="677163" cy="116459"/>
          </a:xfrm>
          <a:prstGeom prst="rect">
            <a:avLst/>
          </a:prstGeom>
          <a:blipFill>
            <a:blip r:embed="rId1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81"/>
          <p:cNvSpPr txBox="1"/>
          <p:nvPr/>
        </p:nvSpPr>
        <p:spPr>
          <a:xfrm>
            <a:off x="1534795" y="2558020"/>
            <a:ext cx="2981325" cy="356235"/>
          </a:xfrm>
          <a:prstGeom prst="rect">
            <a:avLst/>
          </a:prstGeom>
        </p:spPr>
        <p:txBody>
          <a:bodyPr vert="horz" wrap="square" lIns="0" tIns="25400" rIns="0" bIns="0" rtlCol="0">
            <a:spAutoFit/>
          </a:bodyPr>
          <a:lstStyle/>
          <a:p>
            <a:pPr marL="7620" algn="ctr">
              <a:lnSpc>
                <a:spcPct val="100000"/>
              </a:lnSpc>
              <a:spcBef>
                <a:spcPts val="200"/>
              </a:spcBef>
            </a:pPr>
            <a:r>
              <a:rPr sz="1000" spc="-5" dirty="0">
                <a:solidFill>
                  <a:srgbClr val="444444"/>
                </a:solidFill>
                <a:latin typeface="Arial Narrow"/>
                <a:cs typeface="Arial Narrow"/>
              </a:rPr>
              <a:t>Де</a:t>
            </a:r>
            <a:r>
              <a:rPr sz="1000" spc="-5" dirty="0">
                <a:solidFill>
                  <a:srgbClr val="3E3E3E"/>
                </a:solidFill>
                <a:latin typeface="Arial Narrow"/>
                <a:cs typeface="Arial Narrow"/>
              </a:rPr>
              <a:t>каб</a:t>
            </a:r>
            <a:r>
              <a:rPr sz="1000" spc="-5" dirty="0">
                <a:solidFill>
                  <a:srgbClr val="444444"/>
                </a:solidFill>
                <a:latin typeface="Arial Narrow"/>
                <a:cs typeface="Arial Narrow"/>
              </a:rPr>
              <a:t>рь </a:t>
            </a:r>
            <a:r>
              <a:rPr sz="1000" spc="-10" dirty="0">
                <a:solidFill>
                  <a:srgbClr val="3E3E3E"/>
                </a:solidFill>
                <a:latin typeface="Arial Narrow"/>
                <a:cs typeface="Arial Narrow"/>
              </a:rPr>
              <a:t>20</a:t>
            </a:r>
            <a:r>
              <a:rPr sz="1000" spc="-10" dirty="0">
                <a:solidFill>
                  <a:srgbClr val="444444"/>
                </a:solidFill>
                <a:latin typeface="Arial Narrow"/>
                <a:cs typeface="Arial Narrow"/>
              </a:rPr>
              <a:t>10 </a:t>
            </a:r>
            <a:r>
              <a:rPr sz="1000" dirty="0">
                <a:solidFill>
                  <a:srgbClr val="3E3E3E"/>
                </a:solidFill>
                <a:latin typeface="Arial Narrow"/>
                <a:cs typeface="Arial Narrow"/>
              </a:rPr>
              <a:t>- </a:t>
            </a:r>
            <a:r>
              <a:rPr sz="1000" spc="-5" dirty="0">
                <a:solidFill>
                  <a:srgbClr val="444444"/>
                </a:solidFill>
                <a:latin typeface="Arial Narrow"/>
                <a:cs typeface="Arial Narrow"/>
              </a:rPr>
              <a:t>Февраль</a:t>
            </a:r>
            <a:r>
              <a:rPr sz="1000" spc="5" dirty="0">
                <a:solidFill>
                  <a:srgbClr val="444444"/>
                </a:solidFill>
                <a:latin typeface="Arial Narrow"/>
                <a:cs typeface="Arial Narrow"/>
              </a:rPr>
              <a:t> </a:t>
            </a:r>
            <a:r>
              <a:rPr sz="1000" dirty="0">
                <a:solidFill>
                  <a:srgbClr val="444444"/>
                </a:solidFill>
                <a:latin typeface="Arial Narrow"/>
                <a:cs typeface="Arial Narrow"/>
              </a:rPr>
              <a:t>20</a:t>
            </a:r>
            <a:r>
              <a:rPr sz="1000" dirty="0">
                <a:solidFill>
                  <a:srgbClr val="3E3E3E"/>
                </a:solidFill>
                <a:latin typeface="Arial Narrow"/>
                <a:cs typeface="Arial Narrow"/>
              </a:rPr>
              <a:t>14</a:t>
            </a:r>
            <a:endParaRPr sz="1000">
              <a:latin typeface="Arial Narrow"/>
              <a:cs typeface="Arial Narrow"/>
            </a:endParaRPr>
          </a:p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1000" b="1" spc="-10" dirty="0">
                <a:solidFill>
                  <a:srgbClr val="3E3E3E"/>
                </a:solidFill>
                <a:latin typeface="Arial Narrow"/>
                <a:cs typeface="Arial Narrow"/>
              </a:rPr>
              <a:t>П</a:t>
            </a:r>
            <a:r>
              <a:rPr sz="1000" b="1" spc="-10" dirty="0">
                <a:solidFill>
                  <a:srgbClr val="444444"/>
                </a:solidFill>
                <a:latin typeface="Arial Narrow"/>
                <a:cs typeface="Arial Narrow"/>
              </a:rPr>
              <a:t>И</a:t>
            </a:r>
            <a:r>
              <a:rPr sz="1000" b="1" spc="-10" dirty="0">
                <a:solidFill>
                  <a:srgbClr val="3E3E3E"/>
                </a:solidFill>
                <a:latin typeface="Arial Narrow"/>
                <a:cs typeface="Arial Narrow"/>
              </a:rPr>
              <a:t>ЛОТН</a:t>
            </a:r>
            <a:r>
              <a:rPr sz="1000" b="1" spc="-10" dirty="0">
                <a:solidFill>
                  <a:srgbClr val="444444"/>
                </a:solidFill>
                <a:latin typeface="Arial Narrow"/>
                <a:cs typeface="Arial Narrow"/>
              </a:rPr>
              <a:t>ЫЕ П</a:t>
            </a:r>
            <a:r>
              <a:rPr sz="1000" b="1" spc="-10" dirty="0">
                <a:solidFill>
                  <a:srgbClr val="3E3E3E"/>
                </a:solidFill>
                <a:latin typeface="Arial Narrow"/>
                <a:cs typeface="Arial Narrow"/>
              </a:rPr>
              <a:t>РОЕКТЫ </a:t>
            </a:r>
            <a:r>
              <a:rPr sz="1000" b="1" dirty="0">
                <a:solidFill>
                  <a:srgbClr val="3E3E3E"/>
                </a:solidFill>
                <a:latin typeface="Arial Narrow"/>
                <a:cs typeface="Arial Narrow"/>
              </a:rPr>
              <a:t>НА </a:t>
            </a:r>
            <a:r>
              <a:rPr sz="1000" b="1" spc="-5" dirty="0">
                <a:solidFill>
                  <a:srgbClr val="3E3E3E"/>
                </a:solidFill>
                <a:latin typeface="Arial Narrow"/>
                <a:cs typeface="Arial Narrow"/>
              </a:rPr>
              <a:t>ОТДЕЛЬНЫХ</a:t>
            </a:r>
            <a:r>
              <a:rPr sz="1000" b="1" spc="100" dirty="0">
                <a:solidFill>
                  <a:srgbClr val="3E3E3E"/>
                </a:solidFill>
                <a:latin typeface="Arial Narrow"/>
                <a:cs typeface="Arial Narrow"/>
              </a:rPr>
              <a:t> </a:t>
            </a:r>
            <a:r>
              <a:rPr sz="1000" b="1" spc="-10" dirty="0">
                <a:solidFill>
                  <a:srgbClr val="3E3E3E"/>
                </a:solidFill>
                <a:latin typeface="Arial Narrow"/>
                <a:cs typeface="Arial Narrow"/>
              </a:rPr>
              <a:t>П</a:t>
            </a:r>
            <a:r>
              <a:rPr sz="1000" b="1" spc="-10" dirty="0">
                <a:solidFill>
                  <a:srgbClr val="444444"/>
                </a:solidFill>
                <a:latin typeface="Arial Narrow"/>
                <a:cs typeface="Arial Narrow"/>
              </a:rPr>
              <a:t>Р</a:t>
            </a:r>
            <a:r>
              <a:rPr sz="1000" b="1" spc="-10" dirty="0">
                <a:solidFill>
                  <a:srgbClr val="3E3E3E"/>
                </a:solidFill>
                <a:latin typeface="Arial Narrow"/>
                <a:cs typeface="Arial Narrow"/>
              </a:rPr>
              <a:t>ЕДПРИЯТИ</a:t>
            </a:r>
            <a:r>
              <a:rPr sz="1000" b="1" spc="-10" dirty="0">
                <a:solidFill>
                  <a:srgbClr val="444444"/>
                </a:solidFill>
                <a:latin typeface="Arial Narrow"/>
                <a:cs typeface="Arial Narrow"/>
              </a:rPr>
              <a:t>Я</a:t>
            </a:r>
            <a:r>
              <a:rPr sz="1000" b="1" spc="-10" dirty="0">
                <a:solidFill>
                  <a:srgbClr val="3E3E3E"/>
                </a:solidFill>
                <a:latin typeface="Arial Narrow"/>
                <a:cs typeface="Arial Narrow"/>
              </a:rPr>
              <a:t>Х</a:t>
            </a:r>
            <a:endParaRPr sz="1000">
              <a:latin typeface="Arial Narrow"/>
              <a:cs typeface="Arial Narrow"/>
            </a:endParaRPr>
          </a:p>
        </p:txBody>
      </p:sp>
      <p:sp>
        <p:nvSpPr>
          <p:cNvPr id="69" name="object 82"/>
          <p:cNvSpPr/>
          <p:nvPr/>
        </p:nvSpPr>
        <p:spPr>
          <a:xfrm>
            <a:off x="1581151" y="2808591"/>
            <a:ext cx="2950845" cy="112267"/>
          </a:xfrm>
          <a:prstGeom prst="rect">
            <a:avLst/>
          </a:prstGeom>
          <a:blipFill>
            <a:blip r:embed="rId2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83"/>
          <p:cNvSpPr/>
          <p:nvPr/>
        </p:nvSpPr>
        <p:spPr>
          <a:xfrm>
            <a:off x="1188721" y="3250932"/>
            <a:ext cx="3675379" cy="685800"/>
          </a:xfrm>
          <a:custGeom>
            <a:avLst/>
            <a:gdLst/>
            <a:ahLst/>
            <a:cxnLst/>
            <a:rect l="l" t="t" r="r" b="b"/>
            <a:pathLst>
              <a:path w="3675379" h="685800">
                <a:moveTo>
                  <a:pt x="0" y="685800"/>
                </a:moveTo>
                <a:lnTo>
                  <a:pt x="3675126" y="685800"/>
                </a:lnTo>
                <a:lnTo>
                  <a:pt x="3675126" y="0"/>
                </a:lnTo>
                <a:lnTo>
                  <a:pt x="0" y="0"/>
                </a:lnTo>
                <a:lnTo>
                  <a:pt x="0" y="685800"/>
                </a:lnTo>
                <a:close/>
              </a:path>
            </a:pathLst>
          </a:custGeom>
          <a:ln w="6350">
            <a:solidFill>
              <a:srgbClr val="3E3E3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84"/>
          <p:cNvSpPr txBox="1"/>
          <p:nvPr/>
        </p:nvSpPr>
        <p:spPr>
          <a:xfrm>
            <a:off x="1787526" y="3408201"/>
            <a:ext cx="2479040" cy="3581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ts val="1365"/>
              </a:lnSpc>
            </a:pPr>
            <a:r>
              <a:rPr sz="1200" spc="-5" dirty="0">
                <a:solidFill>
                  <a:srgbClr val="FFFFFF"/>
                </a:solidFill>
                <a:latin typeface="Arial Narrow"/>
                <a:cs typeface="Arial Narrow"/>
              </a:rPr>
              <a:t>Декабрь 2010 </a:t>
            </a:r>
            <a:r>
              <a:rPr sz="1200" dirty="0">
                <a:solidFill>
                  <a:srgbClr val="FFFFFF"/>
                </a:solidFill>
                <a:latin typeface="Arial Narrow"/>
                <a:cs typeface="Arial Narrow"/>
              </a:rPr>
              <a:t>- </a:t>
            </a:r>
            <a:r>
              <a:rPr sz="1200" spc="-5" dirty="0">
                <a:solidFill>
                  <a:srgbClr val="FFFFFF"/>
                </a:solidFill>
                <a:latin typeface="Arial Narrow"/>
                <a:cs typeface="Arial Narrow"/>
              </a:rPr>
              <a:t>Февраль</a:t>
            </a:r>
            <a:r>
              <a:rPr sz="1200" spc="-50" dirty="0">
                <a:solidFill>
                  <a:srgbClr val="FFFFFF"/>
                </a:solidFill>
                <a:latin typeface="Arial Narrow"/>
                <a:cs typeface="Arial Narrow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Arial Narrow"/>
                <a:cs typeface="Arial Narrow"/>
              </a:rPr>
              <a:t>2014</a:t>
            </a:r>
            <a:endParaRPr sz="1200">
              <a:latin typeface="Arial Narrow"/>
              <a:cs typeface="Arial Narrow"/>
            </a:endParaRPr>
          </a:p>
          <a:p>
            <a:pPr algn="ctr">
              <a:lnSpc>
                <a:spcPct val="100000"/>
              </a:lnSpc>
            </a:pPr>
            <a:r>
              <a:rPr sz="1200" spc="-5" dirty="0">
                <a:solidFill>
                  <a:srgbClr val="FFFFFF"/>
                </a:solidFill>
                <a:latin typeface="Arial Narrow"/>
                <a:cs typeface="Arial Narrow"/>
              </a:rPr>
              <a:t>НАРАБОТКА ОПЫТА </a:t>
            </a:r>
            <a:r>
              <a:rPr sz="1200" dirty="0">
                <a:solidFill>
                  <a:srgbClr val="FFFFFF"/>
                </a:solidFill>
                <a:latin typeface="Arial Narrow"/>
                <a:cs typeface="Arial Narrow"/>
              </a:rPr>
              <a:t>И</a:t>
            </a:r>
            <a:r>
              <a:rPr sz="1200" spc="-25" dirty="0">
                <a:solidFill>
                  <a:srgbClr val="FFFFFF"/>
                </a:solidFill>
                <a:latin typeface="Arial Narrow"/>
                <a:cs typeface="Arial Narrow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Arial Narrow"/>
                <a:cs typeface="Arial Narrow"/>
              </a:rPr>
              <a:t>ЭКСПЕРИМЕНТЫ</a:t>
            </a:r>
            <a:endParaRPr sz="1200">
              <a:latin typeface="Arial Narrow"/>
              <a:cs typeface="Arial Narrow"/>
            </a:endParaRPr>
          </a:p>
        </p:txBody>
      </p:sp>
      <p:sp>
        <p:nvSpPr>
          <p:cNvPr id="72" name="object 85"/>
          <p:cNvSpPr/>
          <p:nvPr/>
        </p:nvSpPr>
        <p:spPr>
          <a:xfrm>
            <a:off x="1188721" y="3250932"/>
            <a:ext cx="3675379" cy="685800"/>
          </a:xfrm>
          <a:custGeom>
            <a:avLst/>
            <a:gdLst/>
            <a:ahLst/>
            <a:cxnLst/>
            <a:rect l="l" t="t" r="r" b="b"/>
            <a:pathLst>
              <a:path w="3675379" h="685800">
                <a:moveTo>
                  <a:pt x="0" y="685800"/>
                </a:moveTo>
                <a:lnTo>
                  <a:pt x="3675126" y="685800"/>
                </a:lnTo>
                <a:lnTo>
                  <a:pt x="3675126" y="0"/>
                </a:lnTo>
                <a:lnTo>
                  <a:pt x="0" y="0"/>
                </a:lnTo>
                <a:lnTo>
                  <a:pt x="0" y="685800"/>
                </a:lnTo>
                <a:close/>
              </a:path>
            </a:pathLst>
          </a:custGeom>
          <a:ln w="6350">
            <a:solidFill>
              <a:srgbClr val="3E3E3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86"/>
          <p:cNvSpPr txBox="1"/>
          <p:nvPr/>
        </p:nvSpPr>
        <p:spPr>
          <a:xfrm>
            <a:off x="1226567" y="3254107"/>
            <a:ext cx="3634104" cy="679450"/>
          </a:xfrm>
          <a:prstGeom prst="rect">
            <a:avLst/>
          </a:prstGeom>
          <a:solidFill>
            <a:srgbClr val="585858"/>
          </a:solidFill>
        </p:spPr>
        <p:txBody>
          <a:bodyPr vert="horz" wrap="square" lIns="0" tIns="144145" rIns="0" bIns="0" rtlCol="0">
            <a:spAutoFit/>
          </a:bodyPr>
          <a:lstStyle/>
          <a:p>
            <a:pPr marR="26034" algn="ctr">
              <a:lnSpc>
                <a:spcPct val="100000"/>
              </a:lnSpc>
              <a:spcBef>
                <a:spcPts val="1135"/>
              </a:spcBef>
            </a:pPr>
            <a:r>
              <a:rPr sz="1200" spc="-5" dirty="0">
                <a:solidFill>
                  <a:srgbClr val="FFFFFF"/>
                </a:solidFill>
                <a:latin typeface="Arial Narrow"/>
                <a:cs typeface="Arial Narrow"/>
              </a:rPr>
              <a:t>Декабрь 2010 </a:t>
            </a:r>
            <a:r>
              <a:rPr sz="1200" dirty="0">
                <a:solidFill>
                  <a:srgbClr val="FFFFFF"/>
                </a:solidFill>
                <a:latin typeface="Arial Narrow"/>
                <a:cs typeface="Arial Narrow"/>
              </a:rPr>
              <a:t>- </a:t>
            </a:r>
            <a:r>
              <a:rPr sz="1200" spc="-5" dirty="0">
                <a:solidFill>
                  <a:srgbClr val="FFFFFF"/>
                </a:solidFill>
                <a:latin typeface="Arial Narrow"/>
                <a:cs typeface="Arial Narrow"/>
              </a:rPr>
              <a:t>Февраль</a:t>
            </a:r>
            <a:r>
              <a:rPr sz="1200" spc="-45" dirty="0">
                <a:solidFill>
                  <a:srgbClr val="FFFFFF"/>
                </a:solidFill>
                <a:latin typeface="Arial Narrow"/>
                <a:cs typeface="Arial Narrow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Arial Narrow"/>
                <a:cs typeface="Arial Narrow"/>
              </a:rPr>
              <a:t>2014</a:t>
            </a:r>
            <a:endParaRPr sz="1200" dirty="0">
              <a:latin typeface="Arial Narrow"/>
              <a:cs typeface="Arial Narrow"/>
            </a:endParaRPr>
          </a:p>
          <a:p>
            <a:pPr marR="25400" algn="ctr">
              <a:lnSpc>
                <a:spcPct val="100000"/>
              </a:lnSpc>
            </a:pPr>
            <a:r>
              <a:rPr sz="1200" spc="-5" dirty="0">
                <a:solidFill>
                  <a:srgbClr val="FFFFFF"/>
                </a:solidFill>
                <a:latin typeface="Arial Narrow"/>
                <a:cs typeface="Arial Narrow"/>
              </a:rPr>
              <a:t>НАРАБОТКА ОПЫТА </a:t>
            </a:r>
            <a:r>
              <a:rPr sz="1200" dirty="0">
                <a:solidFill>
                  <a:srgbClr val="FFFFFF"/>
                </a:solidFill>
                <a:latin typeface="Arial Narrow"/>
                <a:cs typeface="Arial Narrow"/>
              </a:rPr>
              <a:t>И </a:t>
            </a:r>
            <a:r>
              <a:rPr sz="1200" spc="-5" dirty="0">
                <a:solidFill>
                  <a:srgbClr val="FFFFFF"/>
                </a:solidFill>
                <a:latin typeface="Arial Narrow"/>
                <a:cs typeface="Arial Narrow"/>
              </a:rPr>
              <a:t>ЭКСПЕРИМЕНТЫ</a:t>
            </a:r>
            <a:endParaRPr sz="1200" dirty="0">
              <a:latin typeface="Arial Narrow"/>
              <a:cs typeface="Arial Narrow"/>
            </a:endParaRPr>
          </a:p>
        </p:txBody>
      </p:sp>
      <p:sp>
        <p:nvSpPr>
          <p:cNvPr id="74" name="object 87"/>
          <p:cNvSpPr txBox="1"/>
          <p:nvPr/>
        </p:nvSpPr>
        <p:spPr>
          <a:xfrm>
            <a:off x="886715" y="3340425"/>
            <a:ext cx="295910" cy="5454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6350">
              <a:lnSpc>
                <a:spcPts val="680"/>
              </a:lnSpc>
            </a:pPr>
            <a:r>
              <a:rPr sz="600" spc="-10" dirty="0">
                <a:solidFill>
                  <a:srgbClr val="FFFFFF"/>
                </a:solidFill>
                <a:latin typeface="Arial Narrow"/>
                <a:cs typeface="Arial Narrow"/>
              </a:rPr>
              <a:t>С</a:t>
            </a:r>
            <a:r>
              <a:rPr sz="600" spc="25" dirty="0">
                <a:solidFill>
                  <a:srgbClr val="FFFFFF"/>
                </a:solidFill>
                <a:latin typeface="Arial Narrow"/>
                <a:cs typeface="Arial Narrow"/>
              </a:rPr>
              <a:t>е</a:t>
            </a:r>
            <a:r>
              <a:rPr sz="600" spc="-25" dirty="0">
                <a:solidFill>
                  <a:srgbClr val="FFFFFF"/>
                </a:solidFill>
                <a:latin typeface="Arial Narrow"/>
                <a:cs typeface="Arial Narrow"/>
              </a:rPr>
              <a:t>н</a:t>
            </a:r>
            <a:r>
              <a:rPr sz="600" spc="15" dirty="0">
                <a:solidFill>
                  <a:srgbClr val="FFFFFF"/>
                </a:solidFill>
                <a:latin typeface="Arial Narrow"/>
                <a:cs typeface="Arial Narrow"/>
              </a:rPr>
              <a:t>т</a:t>
            </a:r>
            <a:r>
              <a:rPr sz="600" spc="-20" dirty="0">
                <a:solidFill>
                  <a:srgbClr val="FFFFFF"/>
                </a:solidFill>
                <a:latin typeface="Arial Narrow"/>
                <a:cs typeface="Arial Narrow"/>
              </a:rPr>
              <a:t>я</a:t>
            </a:r>
            <a:r>
              <a:rPr sz="600" spc="-35" dirty="0">
                <a:solidFill>
                  <a:srgbClr val="FFFFFF"/>
                </a:solidFill>
                <a:latin typeface="Arial Narrow"/>
                <a:cs typeface="Arial Narrow"/>
              </a:rPr>
              <a:t>б</a:t>
            </a:r>
            <a:r>
              <a:rPr sz="600" spc="25" dirty="0">
                <a:solidFill>
                  <a:srgbClr val="FFFFFF"/>
                </a:solidFill>
                <a:latin typeface="Arial Narrow"/>
                <a:cs typeface="Arial Narrow"/>
              </a:rPr>
              <a:t>р</a:t>
            </a:r>
            <a:r>
              <a:rPr sz="600" dirty="0">
                <a:solidFill>
                  <a:srgbClr val="FFFFFF"/>
                </a:solidFill>
                <a:latin typeface="Arial Narrow"/>
                <a:cs typeface="Arial Narrow"/>
              </a:rPr>
              <a:t>ь</a:t>
            </a:r>
            <a:endParaRPr sz="600">
              <a:latin typeface="Arial Narrow"/>
              <a:cs typeface="Arial Narrow"/>
            </a:endParaRPr>
          </a:p>
          <a:p>
            <a:pPr marL="57785">
              <a:lnSpc>
                <a:spcPct val="100000"/>
              </a:lnSpc>
            </a:pPr>
            <a:r>
              <a:rPr sz="600" spc="-10" dirty="0">
                <a:solidFill>
                  <a:srgbClr val="FFFFFF"/>
                </a:solidFill>
                <a:latin typeface="Arial Narrow"/>
                <a:cs typeface="Arial Narrow"/>
              </a:rPr>
              <a:t>2010</a:t>
            </a:r>
            <a:r>
              <a:rPr sz="600" spc="-5" dirty="0">
                <a:solidFill>
                  <a:srgbClr val="FFFFFF"/>
                </a:solidFill>
                <a:latin typeface="Arial Narrow"/>
                <a:cs typeface="Arial Narrow"/>
              </a:rPr>
              <a:t> </a:t>
            </a:r>
            <a:r>
              <a:rPr sz="600" dirty="0">
                <a:solidFill>
                  <a:srgbClr val="FFFFFF"/>
                </a:solidFill>
                <a:latin typeface="Arial Narrow"/>
                <a:cs typeface="Arial Narrow"/>
              </a:rPr>
              <a:t>-</a:t>
            </a:r>
            <a:endParaRPr sz="600">
              <a:latin typeface="Arial Narrow"/>
              <a:cs typeface="Arial Narrow"/>
            </a:endParaRPr>
          </a:p>
          <a:p>
            <a:pPr indent="-2540" algn="ctr">
              <a:lnSpc>
                <a:spcPct val="100000"/>
              </a:lnSpc>
            </a:pPr>
            <a:r>
              <a:rPr sz="600" spc="-5" dirty="0">
                <a:solidFill>
                  <a:srgbClr val="FFFFFF"/>
                </a:solidFill>
                <a:latin typeface="Arial Narrow"/>
                <a:cs typeface="Arial Narrow"/>
              </a:rPr>
              <a:t>Декабрь  </a:t>
            </a:r>
            <a:r>
              <a:rPr sz="600" spc="-10" dirty="0">
                <a:solidFill>
                  <a:srgbClr val="FFFFFF"/>
                </a:solidFill>
                <a:latin typeface="Arial Narrow"/>
                <a:cs typeface="Arial Narrow"/>
              </a:rPr>
              <a:t>2010  </a:t>
            </a:r>
            <a:r>
              <a:rPr sz="600" spc="-5" dirty="0">
                <a:solidFill>
                  <a:srgbClr val="FFFFFF"/>
                </a:solidFill>
                <a:latin typeface="Arial Narrow"/>
                <a:cs typeface="Arial Narrow"/>
              </a:rPr>
              <a:t>ЗАПУСК  </a:t>
            </a:r>
            <a:r>
              <a:rPr sz="600" spc="-10" dirty="0">
                <a:solidFill>
                  <a:srgbClr val="FFFFFF"/>
                </a:solidFill>
                <a:latin typeface="Arial Narrow"/>
                <a:cs typeface="Arial Narrow"/>
              </a:rPr>
              <a:t>П</a:t>
            </a:r>
            <a:r>
              <a:rPr sz="600" spc="10" dirty="0">
                <a:solidFill>
                  <a:srgbClr val="FFFFFF"/>
                </a:solidFill>
                <a:latin typeface="Arial Narrow"/>
                <a:cs typeface="Arial Narrow"/>
              </a:rPr>
              <a:t>Р</a:t>
            </a:r>
            <a:r>
              <a:rPr sz="600" spc="-35" dirty="0">
                <a:solidFill>
                  <a:srgbClr val="FFFFFF"/>
                </a:solidFill>
                <a:latin typeface="Arial Narrow"/>
                <a:cs typeface="Arial Narrow"/>
              </a:rPr>
              <a:t>О</a:t>
            </a:r>
            <a:r>
              <a:rPr sz="600" spc="10" dirty="0">
                <a:solidFill>
                  <a:srgbClr val="FFFFFF"/>
                </a:solidFill>
                <a:latin typeface="Arial Narrow"/>
                <a:cs typeface="Arial Narrow"/>
              </a:rPr>
              <a:t>Е</a:t>
            </a:r>
            <a:r>
              <a:rPr sz="600" spc="5" dirty="0">
                <a:solidFill>
                  <a:srgbClr val="FFFFFF"/>
                </a:solidFill>
                <a:latin typeface="Arial Narrow"/>
                <a:cs typeface="Arial Narrow"/>
              </a:rPr>
              <a:t>К</a:t>
            </a:r>
            <a:r>
              <a:rPr sz="600" spc="-5" dirty="0">
                <a:solidFill>
                  <a:srgbClr val="FFFFFF"/>
                </a:solidFill>
                <a:latin typeface="Arial Narrow"/>
                <a:cs typeface="Arial Narrow"/>
              </a:rPr>
              <a:t>Т</a:t>
            </a:r>
            <a:r>
              <a:rPr sz="600" dirty="0">
                <a:solidFill>
                  <a:srgbClr val="FFFFFF"/>
                </a:solidFill>
                <a:latin typeface="Arial Narrow"/>
                <a:cs typeface="Arial Narrow"/>
              </a:rPr>
              <a:t>А</a:t>
            </a:r>
            <a:endParaRPr sz="600">
              <a:latin typeface="Arial Narrow"/>
              <a:cs typeface="Arial Narrow"/>
            </a:endParaRPr>
          </a:p>
        </p:txBody>
      </p:sp>
      <p:sp>
        <p:nvSpPr>
          <p:cNvPr id="75" name="object 88"/>
          <p:cNvSpPr/>
          <p:nvPr/>
        </p:nvSpPr>
        <p:spPr>
          <a:xfrm>
            <a:off x="842010" y="3250932"/>
            <a:ext cx="381635" cy="685800"/>
          </a:xfrm>
          <a:custGeom>
            <a:avLst/>
            <a:gdLst/>
            <a:ahLst/>
            <a:cxnLst/>
            <a:rect l="l" t="t" r="r" b="b"/>
            <a:pathLst>
              <a:path w="381635" h="685800">
                <a:moveTo>
                  <a:pt x="0" y="685800"/>
                </a:moveTo>
                <a:lnTo>
                  <a:pt x="381381" y="685800"/>
                </a:lnTo>
                <a:lnTo>
                  <a:pt x="381381" y="0"/>
                </a:lnTo>
                <a:lnTo>
                  <a:pt x="0" y="0"/>
                </a:lnTo>
                <a:lnTo>
                  <a:pt x="0" y="685800"/>
                </a:lnTo>
                <a:close/>
              </a:path>
            </a:pathLst>
          </a:custGeom>
          <a:solidFill>
            <a:srgbClr val="A4A4A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89"/>
          <p:cNvSpPr txBox="1"/>
          <p:nvPr/>
        </p:nvSpPr>
        <p:spPr>
          <a:xfrm>
            <a:off x="842010" y="3250932"/>
            <a:ext cx="381635" cy="685800"/>
          </a:xfrm>
          <a:prstGeom prst="rect">
            <a:avLst/>
          </a:prstGeom>
          <a:ln w="6350">
            <a:solidFill>
              <a:srgbClr val="3E3E3E"/>
            </a:solidFill>
          </a:ln>
        </p:spPr>
        <p:txBody>
          <a:bodyPr vert="horz" wrap="square" lIns="0" tIns="381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30"/>
              </a:spcBef>
            </a:pPr>
            <a:endParaRPr sz="550">
              <a:latin typeface="Times New Roman"/>
              <a:cs typeface="Times New Roman"/>
            </a:endParaRPr>
          </a:p>
          <a:p>
            <a:pPr marL="50800">
              <a:lnSpc>
                <a:spcPct val="100000"/>
              </a:lnSpc>
            </a:pPr>
            <a:r>
              <a:rPr sz="600" spc="-5" dirty="0">
                <a:solidFill>
                  <a:srgbClr val="FFFFFF"/>
                </a:solidFill>
                <a:latin typeface="Arial Narrow"/>
                <a:cs typeface="Arial Narrow"/>
              </a:rPr>
              <a:t>Сентябрь</a:t>
            </a:r>
            <a:endParaRPr sz="600">
              <a:latin typeface="Arial Narrow"/>
              <a:cs typeface="Arial Narrow"/>
            </a:endParaRPr>
          </a:p>
          <a:p>
            <a:pPr marL="102235">
              <a:lnSpc>
                <a:spcPct val="100000"/>
              </a:lnSpc>
            </a:pPr>
            <a:r>
              <a:rPr sz="600" spc="-10" dirty="0">
                <a:solidFill>
                  <a:srgbClr val="FFFFFF"/>
                </a:solidFill>
                <a:latin typeface="Arial Narrow"/>
                <a:cs typeface="Arial Narrow"/>
              </a:rPr>
              <a:t>2010</a:t>
            </a:r>
            <a:r>
              <a:rPr sz="600" spc="0" dirty="0">
                <a:solidFill>
                  <a:srgbClr val="FFFFFF"/>
                </a:solidFill>
                <a:latin typeface="Arial Narrow"/>
                <a:cs typeface="Arial Narrow"/>
              </a:rPr>
              <a:t> </a:t>
            </a:r>
            <a:r>
              <a:rPr sz="600" dirty="0">
                <a:solidFill>
                  <a:srgbClr val="FFFFFF"/>
                </a:solidFill>
                <a:latin typeface="Arial Narrow"/>
                <a:cs typeface="Arial Narrow"/>
              </a:rPr>
              <a:t>-</a:t>
            </a:r>
            <a:endParaRPr sz="600">
              <a:latin typeface="Arial Narrow"/>
              <a:cs typeface="Arial Narrow"/>
            </a:endParaRPr>
          </a:p>
          <a:p>
            <a:pPr marL="44450" marR="33020" indent="-2540" algn="ctr">
              <a:lnSpc>
                <a:spcPct val="100000"/>
              </a:lnSpc>
            </a:pPr>
            <a:r>
              <a:rPr sz="600" spc="-5" dirty="0">
                <a:solidFill>
                  <a:srgbClr val="FFFFFF"/>
                </a:solidFill>
                <a:latin typeface="Arial Narrow"/>
                <a:cs typeface="Arial Narrow"/>
              </a:rPr>
              <a:t>Декабрь  </a:t>
            </a:r>
            <a:r>
              <a:rPr sz="600" spc="-10" dirty="0">
                <a:solidFill>
                  <a:srgbClr val="FFFFFF"/>
                </a:solidFill>
                <a:latin typeface="Arial Narrow"/>
                <a:cs typeface="Arial Narrow"/>
              </a:rPr>
              <a:t>2010  </a:t>
            </a:r>
            <a:r>
              <a:rPr sz="600" spc="-5" dirty="0">
                <a:solidFill>
                  <a:srgbClr val="FFFFFF"/>
                </a:solidFill>
                <a:latin typeface="Arial Narrow"/>
                <a:cs typeface="Arial Narrow"/>
              </a:rPr>
              <a:t>ЗАПУСК  </a:t>
            </a:r>
            <a:r>
              <a:rPr sz="600" spc="-10" dirty="0">
                <a:solidFill>
                  <a:srgbClr val="FFFFFF"/>
                </a:solidFill>
                <a:latin typeface="Arial Narrow"/>
                <a:cs typeface="Arial Narrow"/>
              </a:rPr>
              <a:t>П</a:t>
            </a:r>
            <a:r>
              <a:rPr sz="600" spc="10" dirty="0">
                <a:solidFill>
                  <a:srgbClr val="FFFFFF"/>
                </a:solidFill>
                <a:latin typeface="Arial Narrow"/>
                <a:cs typeface="Arial Narrow"/>
              </a:rPr>
              <a:t>Р</a:t>
            </a:r>
            <a:r>
              <a:rPr sz="600" spc="-35" dirty="0">
                <a:solidFill>
                  <a:srgbClr val="FFFFFF"/>
                </a:solidFill>
                <a:latin typeface="Arial Narrow"/>
                <a:cs typeface="Arial Narrow"/>
              </a:rPr>
              <a:t>О</a:t>
            </a:r>
            <a:r>
              <a:rPr sz="600" spc="10" dirty="0">
                <a:solidFill>
                  <a:srgbClr val="FFFFFF"/>
                </a:solidFill>
                <a:latin typeface="Arial Narrow"/>
                <a:cs typeface="Arial Narrow"/>
              </a:rPr>
              <a:t>Е</a:t>
            </a:r>
            <a:r>
              <a:rPr sz="600" spc="5" dirty="0">
                <a:solidFill>
                  <a:srgbClr val="FFFFFF"/>
                </a:solidFill>
                <a:latin typeface="Arial Narrow"/>
                <a:cs typeface="Arial Narrow"/>
              </a:rPr>
              <a:t>К</a:t>
            </a:r>
            <a:r>
              <a:rPr sz="600" spc="-5" dirty="0">
                <a:solidFill>
                  <a:srgbClr val="FFFFFF"/>
                </a:solidFill>
                <a:latin typeface="Arial Narrow"/>
                <a:cs typeface="Arial Narrow"/>
              </a:rPr>
              <a:t>Т</a:t>
            </a:r>
            <a:r>
              <a:rPr sz="600" dirty="0">
                <a:solidFill>
                  <a:srgbClr val="FFFFFF"/>
                </a:solidFill>
                <a:latin typeface="Arial Narrow"/>
                <a:cs typeface="Arial Narrow"/>
              </a:rPr>
              <a:t>А</a:t>
            </a:r>
            <a:endParaRPr sz="600">
              <a:latin typeface="Arial Narrow"/>
              <a:cs typeface="Arial Narrow"/>
            </a:endParaRPr>
          </a:p>
        </p:txBody>
      </p:sp>
      <p:sp>
        <p:nvSpPr>
          <p:cNvPr id="78" name="object 58"/>
          <p:cNvSpPr txBox="1"/>
          <p:nvPr/>
        </p:nvSpPr>
        <p:spPr>
          <a:xfrm>
            <a:off x="6462966" y="5262357"/>
            <a:ext cx="2490470" cy="592470"/>
          </a:xfrm>
          <a:prstGeom prst="rect">
            <a:avLst/>
          </a:prstGeom>
        </p:spPr>
        <p:txBody>
          <a:bodyPr vert="horz" wrap="square" lIns="0" tIns="25400" rIns="0" bIns="0" rtlCol="0">
            <a:spAutoFit/>
          </a:bodyPr>
          <a:lstStyle/>
          <a:p>
            <a:pPr marL="1270" algn="ctr">
              <a:lnSpc>
                <a:spcPct val="100000"/>
              </a:lnSpc>
              <a:spcBef>
                <a:spcPts val="200"/>
              </a:spcBef>
            </a:pPr>
            <a:r>
              <a:rPr lang="ru-RU" sz="1200" spc="-10" dirty="0" smtClean="0">
                <a:solidFill>
                  <a:srgbClr val="606060"/>
                </a:solidFill>
                <a:latin typeface="Arial Narrow"/>
                <a:cs typeface="Arial Narrow"/>
              </a:rPr>
              <a:t>Сентябрь </a:t>
            </a:r>
            <a:r>
              <a:rPr sz="1200" spc="-10" dirty="0" smtClean="0">
                <a:solidFill>
                  <a:srgbClr val="606060"/>
                </a:solidFill>
                <a:latin typeface="Arial Narrow"/>
                <a:cs typeface="Arial Narrow"/>
              </a:rPr>
              <a:t>201</a:t>
            </a:r>
            <a:r>
              <a:rPr sz="1200" spc="-10" dirty="0" smtClean="0">
                <a:solidFill>
                  <a:srgbClr val="585858"/>
                </a:solidFill>
                <a:latin typeface="Arial Narrow"/>
                <a:cs typeface="Arial Narrow"/>
              </a:rPr>
              <a:t>5</a:t>
            </a:r>
            <a:endParaRPr sz="1200" dirty="0">
              <a:latin typeface="Arial Narrow"/>
              <a:cs typeface="Arial Narrow"/>
            </a:endParaRPr>
          </a:p>
          <a:p>
            <a:pPr algn="ctr">
              <a:lnSpc>
                <a:spcPct val="100000"/>
              </a:lnSpc>
              <a:spcBef>
                <a:spcPts val="105"/>
              </a:spcBef>
            </a:pPr>
            <a:r>
              <a:rPr lang="ru-RU" sz="1200" b="1" spc="-10" dirty="0" smtClean="0">
                <a:solidFill>
                  <a:srgbClr val="585858"/>
                </a:solidFill>
                <a:latin typeface="Arial Narrow"/>
                <a:cs typeface="Arial Narrow"/>
              </a:rPr>
              <a:t>ЗАПУСК ИС ПБ И ОТ В ПРОМЫШЛЕННУЮ ЭКСПЛУАТАЦИЮ</a:t>
            </a:r>
            <a:endParaRPr sz="1200" dirty="0">
              <a:latin typeface="Arial Narrow"/>
              <a:cs typeface="Arial Narrow"/>
            </a:endParaRPr>
          </a:p>
        </p:txBody>
      </p:sp>
      <p:sp>
        <p:nvSpPr>
          <p:cNvPr id="79" name="object 61"/>
          <p:cNvSpPr/>
          <p:nvPr/>
        </p:nvSpPr>
        <p:spPr>
          <a:xfrm flipH="1">
            <a:off x="6646546" y="3933557"/>
            <a:ext cx="1059239" cy="1318260"/>
          </a:xfrm>
          <a:custGeom>
            <a:avLst/>
            <a:gdLst/>
            <a:ahLst/>
            <a:cxnLst/>
            <a:rect l="l" t="t" r="r" b="b"/>
            <a:pathLst>
              <a:path w="309879" h="260350">
                <a:moveTo>
                  <a:pt x="309752" y="0"/>
                </a:moveTo>
                <a:lnTo>
                  <a:pt x="0" y="259969"/>
                </a:lnTo>
              </a:path>
            </a:pathLst>
          </a:custGeom>
          <a:ln w="6350">
            <a:solidFill>
              <a:srgbClr val="3E3E3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760500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5400" dirty="0" smtClean="0">
                <a:latin typeface="Arial Narrow" panose="020B0606020202030204" pitchFamily="34" charset="0"/>
              </a:rPr>
              <a:t>Старт проекта. </a:t>
            </a:r>
            <a:r>
              <a:rPr lang="ru-RU" dirty="0" smtClean="0">
                <a:latin typeface="Arial Narrow" panose="020B0606020202030204" pitchFamily="34" charset="0"/>
              </a:rPr>
              <a:t/>
            </a:r>
            <a:br>
              <a:rPr lang="ru-RU" dirty="0" smtClean="0">
                <a:latin typeface="Arial Narrow" panose="020B0606020202030204" pitchFamily="34" charset="0"/>
              </a:rPr>
            </a:br>
            <a:r>
              <a:rPr lang="ru-RU" sz="5400" dirty="0" smtClean="0">
                <a:latin typeface="Arial Narrow" panose="020B0606020202030204" pitchFamily="34" charset="0"/>
              </a:rPr>
              <a:t>Наработка опыта и эксперименты</a:t>
            </a:r>
            <a:endParaRPr lang="ru-RU" sz="5400" dirty="0"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9701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Arial Narrow" panose="020B0606020202030204" pitchFamily="34" charset="0"/>
              </a:rPr>
              <a:t>2010 год. Старт проекта. Обучение с привлечением провайдера</a:t>
            </a:r>
            <a:br>
              <a:rPr lang="ru-RU" dirty="0">
                <a:latin typeface="Arial Narrow" panose="020B0606020202030204" pitchFamily="34" charset="0"/>
              </a:rPr>
            </a:br>
            <a:r>
              <a:rPr lang="ru-RU" dirty="0">
                <a:latin typeface="Arial Narrow" panose="020B0606020202030204" pitchFamily="34" charset="0"/>
              </a:rPr>
              <a:t/>
            </a:r>
            <a:br>
              <a:rPr lang="ru-RU" dirty="0">
                <a:latin typeface="Arial Narrow" panose="020B0606020202030204" pitchFamily="34" charset="0"/>
              </a:rPr>
            </a:br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Поведенческие беседы безопасности</a:t>
            </a: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124" y="752188"/>
            <a:ext cx="8195753" cy="5532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0896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200" dirty="0">
                <a:latin typeface="Arial Narrow" panose="020B0606020202030204" pitchFamily="34" charset="0"/>
              </a:rPr>
              <a:t>Отказ от «поведенческих аудитов безопасности</a:t>
            </a:r>
            <a:r>
              <a:rPr lang="ru-RU" sz="2200" dirty="0" smtClean="0">
                <a:latin typeface="Arial Narrow" panose="020B0606020202030204" pitchFamily="34" charset="0"/>
              </a:rPr>
              <a:t>»</a:t>
            </a:r>
            <a:r>
              <a:rPr lang="ru-RU" sz="2200" dirty="0">
                <a:latin typeface="Arial Narrow" panose="020B0606020202030204" pitchFamily="34" charset="0"/>
              </a:rPr>
              <a:t/>
            </a:r>
            <a:br>
              <a:rPr lang="ru-RU" sz="2200" dirty="0">
                <a:latin typeface="Arial Narrow" panose="020B0606020202030204" pitchFamily="34" charset="0"/>
              </a:rPr>
            </a:br>
            <a:r>
              <a:rPr lang="ru-RU" sz="2200" dirty="0">
                <a:latin typeface="Arial Narrow" panose="020B0606020202030204" pitchFamily="34" charset="0"/>
              </a:rPr>
              <a:t/>
            </a:r>
            <a:br>
              <a:rPr lang="ru-RU" sz="2200" dirty="0">
                <a:latin typeface="Arial Narrow" panose="020B0606020202030204" pitchFamily="34" charset="0"/>
              </a:rPr>
            </a:br>
            <a:endParaRPr lang="ru-RU" sz="2200" dirty="0">
              <a:latin typeface="Arial Narrow" panose="020B0606020202030204" pitchFamily="34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>
          <a:xfrm>
            <a:off x="342900" y="781052"/>
            <a:ext cx="7129054" cy="5039179"/>
          </a:xfrm>
        </p:spPr>
        <p:txBody>
          <a:bodyPr/>
          <a:lstStyle/>
          <a:p>
            <a:pPr marL="0" indent="0">
              <a:buNone/>
            </a:pPr>
            <a:r>
              <a:rPr lang="ru-RU" sz="2400" dirty="0" smtClean="0">
                <a:latin typeface="Arial Narrow" panose="020B0606020202030204" pitchFamily="34" charset="0"/>
              </a:rPr>
              <a:t>Важный аспект успешного проведения беседы – доверительная атмосфера. </a:t>
            </a:r>
          </a:p>
          <a:p>
            <a:pPr marL="0" indent="0">
              <a:buNone/>
            </a:pPr>
            <a:endParaRPr lang="ru-RU" sz="2000" dirty="0" smtClean="0">
              <a:latin typeface="Arial Narrow" panose="020B0606020202030204" pitchFamily="34" charset="0"/>
            </a:endParaRPr>
          </a:p>
          <a:p>
            <a:pPr marL="0" indent="0">
              <a:buNone/>
            </a:pPr>
            <a:endParaRPr lang="ru-RU" sz="2000" dirty="0">
              <a:latin typeface="Arial Narrow" panose="020B0606020202030204" pitchFamily="34" charset="0"/>
            </a:endParaRPr>
          </a:p>
          <a:p>
            <a:r>
              <a:rPr lang="ru-RU" sz="2000" dirty="0" smtClean="0">
                <a:latin typeface="Arial Narrow" panose="020B0606020202030204" pitchFamily="34" charset="0"/>
              </a:rPr>
              <a:t>Отказ от термина ПАБ - «Поведенческие </a:t>
            </a:r>
            <a:r>
              <a:rPr lang="ru-RU" sz="2000" dirty="0" smtClean="0">
                <a:solidFill>
                  <a:srgbClr val="FF0000"/>
                </a:solidFill>
                <a:latin typeface="Arial Narrow" panose="020B0606020202030204" pitchFamily="34" charset="0"/>
              </a:rPr>
              <a:t>аудиты</a:t>
            </a:r>
            <a:r>
              <a:rPr lang="ru-RU" sz="2000" dirty="0" smtClean="0">
                <a:latin typeface="Arial Narrow" panose="020B0606020202030204" pitchFamily="34" charset="0"/>
              </a:rPr>
              <a:t> безопасности» обусловлен возникавшей у наблюдаемых антипатией. У работников выстраивались ассоциации с контрольной структурой ООО «ЕвразХолдинг» – Департамент внутреннего производственного </a:t>
            </a:r>
            <a:r>
              <a:rPr lang="ru-RU" sz="2000" dirty="0" smtClean="0">
                <a:solidFill>
                  <a:srgbClr val="FF0000"/>
                </a:solidFill>
                <a:latin typeface="Arial Narrow" panose="020B0606020202030204" pitchFamily="34" charset="0"/>
              </a:rPr>
              <a:t>аудита</a:t>
            </a:r>
            <a:r>
              <a:rPr lang="ru-RU" sz="2000" dirty="0" smtClean="0">
                <a:latin typeface="Arial Narrow" panose="020B0606020202030204" pitchFamily="34" charset="0"/>
              </a:rPr>
              <a:t> безопасности.</a:t>
            </a:r>
          </a:p>
          <a:p>
            <a:pPr marL="0" indent="0">
              <a:buNone/>
            </a:pPr>
            <a:endParaRPr lang="ru-RU" dirty="0">
              <a:latin typeface="Arial Narrow" panose="020B0606020202030204" pitchFamily="34" charset="0"/>
            </a:endParaRPr>
          </a:p>
          <a:p>
            <a:pPr marL="0" indent="0" algn="ctr">
              <a:buNone/>
            </a:pPr>
            <a:endParaRPr lang="ru-RU" sz="2400" dirty="0" smtClean="0">
              <a:latin typeface="Arial Narrow" panose="020B0606020202030204" pitchFamily="34" charset="0"/>
            </a:endParaRPr>
          </a:p>
          <a:p>
            <a:pPr marL="0" indent="0" algn="ctr">
              <a:buNone/>
            </a:pPr>
            <a:r>
              <a:rPr lang="ru-RU" sz="2400" dirty="0" smtClean="0">
                <a:latin typeface="Arial Narrow" panose="020B0606020202030204" pitchFamily="34" charset="0"/>
              </a:rPr>
              <a:t>Введён термин ПББ – «Поведенческие беседы безопасности» </a:t>
            </a:r>
            <a:endParaRPr lang="ru-RU" sz="2400" dirty="0">
              <a:latin typeface="Arial Narrow" panose="020B0606020202030204" pitchFamily="34" charset="0"/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Поведенческие беседы безопасности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Picture 2" descr="I:\work\_2017\05_mai\general\general_miner_0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1" t="10060" r="16466" b="-905"/>
          <a:stretch/>
        </p:blipFill>
        <p:spPr bwMode="auto">
          <a:xfrm>
            <a:off x="7645657" y="1515924"/>
            <a:ext cx="1743739" cy="35087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1816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200" dirty="0">
                <a:latin typeface="Arial Narrow" panose="020B0606020202030204" pitchFamily="34" charset="0"/>
              </a:rPr>
              <a:t>Недостатки «бумажных» чек-листов.</a:t>
            </a:r>
            <a:br>
              <a:rPr lang="ru-RU" sz="2200" dirty="0">
                <a:latin typeface="Arial Narrow" panose="020B0606020202030204" pitchFamily="34" charset="0"/>
              </a:rPr>
            </a:br>
            <a:endParaRPr lang="ru-RU" sz="2200" dirty="0">
              <a:latin typeface="Arial Narrow" panose="020B0606020202030204" pitchFamily="34" charset="0"/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Поведенческие беседы безопасности</a:t>
            </a:r>
            <a:endParaRPr lang="ru-RU" dirty="0"/>
          </a:p>
        </p:txBody>
      </p:sp>
      <p:pic>
        <p:nvPicPr>
          <p:cNvPr id="6" name="Рисунок 5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732" y="670559"/>
            <a:ext cx="8466537" cy="5760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98166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Arial Narrow" panose="020B0606020202030204" pitchFamily="34" charset="0"/>
              </a:rPr>
              <a:t>Недостатки «бумажных» чек-листов.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Поведенческие беседы безопасности</a:t>
            </a:r>
            <a:endParaRPr lang="ru-RU" dirty="0"/>
          </a:p>
        </p:txBody>
      </p:sp>
      <p:pic>
        <p:nvPicPr>
          <p:cNvPr id="6" name="Рисунок 5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6825" y="653508"/>
            <a:ext cx="7372350" cy="5760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2478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200" dirty="0">
                <a:latin typeface="Arial Narrow" panose="020B0606020202030204" pitchFamily="34" charset="0"/>
              </a:rPr>
              <a:t>Недостатки «бумажных» </a:t>
            </a:r>
            <a:r>
              <a:rPr lang="ru-RU" sz="2200" dirty="0" smtClean="0">
                <a:latin typeface="Arial Narrow" panose="020B0606020202030204" pitchFamily="34" charset="0"/>
              </a:rPr>
              <a:t>чек-листов</a:t>
            </a:r>
            <a:r>
              <a:rPr lang="ru-RU" sz="2200" dirty="0">
                <a:latin typeface="Arial Narrow" panose="020B0606020202030204" pitchFamily="34" charset="0"/>
              </a:rPr>
              <a:t/>
            </a:r>
            <a:br>
              <a:rPr lang="ru-RU" sz="2200" dirty="0">
                <a:latin typeface="Arial Narrow" panose="020B0606020202030204" pitchFamily="34" charset="0"/>
              </a:rPr>
            </a:br>
            <a:endParaRPr lang="ru-RU" sz="2200" dirty="0">
              <a:latin typeface="Arial Narrow" panose="020B0606020202030204" pitchFamily="34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>
          <a:xfrm>
            <a:off x="4955176" y="781052"/>
            <a:ext cx="4607923" cy="5039179"/>
          </a:xfrm>
        </p:spPr>
        <p:txBody>
          <a:bodyPr/>
          <a:lstStyle/>
          <a:p>
            <a:r>
              <a:rPr lang="ru-RU" sz="2000" dirty="0" smtClean="0">
                <a:latin typeface="Arial Narrow" panose="020B0606020202030204" pitchFamily="34" charset="0"/>
              </a:rPr>
              <a:t>Негативное восприятие наблюдаемым: </a:t>
            </a:r>
          </a:p>
          <a:p>
            <a:pPr marL="0" indent="0" algn="ctr">
              <a:buNone/>
            </a:pPr>
            <a:r>
              <a:rPr lang="ru-RU" sz="2000" b="1" dirty="0" smtClean="0">
                <a:latin typeface="Arial Narrow" panose="020B0606020202030204" pitchFamily="34" charset="0"/>
              </a:rPr>
              <a:t>Меня «взяли на карандаш?»</a:t>
            </a:r>
          </a:p>
          <a:p>
            <a:pPr marL="0" indent="0" algn="ctr">
              <a:buNone/>
            </a:pPr>
            <a:endParaRPr lang="ru-RU" sz="2000" dirty="0">
              <a:latin typeface="Arial Narrow" panose="020B0606020202030204" pitchFamily="34" charset="0"/>
            </a:endParaRPr>
          </a:p>
          <a:p>
            <a:r>
              <a:rPr lang="ru-RU" sz="2000" dirty="0" smtClean="0">
                <a:latin typeface="Arial Narrow" panose="020B0606020202030204" pitchFamily="34" charset="0"/>
              </a:rPr>
              <a:t>Трудоёмкость обработки – внедрить систему сканирования и распознавания не удалось</a:t>
            </a:r>
          </a:p>
          <a:p>
            <a:r>
              <a:rPr lang="ru-RU" sz="2000" dirty="0" smtClean="0">
                <a:latin typeface="Arial Narrow" panose="020B0606020202030204" pitchFamily="34" charset="0"/>
              </a:rPr>
              <a:t>Отсутствие анализа – кипы чек-листов бесцельно хранятся в столах работников</a:t>
            </a:r>
            <a:endParaRPr lang="ru-RU" sz="2000" dirty="0">
              <a:latin typeface="Arial Narrow" panose="020B0606020202030204" pitchFamily="34" charset="0"/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Поведенческие беседы безопасности</a:t>
            </a:r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900" y="781050"/>
            <a:ext cx="4521200" cy="2787440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2476500" y="4455664"/>
            <a:ext cx="4953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800" dirty="0" smtClean="0">
                <a:latin typeface="Arial Narrow" panose="020B0606020202030204" pitchFamily="34" charset="0"/>
              </a:rPr>
              <a:t>ИТОГ – отказ от «бумажных» чек-листов в пользу автоматизированной системы</a:t>
            </a:r>
            <a:endParaRPr lang="ru-RU" sz="2800" dirty="0"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222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5400" dirty="0" smtClean="0"/>
              <a:t>Внедрение и тиражирование</a:t>
            </a:r>
            <a:endParaRPr lang="ru-RU" sz="5400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4294967295"/>
          </p:nvPr>
        </p:nvSpPr>
        <p:spPr>
          <a:xfrm>
            <a:off x="0" y="6488113"/>
            <a:ext cx="4362450" cy="252412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Поведенческие беседы безопасности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910300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170684"/>
            <a:ext cx="9220200" cy="430978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r>
              <a:rPr lang="ru-RU" sz="2200" dirty="0">
                <a:latin typeface="Arial Narrow" panose="020B0606020202030204" pitchFamily="34" charset="0"/>
              </a:rPr>
              <a:t>2015 год. Массовое обучение работников.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54330" y="662940"/>
            <a:ext cx="12064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1 ЭТАП</a:t>
            </a:r>
            <a:endParaRPr lang="ru-RU" b="1" dirty="0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/>
          </p:nvPr>
        </p:nvGraphicFramePr>
        <p:xfrm>
          <a:off x="354012" y="1032272"/>
          <a:ext cx="9196070" cy="487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1645"/>
                <a:gridCol w="1834738"/>
                <a:gridCol w="5177641"/>
                <a:gridCol w="1362046"/>
              </a:tblGrid>
              <a:tr h="216000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/>
                        <a:t>Месяц</a:t>
                      </a:r>
                      <a:endParaRPr lang="ru-RU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/>
                        <a:t>Тренер</a:t>
                      </a:r>
                      <a:endParaRPr lang="ru-RU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/>
                        <a:t>Состав</a:t>
                      </a:r>
                      <a:r>
                        <a:rPr lang="ru-RU" sz="1000" baseline="0" dirty="0" smtClean="0"/>
                        <a:t> группы</a:t>
                      </a:r>
                      <a:endParaRPr lang="ru-RU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/>
                        <a:t>Кол-во групп</a:t>
                      </a:r>
                      <a:endParaRPr lang="ru-RU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6000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/>
                        <a:t>Июнь</a:t>
                      </a:r>
                      <a:endParaRPr lang="ru-RU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/>
                        <a:t>Варламов В.В.</a:t>
                      </a:r>
                      <a:endParaRPr lang="ru-RU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000" dirty="0" smtClean="0"/>
                        <a:t>ГД-1 (</a:t>
                      </a:r>
                      <a:r>
                        <a:rPr lang="ru-RU" sz="1000" baseline="0" dirty="0" smtClean="0"/>
                        <a:t>функциональные директора компании РУК, </a:t>
                      </a:r>
                      <a:r>
                        <a:rPr lang="ru-RU" sz="1000" dirty="0" smtClean="0"/>
                        <a:t>директора</a:t>
                      </a:r>
                      <a:r>
                        <a:rPr lang="ru-RU" sz="1000" baseline="0" dirty="0" smtClean="0"/>
                        <a:t> предприятий)</a:t>
                      </a:r>
                      <a:endParaRPr lang="ru-RU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/>
                        <a:t>2</a:t>
                      </a:r>
                      <a:endParaRPr lang="ru-RU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354965" y="1662816"/>
            <a:ext cx="12064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2</a:t>
            </a:r>
            <a:r>
              <a:rPr lang="ru-RU" b="1" dirty="0" smtClean="0"/>
              <a:t> ЭТАП</a:t>
            </a:r>
            <a:endParaRPr lang="ru-RU" b="1" dirty="0"/>
          </a:p>
        </p:txBody>
      </p:sp>
      <p:graphicFrame>
        <p:nvGraphicFramePr>
          <p:cNvPr id="13" name="Таблица 12"/>
          <p:cNvGraphicFramePr>
            <a:graphicFrameLocks noGrp="1"/>
          </p:cNvGraphicFramePr>
          <p:nvPr>
            <p:extLst/>
          </p:nvPr>
        </p:nvGraphicFramePr>
        <p:xfrm>
          <a:off x="354012" y="2032148"/>
          <a:ext cx="9196070" cy="2255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1645"/>
                <a:gridCol w="1852551"/>
                <a:gridCol w="5159828"/>
                <a:gridCol w="1362046"/>
              </a:tblGrid>
              <a:tr h="216000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/>
                        <a:t>Месяц</a:t>
                      </a:r>
                      <a:endParaRPr lang="ru-RU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/>
                        <a:t>Тренер</a:t>
                      </a:r>
                      <a:endParaRPr lang="ru-RU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/>
                        <a:t>Состав</a:t>
                      </a:r>
                      <a:r>
                        <a:rPr lang="ru-RU" sz="1000" baseline="0" dirty="0" smtClean="0"/>
                        <a:t> группы</a:t>
                      </a:r>
                      <a:endParaRPr lang="ru-RU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/>
                        <a:t>Кол-во групп</a:t>
                      </a:r>
                      <a:endParaRPr lang="ru-RU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6000">
                <a:tc rowSpan="7">
                  <a:txBody>
                    <a:bodyPr/>
                    <a:lstStyle/>
                    <a:p>
                      <a:pPr algn="ctr"/>
                      <a:r>
                        <a:rPr lang="ru-RU" sz="1000" dirty="0" smtClean="0"/>
                        <a:t>Июнь - Июль</a:t>
                      </a:r>
                      <a:endParaRPr lang="ru-RU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/>
                        <a:t>Черепов А.А.</a:t>
                      </a:r>
                      <a:endParaRPr lang="ru-RU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000" dirty="0" smtClean="0"/>
                        <a:t>Главные инженеры, руководители и специалисты технических служб предприятий</a:t>
                      </a:r>
                      <a:endParaRPr lang="ru-RU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7">
                  <a:txBody>
                    <a:bodyPr/>
                    <a:lstStyle/>
                    <a:p>
                      <a:pPr algn="ctr"/>
                      <a:r>
                        <a:rPr lang="ru-RU" sz="1000" dirty="0" smtClean="0"/>
                        <a:t>Количество групп зависит от количества обучающихся.</a:t>
                      </a:r>
                    </a:p>
                    <a:p>
                      <a:pPr algn="ctr"/>
                      <a:r>
                        <a:rPr lang="ru-RU" sz="1000" dirty="0" smtClean="0"/>
                        <a:t>Максимальная численность одной группы не</a:t>
                      </a:r>
                      <a:r>
                        <a:rPr lang="ru-RU" sz="1000" baseline="0" dirty="0" smtClean="0"/>
                        <a:t> более</a:t>
                      </a:r>
                      <a:r>
                        <a:rPr lang="ru-RU" sz="1000" dirty="0" smtClean="0"/>
                        <a:t> 25 человек.</a:t>
                      </a:r>
                      <a:endParaRPr lang="ru-RU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60000">
                <a:tc vMerge="1">
                  <a:txBody>
                    <a:bodyPr/>
                    <a:lstStyle/>
                    <a:p>
                      <a:pPr algn="ctr"/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/>
                        <a:t>Хрипков В.В.</a:t>
                      </a:r>
                      <a:endParaRPr lang="ru-RU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000" dirty="0" smtClean="0"/>
                        <a:t>Заместители</a:t>
                      </a:r>
                      <a:r>
                        <a:rPr lang="ru-RU" sz="1000" baseline="0" dirty="0" smtClean="0"/>
                        <a:t> директоров по производству, руководители и специалисты производственных служб предприятий (Новокузнецкая площадка) </a:t>
                      </a:r>
                      <a:endParaRPr lang="ru-RU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ru-RU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60000">
                <a:tc vMerge="1">
                  <a:txBody>
                    <a:bodyPr/>
                    <a:lstStyle/>
                    <a:p>
                      <a:pPr algn="ctr"/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err="1" smtClean="0"/>
                        <a:t>Келлер</a:t>
                      </a:r>
                      <a:r>
                        <a:rPr lang="ru-RU" sz="1000" dirty="0" smtClean="0"/>
                        <a:t> А.В.</a:t>
                      </a:r>
                      <a:endParaRPr lang="ru-RU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000" dirty="0" smtClean="0"/>
                        <a:t>Заместители</a:t>
                      </a:r>
                      <a:r>
                        <a:rPr lang="ru-RU" sz="1000" baseline="0" dirty="0" smtClean="0"/>
                        <a:t> директоров по производству, руководители и специалисты производственных служб предприятий (Междуреченская площадка)</a:t>
                      </a:r>
                      <a:endParaRPr lang="ru-RU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ru-RU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16000">
                <a:tc vMerge="1">
                  <a:txBody>
                    <a:bodyPr/>
                    <a:lstStyle/>
                    <a:p>
                      <a:pPr algn="ctr"/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/>
                        <a:t>Бойков И.Л.</a:t>
                      </a:r>
                      <a:endParaRPr lang="ru-RU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000" dirty="0" smtClean="0"/>
                        <a:t>Главные механики, старшие механики предприятий </a:t>
                      </a:r>
                      <a:r>
                        <a:rPr lang="ru-RU" sz="1000" baseline="0" dirty="0" smtClean="0"/>
                        <a:t>(Новокузнецкая площадка) </a:t>
                      </a:r>
                      <a:endParaRPr lang="ru-RU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ru-RU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16000">
                <a:tc vMerge="1">
                  <a:txBody>
                    <a:bodyPr/>
                    <a:lstStyle/>
                    <a:p>
                      <a:pPr algn="ctr"/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/>
                        <a:t>Маркин В.Г.</a:t>
                      </a:r>
                      <a:endParaRPr lang="ru-RU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/>
                        <a:t>Главные энергетики, старшие механики предприятий </a:t>
                      </a:r>
                      <a:r>
                        <a:rPr lang="ru-RU" sz="1000" baseline="0" dirty="0" smtClean="0"/>
                        <a:t>(Новокузнецкая площадка)</a:t>
                      </a:r>
                      <a:endParaRPr lang="ru-RU" sz="1000" dirty="0" smtClean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ru-RU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1600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/>
                        <a:t>Егунов Е.А.</a:t>
                      </a:r>
                      <a:endParaRPr lang="ru-RU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/>
                        <a:t>Главные энергетики, старшие механики предприятий </a:t>
                      </a:r>
                      <a:r>
                        <a:rPr lang="ru-RU" sz="1000" baseline="0" dirty="0" smtClean="0"/>
                        <a:t>(Междуреченская площадка)</a:t>
                      </a:r>
                      <a:endParaRPr lang="ru-RU" sz="1000" dirty="0" smtClean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ru-RU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16000">
                <a:tc vMerge="1">
                  <a:txBody>
                    <a:bodyPr/>
                    <a:lstStyle/>
                    <a:p>
                      <a:pPr algn="ctr"/>
                      <a:endParaRPr lang="ru-RU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/>
                        <a:t>Ушаков А.А., </a:t>
                      </a:r>
                      <a:r>
                        <a:rPr lang="ru-RU" sz="1000" dirty="0" err="1" smtClean="0"/>
                        <a:t>Зиберт</a:t>
                      </a:r>
                      <a:r>
                        <a:rPr lang="ru-RU" sz="1000" baseline="0" dirty="0" smtClean="0"/>
                        <a:t> В.В.</a:t>
                      </a:r>
                      <a:endParaRPr lang="ru-RU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/>
                        <a:t>Заместители</a:t>
                      </a:r>
                      <a:r>
                        <a:rPr lang="ru-RU" sz="1000" baseline="0" dirty="0" smtClean="0"/>
                        <a:t> директоров по ОТ и ПК предприятий</a:t>
                      </a:r>
                      <a:endParaRPr lang="ru-RU" sz="1000" dirty="0" smtClean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ru-RU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8" name="Стрелка вниз 7"/>
          <p:cNvSpPr/>
          <p:nvPr/>
        </p:nvSpPr>
        <p:spPr>
          <a:xfrm>
            <a:off x="4628445" y="1585336"/>
            <a:ext cx="647205" cy="374968"/>
          </a:xfrm>
          <a:prstGeom prst="down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TextBox 14"/>
          <p:cNvSpPr txBox="1"/>
          <p:nvPr/>
        </p:nvSpPr>
        <p:spPr>
          <a:xfrm>
            <a:off x="352977" y="4404184"/>
            <a:ext cx="12064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3 ЭТАП</a:t>
            </a:r>
            <a:endParaRPr lang="ru-RU" b="1" dirty="0"/>
          </a:p>
        </p:txBody>
      </p:sp>
      <p:graphicFrame>
        <p:nvGraphicFramePr>
          <p:cNvPr id="16" name="Таблица 15"/>
          <p:cNvGraphicFramePr>
            <a:graphicFrameLocks noGrp="1"/>
          </p:cNvGraphicFramePr>
          <p:nvPr>
            <p:extLst/>
          </p:nvPr>
        </p:nvGraphicFramePr>
        <p:xfrm>
          <a:off x="352024" y="4773516"/>
          <a:ext cx="9196070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3633"/>
                <a:gridCol w="2357252"/>
                <a:gridCol w="4661065"/>
                <a:gridCol w="1354120"/>
              </a:tblGrid>
              <a:tr h="216000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/>
                        <a:t>Месяц</a:t>
                      </a:r>
                      <a:endParaRPr lang="ru-RU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/>
                        <a:t>Тренер</a:t>
                      </a:r>
                      <a:endParaRPr lang="ru-RU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/>
                        <a:t>Состав</a:t>
                      </a:r>
                      <a:r>
                        <a:rPr lang="ru-RU" sz="1000" baseline="0" dirty="0" smtClean="0"/>
                        <a:t> группы</a:t>
                      </a:r>
                      <a:endParaRPr lang="ru-RU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/>
                        <a:t>Кол-во групп</a:t>
                      </a:r>
                      <a:endParaRPr lang="ru-RU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6000">
                <a:tc rowSpan="2">
                  <a:txBody>
                    <a:bodyPr/>
                    <a:lstStyle/>
                    <a:p>
                      <a:pPr algn="ctr"/>
                      <a:r>
                        <a:rPr lang="ru-RU" sz="1000" dirty="0" smtClean="0"/>
                        <a:t>Июль - Октябрь</a:t>
                      </a:r>
                      <a:endParaRPr lang="ru-RU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000" dirty="0" smtClean="0"/>
                        <a:t>Директор предприятия, главный инженер, заместитель директора</a:t>
                      </a:r>
                      <a:r>
                        <a:rPr lang="ru-RU" sz="1000" baseline="0" dirty="0" smtClean="0"/>
                        <a:t> по производству, главный механик</a:t>
                      </a:r>
                      <a:endParaRPr lang="ru-RU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000" dirty="0" smtClean="0"/>
                        <a:t>Начальник участка, заместитель начальника участка, помощник начальника участка, механик участка, заместитель механика участка</a:t>
                      </a:r>
                      <a:endParaRPr lang="ru-RU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ru-RU" sz="1000" dirty="0" smtClean="0"/>
                        <a:t>Количество групп зависит от количества обучающихся.</a:t>
                      </a:r>
                    </a:p>
                    <a:p>
                      <a:pPr algn="ctr"/>
                      <a:r>
                        <a:rPr lang="ru-RU" sz="1000" dirty="0" smtClean="0"/>
                        <a:t>Максимальная численность одной группы не</a:t>
                      </a:r>
                      <a:r>
                        <a:rPr lang="ru-RU" sz="1000" baseline="0" dirty="0" smtClean="0"/>
                        <a:t> более</a:t>
                      </a:r>
                      <a:r>
                        <a:rPr lang="ru-RU" sz="1000" dirty="0" smtClean="0"/>
                        <a:t> 25 человек.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60000">
                <a:tc vMerge="1">
                  <a:txBody>
                    <a:bodyPr/>
                    <a:lstStyle/>
                    <a:p>
                      <a:pPr algn="ctr"/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000" dirty="0" smtClean="0"/>
                        <a:t>Заместитель</a:t>
                      </a:r>
                      <a:r>
                        <a:rPr lang="ru-RU" sz="1000" baseline="0" dirty="0" smtClean="0"/>
                        <a:t> </a:t>
                      </a:r>
                      <a:r>
                        <a:rPr lang="ru-RU" sz="1000" dirty="0" smtClean="0"/>
                        <a:t>директора</a:t>
                      </a:r>
                      <a:r>
                        <a:rPr lang="ru-RU" sz="1000" baseline="0" dirty="0" smtClean="0"/>
                        <a:t> по ОТ и ПК, главный энергетик, руководители технических и производственных служб предприятий</a:t>
                      </a:r>
                      <a:endParaRPr lang="ru-RU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000" dirty="0" smtClean="0"/>
                        <a:t>Горные мастера подземные, ИТР участков поверхности</a:t>
                      </a:r>
                      <a:endParaRPr lang="ru-RU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ru-RU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7" name="Стрелка вниз 16"/>
          <p:cNvSpPr/>
          <p:nvPr/>
        </p:nvSpPr>
        <p:spPr>
          <a:xfrm>
            <a:off x="4626457" y="4344518"/>
            <a:ext cx="647205" cy="374968"/>
          </a:xfrm>
          <a:prstGeom prst="down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Поведенческие беседы безопасности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70535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200" dirty="0" smtClean="0">
                <a:latin typeface="Arial Narrow" panose="020B0606020202030204" pitchFamily="34" charset="0"/>
              </a:rPr>
              <a:t>2015 год. Внедрение </a:t>
            </a:r>
            <a:r>
              <a:rPr lang="ru-RU" sz="2200" dirty="0">
                <a:latin typeface="Arial Narrow" panose="020B0606020202030204" pitchFamily="34" charset="0"/>
              </a:rPr>
              <a:t>автоматизации. Рост количества ПББ.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ru-RU" sz="2400" dirty="0" smtClean="0">
                <a:latin typeface="Arial Narrow" panose="020B0606020202030204" pitchFamily="34" charset="0"/>
              </a:rPr>
              <a:t>Проблемы: </a:t>
            </a:r>
          </a:p>
          <a:p>
            <a:pPr>
              <a:buAutoNum type="arabicPeriod"/>
            </a:pPr>
            <a:r>
              <a:rPr lang="ru-RU" sz="2400" dirty="0" smtClean="0">
                <a:latin typeface="Arial Narrow" panose="020B0606020202030204" pitchFamily="34" charset="0"/>
              </a:rPr>
              <a:t>Не на всех участках есть компьютеры с доступом к корпоративной сети. </a:t>
            </a:r>
          </a:p>
          <a:p>
            <a:pPr>
              <a:buAutoNum type="arabicPeriod"/>
            </a:pPr>
            <a:r>
              <a:rPr lang="ru-RU" sz="2400" dirty="0" smtClean="0">
                <a:latin typeface="Arial Narrow" panose="020B0606020202030204" pitchFamily="34" charset="0"/>
              </a:rPr>
              <a:t>Низкая компьютерная грамотность. </a:t>
            </a:r>
          </a:p>
          <a:p>
            <a:pPr>
              <a:buAutoNum type="arabicPeriod"/>
            </a:pPr>
            <a:r>
              <a:rPr lang="ru-RU" sz="2400" dirty="0" smtClean="0">
                <a:latin typeface="Arial Narrow" panose="020B0606020202030204" pitchFamily="34" charset="0"/>
              </a:rPr>
              <a:t>Фиктивный ввод данных </a:t>
            </a:r>
            <a:endParaRPr lang="ru-RU" sz="2400" dirty="0">
              <a:latin typeface="Arial Narrow" panose="020B0606020202030204" pitchFamily="34" charset="0"/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Поведенческие беседы безопасности</a:t>
            </a:r>
            <a:endParaRPr lang="ru-RU" dirty="0"/>
          </a:p>
        </p:txBody>
      </p:sp>
      <p:pic>
        <p:nvPicPr>
          <p:cNvPr id="3074" name="Рисунок 2" descr="https://d30y9cdsu7xlg0.cloudfront.net/png/36291-200.png"/>
          <p:cNvPicPr>
            <a:picLocks noChangeAspect="1" noChangeArrowheads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7698" y="2991218"/>
            <a:ext cx="3008403" cy="30084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33408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Диаграмма 8"/>
          <p:cNvGraphicFramePr/>
          <p:nvPr>
            <p:extLst>
              <p:ext uri="{D42A27DB-BD31-4B8C-83A1-F6EECF244321}">
                <p14:modId xmlns:p14="http://schemas.microsoft.com/office/powerpoint/2010/main" val="573791848"/>
              </p:ext>
            </p:extLst>
          </p:nvPr>
        </p:nvGraphicFramePr>
        <p:xfrm>
          <a:off x="342900" y="781049"/>
          <a:ext cx="9220200" cy="557514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200" dirty="0" smtClean="0">
                <a:latin typeface="Arial Narrow" panose="020B0606020202030204" pitchFamily="34" charset="0"/>
              </a:rPr>
              <a:t>2015 год. Внедрение </a:t>
            </a:r>
            <a:r>
              <a:rPr lang="ru-RU" sz="2200" dirty="0">
                <a:latin typeface="Arial Narrow" panose="020B0606020202030204" pitchFamily="34" charset="0"/>
              </a:rPr>
              <a:t>автоматизации. Рост количества ПББ.</a:t>
            </a: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Поведенческие беседы безопасности</a:t>
            </a:r>
            <a:endParaRPr lang="ru-RU" dirty="0"/>
          </a:p>
        </p:txBody>
      </p:sp>
      <p:cxnSp>
        <p:nvCxnSpPr>
          <p:cNvPr id="5" name="Прямая соединительная линия 4"/>
          <p:cNvCxnSpPr>
            <a:endCxn id="6" idx="2"/>
          </p:cNvCxnSpPr>
          <p:nvPr/>
        </p:nvCxnSpPr>
        <p:spPr>
          <a:xfrm flipV="1">
            <a:off x="6795083" y="2702408"/>
            <a:ext cx="0" cy="201220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5439462" y="1779078"/>
            <a:ext cx="271124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Arial Narrow" panose="020B0606020202030204" pitchFamily="34" charset="0"/>
              </a:rPr>
              <a:t>Запуск ИС ПБ и ОТ в промышленную эксплуатацию</a:t>
            </a:r>
            <a:endParaRPr lang="ru-RU" dirty="0">
              <a:latin typeface="Arial Narrow" panose="020B0606020202030204" pitchFamily="34" charset="0"/>
            </a:endParaRP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 flipV="1">
            <a:off x="4576749" y="2522318"/>
            <a:ext cx="0" cy="219229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3762236" y="1533029"/>
            <a:ext cx="162902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Arial Narrow" panose="020B0606020202030204" pitchFamily="34" charset="0"/>
              </a:rPr>
              <a:t>Старт массового обучения</a:t>
            </a:r>
            <a:endParaRPr lang="ru-RU" dirty="0"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013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Поведенческие беседы безопасности</a:t>
            </a:r>
            <a:endParaRPr lang="ru-RU" dirty="0"/>
          </a:p>
        </p:txBody>
      </p:sp>
      <p:pic>
        <p:nvPicPr>
          <p:cNvPr id="9" name="Объект 8"/>
          <p:cNvPicPr>
            <a:picLocks noGrp="1" noChangeAspect="1"/>
          </p:cNvPicPr>
          <p:nvPr>
            <p:ph sz="quarter" idx="17"/>
          </p:nvPr>
        </p:nvPicPr>
        <p:blipFill>
          <a:blip r:embed="rId2"/>
          <a:stretch>
            <a:fillRect/>
          </a:stretch>
        </p:blipFill>
        <p:spPr>
          <a:xfrm>
            <a:off x="342900" y="781050"/>
            <a:ext cx="9220200" cy="4481879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200" dirty="0" smtClean="0">
                <a:latin typeface="Arial Narrow" panose="020B0606020202030204" pitchFamily="34" charset="0"/>
              </a:rPr>
              <a:t>Процесс ввода данных в ИС ПБ и ОТ</a:t>
            </a:r>
            <a:r>
              <a:rPr lang="ru-RU" sz="2200" dirty="0">
                <a:latin typeface="Arial Narrow" panose="020B0606020202030204" pitchFamily="34" charset="0"/>
              </a:rPr>
              <a:t/>
            </a:r>
            <a:br>
              <a:rPr lang="ru-RU" sz="2200" dirty="0">
                <a:latin typeface="Arial Narrow" panose="020B0606020202030204" pitchFamily="34" charset="0"/>
              </a:rPr>
            </a:br>
            <a:endParaRPr lang="ru-RU" sz="2200" dirty="0">
              <a:latin typeface="Arial Narrow" panose="020B0606020202030204" pitchFamily="34" charset="0"/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9556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2901" y="781050"/>
            <a:ext cx="9220200" cy="4615906"/>
          </a:xfrm>
          <a:prstGeom prst="rect">
            <a:avLst/>
          </a:prstGeom>
        </p:spPr>
      </p:pic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Поведенческие беседы безопасности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200" dirty="0">
                <a:latin typeface="Arial Narrow" panose="020B0606020202030204" pitchFamily="34" charset="0"/>
              </a:rPr>
              <a:t>Процесс ввода данных в ИС ПБ и ОТ</a:t>
            </a:r>
            <a:br>
              <a:rPr lang="ru-RU" sz="2200" dirty="0">
                <a:latin typeface="Arial Narrow" panose="020B0606020202030204" pitchFamily="34" charset="0"/>
              </a:rPr>
            </a:br>
            <a:endParaRPr lang="ru-RU" sz="2200" dirty="0">
              <a:latin typeface="Arial Narrow" panose="020B0606020202030204" pitchFamily="34" charset="0"/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5199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2901" y="829316"/>
            <a:ext cx="9220200" cy="4639204"/>
          </a:xfrm>
          <a:prstGeom prst="rect">
            <a:avLst/>
          </a:prstGeom>
        </p:spPr>
      </p:pic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Поведенческие беседы безопасности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200" dirty="0">
                <a:latin typeface="Arial Narrow" panose="020B0606020202030204" pitchFamily="34" charset="0"/>
              </a:rPr>
              <a:t>Процесс ввода данных в ИС ПБ и ОТ</a:t>
            </a:r>
            <a:br>
              <a:rPr lang="ru-RU" sz="2200" dirty="0">
                <a:latin typeface="Arial Narrow" panose="020B0606020202030204" pitchFamily="34" charset="0"/>
              </a:rPr>
            </a:br>
            <a:endParaRPr lang="ru-RU" sz="2200" dirty="0">
              <a:latin typeface="Arial Narrow" panose="020B0606020202030204" pitchFamily="34" charset="0"/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33946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Поведенческие беседы безопасности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200" dirty="0">
                <a:latin typeface="Arial Narrow" panose="020B0606020202030204" pitchFamily="34" charset="0"/>
              </a:rPr>
              <a:t>Процесс ввода данных в ИС ПБ и ОТ</a:t>
            </a:r>
            <a:br>
              <a:rPr lang="ru-RU" sz="2200" dirty="0">
                <a:latin typeface="Arial Narrow" panose="020B0606020202030204" pitchFamily="34" charset="0"/>
              </a:rPr>
            </a:br>
            <a:endParaRPr lang="ru-RU" sz="2200" dirty="0">
              <a:latin typeface="Arial Narrow" panose="020B0606020202030204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2901" y="781051"/>
            <a:ext cx="9220200" cy="3858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7823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Поведенческие беседы безопасности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200" dirty="0">
                <a:latin typeface="Arial Narrow" panose="020B0606020202030204" pitchFamily="34" charset="0"/>
              </a:rPr>
              <a:t>Процесс ввода данных в ИС ПБ и ОТ</a:t>
            </a:r>
            <a:br>
              <a:rPr lang="ru-RU" sz="2200" dirty="0">
                <a:latin typeface="Arial Narrow" panose="020B0606020202030204" pitchFamily="34" charset="0"/>
              </a:rPr>
            </a:br>
            <a:endParaRPr lang="ru-RU" sz="2200" dirty="0">
              <a:latin typeface="Arial Narrow" panose="020B0606020202030204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2900" y="781050"/>
            <a:ext cx="9220200" cy="397082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2900" y="5327050"/>
            <a:ext cx="9220200" cy="512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5134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sz="2200" dirty="0" smtClean="0">
                <a:latin typeface="Arial Narrow" panose="020B0606020202030204" pitchFamily="34" charset="0"/>
              </a:rPr>
              <a:t>Итоги 2015 года</a:t>
            </a:r>
            <a:endParaRPr lang="ru-RU" sz="2200" dirty="0">
              <a:latin typeface="Arial Narrow" panose="020B0606020202030204" pitchFamily="34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6328763"/>
              </p:ext>
            </p:extLst>
          </p:nvPr>
        </p:nvGraphicFramePr>
        <p:xfrm>
          <a:off x="342900" y="781050"/>
          <a:ext cx="9259182" cy="3048095"/>
        </p:xfrm>
        <a:graphic>
          <a:graphicData uri="http://schemas.openxmlformats.org/drawingml/2006/table">
            <a:tbl>
              <a:tblPr/>
              <a:tblGrid>
                <a:gridCol w="3833415"/>
                <a:gridCol w="1972710"/>
                <a:gridCol w="1972710"/>
                <a:gridCol w="1480347"/>
              </a:tblGrid>
              <a:tr h="91449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</a:rPr>
                        <a:t>Направление </a:t>
                      </a:r>
                      <a:r>
                        <a:rPr lang="ru-RU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</a:rPr>
                        <a:t>программы</a:t>
                      </a:r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</a:rPr>
                        <a:t>План</a:t>
                      </a:r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</a:rPr>
                        <a:t>Факт</a:t>
                      </a:r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</a:rPr>
                        <a:t>Статус выполнения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50805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</a:rPr>
                        <a:t>Обучение, </a:t>
                      </a: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</a:rPr>
                        <a:t>чел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</a:rPr>
                        <a:t>1859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</a:rPr>
                        <a:t>1902 (102%)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5400" b="0" i="0" u="none" strike="noStrike" dirty="0" smtClean="0">
                          <a:solidFill>
                            <a:srgbClr val="92D050"/>
                          </a:solidFill>
                          <a:effectLst/>
                          <a:latin typeface="Arial Narrow" panose="020B0606020202030204" pitchFamily="34" charset="0"/>
                          <a:sym typeface="Webdings" panose="05030102010509060703" pitchFamily="18" charset="2"/>
                        </a:rPr>
                        <a:t></a:t>
                      </a:r>
                      <a:r>
                        <a:rPr lang="ru-RU" sz="5400" b="0" i="0" u="none" strike="noStrike" dirty="0">
                          <a:solidFill>
                            <a:srgbClr val="92D050"/>
                          </a:solidFill>
                          <a:effectLst/>
                          <a:latin typeface="Arial Narrow" panose="020B0606020202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2995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</a:rPr>
                        <a:t>Проведение ПББ</a:t>
                      </a:r>
                    </a:p>
                    <a:p>
                      <a:pPr algn="ctr" fontAlgn="ctr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</a:rPr>
                        <a:t>60000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</a:rPr>
                        <a:t>60242 (100%)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5400" b="0" i="0" u="none" strike="noStrike" dirty="0" smtClean="0">
                          <a:solidFill>
                            <a:srgbClr val="92D050"/>
                          </a:solidFill>
                          <a:effectLst/>
                          <a:latin typeface="Arial Narrow" panose="020B0606020202030204" pitchFamily="34" charset="0"/>
                          <a:sym typeface="Webdings" panose="05030102010509060703" pitchFamily="18" charset="2"/>
                        </a:rPr>
                        <a:t></a:t>
                      </a:r>
                      <a:r>
                        <a:rPr lang="ru-RU" sz="4800" b="0" i="0" u="none" strike="noStrike" dirty="0" smtClean="0">
                          <a:solidFill>
                            <a:srgbClr val="92D050"/>
                          </a:solidFill>
                          <a:effectLst/>
                          <a:latin typeface="Arial Narrow" panose="020B0606020202030204" pitchFamily="34" charset="0"/>
                        </a:rPr>
                        <a:t> </a:t>
                      </a:r>
                    </a:p>
                    <a:p>
                      <a:pPr algn="ctr" fontAlgn="ctr"/>
                      <a:endParaRPr lang="ru-RU" sz="32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3" name="Нижний колонтитул 1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ru-RU" smtClean="0"/>
              <a:t>Поведенческие беседы безопасности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92367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5400" dirty="0" smtClean="0">
                <a:latin typeface="Arial Narrow" panose="020B0606020202030204" pitchFamily="34" charset="0"/>
              </a:rPr>
              <a:t>Переход от количества </a:t>
            </a:r>
            <a:br>
              <a:rPr lang="ru-RU" sz="5400" dirty="0" smtClean="0">
                <a:latin typeface="Arial Narrow" panose="020B0606020202030204" pitchFamily="34" charset="0"/>
              </a:rPr>
            </a:br>
            <a:r>
              <a:rPr lang="ru-RU" sz="5400" dirty="0" smtClean="0">
                <a:latin typeface="Arial Narrow" panose="020B0606020202030204" pitchFamily="34" charset="0"/>
              </a:rPr>
              <a:t>к качеству ПББ</a:t>
            </a:r>
            <a:endParaRPr lang="ru-RU" sz="5400" dirty="0"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6333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Диаграмма 8"/>
          <p:cNvGraphicFramePr/>
          <p:nvPr>
            <p:extLst>
              <p:ext uri="{D42A27DB-BD31-4B8C-83A1-F6EECF244321}">
                <p14:modId xmlns:p14="http://schemas.microsoft.com/office/powerpoint/2010/main" val="9562529"/>
              </p:ext>
            </p:extLst>
          </p:nvPr>
        </p:nvGraphicFramePr>
        <p:xfrm>
          <a:off x="342900" y="781049"/>
          <a:ext cx="9220200" cy="557514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200" dirty="0" smtClean="0">
                <a:latin typeface="Arial Narrow" panose="020B0606020202030204" pitchFamily="34" charset="0"/>
              </a:rPr>
              <a:t>2016 – Переход от количества к качеству</a:t>
            </a:r>
            <a:endParaRPr lang="ru-RU" sz="2200" dirty="0">
              <a:latin typeface="Arial Narrow" panose="020B0606020202030204" pitchFamily="34" charset="0"/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Поведенческие беседы безопасности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74513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200" dirty="0" smtClean="0">
                <a:latin typeface="Arial Narrow" panose="020B0606020202030204" pitchFamily="34" charset="0"/>
              </a:rPr>
              <a:t>Установленные целевые показатели</a:t>
            </a:r>
            <a:endParaRPr lang="ru-RU" sz="2200" dirty="0">
              <a:latin typeface="Arial Narrow" panose="020B0606020202030204" pitchFamily="34" charset="0"/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Поведенческие беседы безопасности</a:t>
            </a:r>
            <a:endParaRPr lang="ru-RU" dirty="0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8076688"/>
              </p:ext>
            </p:extLst>
          </p:nvPr>
        </p:nvGraphicFramePr>
        <p:xfrm>
          <a:off x="342900" y="781050"/>
          <a:ext cx="9220199" cy="234061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4503664"/>
                <a:gridCol w="4716535"/>
              </a:tblGrid>
              <a:tr h="597535"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Arial Narrow" panose="020B0606020202030204" pitchFamily="34" charset="0"/>
                        </a:rPr>
                        <a:t>Категории руководителей управляемых предприятий, осуществляющих ПББ</a:t>
                      </a:r>
                      <a:endParaRPr lang="ru-RU" sz="2000" b="1" dirty="0">
                        <a:effectLst/>
                        <a:latin typeface="Arial Narrow" panose="020B0606020202030204" pitchFamily="34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Arial Narrow" panose="020B0606020202030204" pitchFamily="34" charset="0"/>
                        </a:rPr>
                        <a:t>Периодичность ПББ</a:t>
                      </a:r>
                      <a:endParaRPr lang="ru-RU" sz="2000" b="1" dirty="0">
                        <a:effectLst/>
                        <a:latin typeface="Arial Narrow" panose="020B0606020202030204" pitchFamily="34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342900"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Arial Narrow" panose="020B0606020202030204" pitchFamily="34" charset="0"/>
                        </a:rPr>
                        <a:t>УД</a:t>
                      </a:r>
                      <a:endParaRPr lang="ru-RU" sz="2000" dirty="0">
                        <a:effectLst/>
                        <a:latin typeface="Arial Narrow" panose="020B0606020202030204" pitchFamily="34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Arial Narrow" panose="020B0606020202030204" pitchFamily="34" charset="0"/>
                        </a:rPr>
                        <a:t>2 в месяц</a:t>
                      </a:r>
                      <a:endParaRPr lang="ru-RU" sz="2000">
                        <a:effectLst/>
                        <a:latin typeface="Arial Narrow" panose="020B0606020202030204" pitchFamily="34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9570"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Arial Narrow" panose="020B0606020202030204" pitchFamily="34" charset="0"/>
                        </a:rPr>
                        <a:t>УД-1, УД-2, УД-3</a:t>
                      </a:r>
                      <a:endParaRPr lang="ru-RU" sz="2000">
                        <a:effectLst/>
                        <a:latin typeface="Arial Narrow" panose="020B0606020202030204" pitchFamily="34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Arial Narrow" panose="020B0606020202030204" pitchFamily="34" charset="0"/>
                        </a:rPr>
                        <a:t>3 ПББ + 1 аудит качества ПББ в месяц</a:t>
                      </a:r>
                      <a:endParaRPr lang="ru-RU" sz="2000">
                        <a:effectLst/>
                        <a:latin typeface="Arial Narrow" panose="020B0606020202030204" pitchFamily="34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8940"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Arial Narrow" panose="020B0606020202030204" pitchFamily="34" charset="0"/>
                        </a:rPr>
                        <a:t>УД-4 (горный мастер)</a:t>
                      </a:r>
                      <a:endParaRPr lang="ru-RU" sz="2000">
                        <a:effectLst/>
                        <a:latin typeface="Arial Narrow" panose="020B0606020202030204" pitchFamily="34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Arial Narrow" panose="020B0606020202030204" pitchFamily="34" charset="0"/>
                        </a:rPr>
                        <a:t>4 ПББ в месяц</a:t>
                      </a:r>
                      <a:endParaRPr lang="ru-RU" sz="2000" dirty="0">
                        <a:effectLst/>
                        <a:latin typeface="Arial Narrow" panose="020B0606020202030204" pitchFamily="34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3385"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Arial Narrow" panose="020B0606020202030204" pitchFamily="34" charset="0"/>
                        </a:rPr>
                        <a:t>Сотрудники служб ОТ и ПБ </a:t>
                      </a:r>
                      <a:endParaRPr lang="ru-RU" sz="2000">
                        <a:effectLst/>
                        <a:latin typeface="Arial Narrow" panose="020B0606020202030204" pitchFamily="34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Arial Narrow" panose="020B0606020202030204" pitchFamily="34" charset="0"/>
                        </a:rPr>
                        <a:t>2 ПББ + 1 аудит качества (АК) +1 аудит навыков (АН) ПББ в месяц</a:t>
                      </a:r>
                      <a:endParaRPr lang="ru-RU" sz="2000" dirty="0">
                        <a:effectLst/>
                        <a:latin typeface="Arial Narrow" panose="020B0606020202030204" pitchFamily="34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06647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2"/>
          <a:srcRect l="717"/>
          <a:stretch/>
        </p:blipFill>
        <p:spPr>
          <a:xfrm>
            <a:off x="409074" y="632070"/>
            <a:ext cx="9154026" cy="5894506"/>
          </a:xfrm>
          <a:prstGeom prst="rect">
            <a:avLst/>
          </a:prstGeom>
        </p:spPr>
      </p:pic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Поведенческие беседы безопасности</a:t>
            </a:r>
            <a:endParaRPr lang="ru-RU" dirty="0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200" dirty="0" smtClean="0">
                <a:latin typeface="Arial Narrow" panose="020B0606020202030204" pitchFamily="34" charset="0"/>
              </a:rPr>
              <a:t>Выявление фиктивных данных</a:t>
            </a:r>
            <a:endParaRPr lang="ru-RU" sz="2200" dirty="0"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0246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Диаграмма 8"/>
          <p:cNvGraphicFramePr/>
          <p:nvPr>
            <p:extLst>
              <p:ext uri="{D42A27DB-BD31-4B8C-83A1-F6EECF244321}">
                <p14:modId xmlns:p14="http://schemas.microsoft.com/office/powerpoint/2010/main" val="2051570143"/>
              </p:ext>
            </p:extLst>
          </p:nvPr>
        </p:nvGraphicFramePr>
        <p:xfrm>
          <a:off x="342900" y="781049"/>
          <a:ext cx="9220200" cy="557514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200" dirty="0" smtClean="0">
                <a:latin typeface="Arial Narrow" panose="020B0606020202030204" pitchFamily="34" charset="0"/>
              </a:rPr>
              <a:t>201</a:t>
            </a:r>
            <a:r>
              <a:rPr lang="en-US" sz="2200" dirty="0" smtClean="0">
                <a:latin typeface="Arial Narrow" panose="020B0606020202030204" pitchFamily="34" charset="0"/>
              </a:rPr>
              <a:t>7</a:t>
            </a:r>
            <a:r>
              <a:rPr lang="ru-RU" sz="2200" dirty="0" smtClean="0">
                <a:latin typeface="Arial Narrow" panose="020B0606020202030204" pitchFamily="34" charset="0"/>
              </a:rPr>
              <a:t> – Планомерная работа. Устойчивость системы</a:t>
            </a:r>
            <a:endParaRPr lang="ru-RU" sz="2200" dirty="0">
              <a:latin typeface="Arial Narrow" panose="020B0606020202030204" pitchFamily="34" charset="0"/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Поведенческие беседы безопасности</a:t>
            </a:r>
            <a:endParaRPr lang="ru-RU" dirty="0"/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6078611" y="2401673"/>
            <a:ext cx="0" cy="264059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5184894" y="1478343"/>
            <a:ext cx="178743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Arial Narrow" panose="020B0606020202030204" pitchFamily="34" charset="0"/>
              </a:rPr>
              <a:t>Хакерская атака на сервера «</a:t>
            </a:r>
            <a:r>
              <a:rPr lang="ru-RU" dirty="0" err="1" smtClean="0">
                <a:latin typeface="Arial Narrow" panose="020B0606020202030204" pitchFamily="34" charset="0"/>
              </a:rPr>
              <a:t>Евраза</a:t>
            </a:r>
            <a:r>
              <a:rPr lang="ru-RU" dirty="0" smtClean="0">
                <a:latin typeface="Arial Narrow" panose="020B0606020202030204" pitchFamily="34" charset="0"/>
              </a:rPr>
              <a:t>»</a:t>
            </a:r>
            <a:endParaRPr lang="ru-RU" dirty="0"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3824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32520" y="548680"/>
            <a:ext cx="852636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  <a:p>
            <a:r>
              <a:rPr lang="ru-RU" dirty="0"/>
              <a:t> </a:t>
            </a:r>
          </a:p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100" dirty="0" smtClean="0">
                <a:latin typeface="Arial Narrow" panose="020B0606020202030204" pitchFamily="34" charset="0"/>
              </a:rPr>
              <a:t>Аудит поведенческих бесед безопасности в РУК</a:t>
            </a:r>
            <a:endParaRPr lang="ru-RU" sz="2100" dirty="0">
              <a:latin typeface="Arial Narrow" panose="020B0606020202030204" pitchFamily="34" charset="0"/>
            </a:endParaRPr>
          </a:p>
        </p:txBody>
      </p:sp>
      <p:graphicFrame>
        <p:nvGraphicFramePr>
          <p:cNvPr id="5" name="Group 6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56888877"/>
              </p:ext>
            </p:extLst>
          </p:nvPr>
        </p:nvGraphicFramePr>
        <p:xfrm>
          <a:off x="3185747" y="644629"/>
          <a:ext cx="6216161" cy="4603332"/>
        </p:xfrm>
        <a:graphic>
          <a:graphicData uri="http://schemas.openxmlformats.org/drawingml/2006/table">
            <a:tbl>
              <a:tblPr/>
              <a:tblGrid>
                <a:gridCol w="5685514"/>
                <a:gridCol w="530647"/>
              </a:tblGrid>
              <a:tr h="302084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cs typeface="Arial" pitchFamily="34" charset="0"/>
                        </a:rPr>
                        <a:t>Несоответствия при проведении аудитов ПББ  декабре 2015г.</a:t>
                      </a:r>
                      <a:endParaRPr kumimoji="0" 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Arial" pitchFamily="34" charset="0"/>
                      </a:endParaRPr>
                    </a:p>
                  </a:txBody>
                  <a:tcPr marL="109950" marR="109950" marT="64091" marB="64091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AAE0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cs typeface="Arial" pitchFamily="34" charset="0"/>
                        </a:rPr>
                        <a:t>ЕАР</a:t>
                      </a:r>
                      <a:endParaRPr kumimoji="0" lang="en-GB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Arial" pitchFamily="34" charset="0"/>
                      </a:endParaRPr>
                    </a:p>
                  </a:txBody>
                  <a:tcPr marL="109950" marR="109950" marT="64091" marB="64091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AAE04"/>
                    </a:solidFill>
                  </a:tcPr>
                </a:tc>
              </a:tr>
              <a:tr h="438302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cs typeface="Arial" pitchFamily="34" charset="0"/>
                        </a:rPr>
                        <a:t>Несоответствие рекомендованной частоте проведения ПББ (1 раз в неделю)</a:t>
                      </a:r>
                    </a:p>
                  </a:txBody>
                  <a:tcPr marL="109079" marR="109079" marT="58024" marB="58024" horzOverflow="overflow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cs typeface="Arial" pitchFamily="34" charset="0"/>
                        </a:rPr>
                        <a:t>33%</a:t>
                      </a:r>
                    </a:p>
                  </a:txBody>
                  <a:tcPr marL="109950" marR="109950" marT="64095" marB="64095" anchor="ctr" horzOverflow="overflow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44450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cs typeface="Arial" pitchFamily="34" charset="0"/>
                        </a:rPr>
                        <a:t>Проведенные раннее ПББ не охватывают все производственные участки/ подразделения подчиненные данному руководителю</a:t>
                      </a:r>
                    </a:p>
                  </a:txBody>
                  <a:tcPr marL="109079" marR="109079" marT="58024" marB="58024" horzOverflow="overflow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cs typeface="Arial" pitchFamily="34" charset="0"/>
                        </a:rPr>
                        <a:t>23%</a:t>
                      </a:r>
                    </a:p>
                  </a:txBody>
                  <a:tcPr marL="109950" marR="109950" marT="64095" marB="64095" anchor="ctr" horzOverflow="overflow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287292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cs typeface="Arial" pitchFamily="34" charset="0"/>
                        </a:rPr>
                        <a:t>Отсутствие заполненных чек-листов  проведенных в ПББ в </a:t>
                      </a: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cs typeface="Arial" pitchFamily="34" charset="0"/>
                        </a:rPr>
                        <a:t>IT 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cs typeface="Arial" pitchFamily="34" charset="0"/>
                        </a:rPr>
                        <a:t>программе</a:t>
                      </a:r>
                    </a:p>
                  </a:txBody>
                  <a:tcPr marL="109079" marR="109079" marT="58024" marB="58024" horzOverflow="overflow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cs typeface="Arial" pitchFamily="34" charset="0"/>
                        </a:rPr>
                        <a:t>25%</a:t>
                      </a:r>
                    </a:p>
                  </a:txBody>
                  <a:tcPr marL="109950" marR="109950" marT="64095" marB="64095" anchor="ctr" horzOverflow="overflow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287292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cs typeface="Arial" pitchFamily="34" charset="0"/>
                        </a:rPr>
                        <a:t>Факт проведения ПББ с работником не подтверждается</a:t>
                      </a:r>
                    </a:p>
                  </a:txBody>
                  <a:tcPr marL="109079" marR="109079" marT="58024" marB="58024" horzOverflow="overflow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cs typeface="Arial" pitchFamily="34" charset="0"/>
                        </a:rPr>
                        <a:t>16%</a:t>
                      </a:r>
                    </a:p>
                  </a:txBody>
                  <a:tcPr marL="109950" marR="109950" marT="64095" marB="64095" anchor="ctr" horzOverflow="overflow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287292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cs typeface="Arial" pitchFamily="34" charset="0"/>
                        </a:rPr>
                        <a:t>В ходе проведения аудита не уделяется внимание вопросам безопасности</a:t>
                      </a:r>
                    </a:p>
                  </a:txBody>
                  <a:tcPr marL="109079" marR="109079" marT="58024" marB="58024" horzOverflow="overflow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cs typeface="Arial" pitchFamily="34" charset="0"/>
                        </a:rPr>
                        <a:t>27%</a:t>
                      </a:r>
                    </a:p>
                  </a:txBody>
                  <a:tcPr marL="109950" marR="109950" marT="64095" marB="64095" anchor="ctr" horzOverflow="overflow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287292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cs typeface="Arial" pitchFamily="34" charset="0"/>
                        </a:rPr>
                        <a:t>Руководитель не осуществляет наблюдение перед проведением беседы</a:t>
                      </a:r>
                    </a:p>
                  </a:txBody>
                  <a:tcPr marL="109079" marR="109079" marT="58024" marB="58024" horzOverflow="overflow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cs typeface="Arial" pitchFamily="34" charset="0"/>
                        </a:rPr>
                        <a:t>21%</a:t>
                      </a:r>
                    </a:p>
                  </a:txBody>
                  <a:tcPr marL="109950" marR="109950" marT="64095" marB="64095" anchor="ctr" horzOverflow="overflow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44450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cs typeface="Arial" pitchFamily="34" charset="0"/>
                        </a:rPr>
                        <a:t>В случае выявления опасного действия руководитель некорректно останавливает действия работника</a:t>
                      </a:r>
                    </a:p>
                  </a:txBody>
                  <a:tcPr marL="109079" marR="109079" marT="58024" marB="58024" horzOverflow="overflow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cs typeface="Arial" pitchFamily="34" charset="0"/>
                        </a:rPr>
                        <a:t>22%</a:t>
                      </a:r>
                    </a:p>
                  </a:txBody>
                  <a:tcPr marL="109950" marR="109950" marT="64095" marB="64095" anchor="ctr" horzOverflow="overflow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44450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cs typeface="Arial" pitchFamily="34" charset="0"/>
                        </a:rPr>
                        <a:t>В начале беседы руководитель не сообщил свое имя и должность, не выяснил данные работника </a:t>
                      </a:r>
                    </a:p>
                  </a:txBody>
                  <a:tcPr marL="109079" marR="109079" marT="58024" marB="58024" horzOverflow="overflow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cs typeface="Arial" pitchFamily="34" charset="0"/>
                        </a:rPr>
                        <a:t>33%</a:t>
                      </a:r>
                    </a:p>
                  </a:txBody>
                  <a:tcPr marL="109950" marR="109950" marT="64095" marB="64095" anchor="ctr" horzOverflow="overflow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287292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cs typeface="Arial" pitchFamily="34" charset="0"/>
                        </a:rPr>
                        <a:t>Алгоритм беседы построен не в соответствии с рекомендациями</a:t>
                      </a:r>
                    </a:p>
                  </a:txBody>
                  <a:tcPr marL="109079" marR="109079" marT="58024" marB="58024" horzOverflow="overflow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cs typeface="Arial" pitchFamily="34" charset="0"/>
                        </a:rPr>
                        <a:t>19%</a:t>
                      </a:r>
                    </a:p>
                  </a:txBody>
                  <a:tcPr marL="109950" marR="109950" marT="64095" marB="64095" anchor="ctr" horzOverflow="overflow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44450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cs typeface="Arial" pitchFamily="34" charset="0"/>
                        </a:rPr>
                        <a:t>В случае если опасное действие несет угрозу здоровью и жизни работников к нарушителю не применены меры дисциплинарного характера</a:t>
                      </a:r>
                    </a:p>
                  </a:txBody>
                  <a:tcPr marL="109079" marR="109079" marT="58024" marB="58024" horzOverflow="overflow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cs typeface="Arial" pitchFamily="34" charset="0"/>
                        </a:rPr>
                        <a:t>14%</a:t>
                      </a:r>
                    </a:p>
                  </a:txBody>
                  <a:tcPr marL="109950" marR="109950" marT="64095" marB="64095" anchor="ctr" horzOverflow="overflow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40906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cs typeface="Arial" pitchFamily="34" charset="0"/>
                        </a:rPr>
                        <a:t>Аудитор был вынужден вмешаться в ход проведения аудита</a:t>
                      </a:r>
                    </a:p>
                  </a:txBody>
                  <a:tcPr marL="109079" marR="109079" marT="58024" marB="58024" horzOverflow="overflow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cs typeface="Arial" pitchFamily="34" charset="0"/>
                        </a:rPr>
                        <a:t>19%</a:t>
                      </a:r>
                    </a:p>
                  </a:txBody>
                  <a:tcPr marL="109950" marR="109950" marT="64095" marB="64095" anchor="ctr" horzOverflow="overflow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3185747" y="5247961"/>
            <a:ext cx="6216161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200" b="1" u="sng" dirty="0">
                <a:latin typeface="Arial Narrow" panose="020B0606020202030204" pitchFamily="34" charset="0"/>
              </a:rPr>
              <a:t>Принятые меры:</a:t>
            </a:r>
            <a:r>
              <a:rPr lang="ru-RU" sz="1200" b="1" dirty="0">
                <a:latin typeface="Arial Narrow" panose="020B0606020202030204" pitchFamily="34" charset="0"/>
              </a:rPr>
              <a:t> продолжить проведение аудитов ПББ по РУК в январе 2016г., провести разъяснительные беседы с руководителями. По процедуре проведения ПББ по итогам января провести анализ и разработать мероприятия.</a:t>
            </a:r>
          </a:p>
          <a:p>
            <a:r>
              <a:rPr lang="ru-RU" sz="1200" b="1" i="1" u="sng" dirty="0">
                <a:latin typeface="Arial Narrow" panose="020B0606020202030204" pitchFamily="34" charset="0"/>
              </a:rPr>
              <a:t>Примечание:</a:t>
            </a:r>
            <a:r>
              <a:rPr lang="ru-RU" sz="1200" b="1" i="1" dirty="0">
                <a:latin typeface="Arial Narrow" panose="020B0606020202030204" pitchFamily="34" charset="0"/>
              </a:rPr>
              <a:t> </a:t>
            </a:r>
            <a:r>
              <a:rPr lang="ru-RU" sz="1200" dirty="0">
                <a:latin typeface="Arial Narrow" panose="020B0606020202030204" pitchFamily="34" charset="0"/>
              </a:rPr>
              <a:t>аудиты 2+2 предусматривают проведение аудитов ПББ работниками </a:t>
            </a:r>
            <a:r>
              <a:rPr lang="ru-RU" sz="1200" dirty="0" err="1">
                <a:latin typeface="Arial Narrow" panose="020B0606020202030204" pitchFamily="34" charset="0"/>
              </a:rPr>
              <a:t>ОТиПБ</a:t>
            </a:r>
            <a:r>
              <a:rPr lang="ru-RU" sz="1200" dirty="0">
                <a:latin typeface="Arial Narrow" panose="020B0606020202030204" pitchFamily="34" charset="0"/>
              </a:rPr>
              <a:t> с ИТР в закрепленных структурных подразделениях 4 раза в месяц для контроля соблюдения графиков и методики проведения ПББ. </a:t>
            </a:r>
          </a:p>
          <a:p>
            <a:endParaRPr lang="ru-RU" sz="1200" b="1" i="1" u="sng" dirty="0">
              <a:latin typeface="Arial Narrow" panose="020B0606020202030204" pitchFamily="34" charset="0"/>
            </a:endParaRPr>
          </a:p>
        </p:txBody>
      </p:sp>
      <p:graphicFrame>
        <p:nvGraphicFramePr>
          <p:cNvPr id="8" name="Диаграмма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49962233"/>
              </p:ext>
            </p:extLst>
          </p:nvPr>
        </p:nvGraphicFramePr>
        <p:xfrm>
          <a:off x="604323" y="1354713"/>
          <a:ext cx="2207096" cy="396954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488504" y="764704"/>
            <a:ext cx="259228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u="sng" dirty="0">
                <a:solidFill>
                  <a:srgbClr val="FF0000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Шахта Алардинская</a:t>
            </a:r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Поведенческие беседы безопасности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97981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Инструменты: Аудиты навыков и Аудиты качества</a:t>
            </a: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Поведенческие беседы безопасности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3"/>
          </p:nvPr>
        </p:nvSpPr>
        <p:spPr>
          <a:xfrm>
            <a:off x="342900" y="780598"/>
            <a:ext cx="9220200" cy="357504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>
                <a:latin typeface="Arial Narrow" panose="020B0606020202030204" pitchFamily="34" charset="0"/>
              </a:rPr>
              <a:t>Вопросы аудита качества</a:t>
            </a:r>
            <a:endParaRPr lang="ru-RU" dirty="0">
              <a:latin typeface="Arial Narrow" panose="020B0606020202030204" pitchFamily="34" charset="0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14726773"/>
              </p:ext>
            </p:extLst>
          </p:nvPr>
        </p:nvGraphicFramePr>
        <p:xfrm>
          <a:off x="342900" y="1138101"/>
          <a:ext cx="9220200" cy="1996440"/>
        </p:xfrm>
        <a:graphic>
          <a:graphicData uri="http://schemas.openxmlformats.org/drawingml/2006/table">
            <a:tbl>
              <a:tblPr firstRow="1" firstCol="1" bandRow="1" bandCol="1"/>
              <a:tblGrid>
                <a:gridCol w="1065481"/>
                <a:gridCol w="8154719"/>
              </a:tblGrid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№</a:t>
                      </a:r>
                      <a:endParaRPr lang="ru-RU" sz="2000" b="1" dirty="0">
                        <a:effectLst/>
                        <a:latin typeface="Arial Narrow" panose="020B0606020202030204" pitchFamily="34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п/п</a:t>
                      </a:r>
                      <a:endParaRPr lang="ru-RU" sz="2000" b="1" dirty="0">
                        <a:effectLst/>
                        <a:latin typeface="Arial Narrow" panose="020B0606020202030204" pitchFamily="34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НАИМЕНОВАНИЕ КРИТЕРИЯ</a:t>
                      </a:r>
                      <a:endParaRPr lang="ru-RU" sz="2000" b="1" dirty="0">
                        <a:effectLst/>
                        <a:latin typeface="Arial Narrow" panose="020B0606020202030204" pitchFamily="34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21590" lvl="0" indent="0"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Font typeface="+mj-lt"/>
                        <a:buNone/>
                      </a:pPr>
                      <a:r>
                        <a:rPr lang="ru-RU" sz="1400" b="0" dirty="0" smtClean="0"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</a:t>
                      </a:r>
                      <a:r>
                        <a:rPr lang="ru-RU" sz="1400" b="0" dirty="0"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ru-RU" sz="2000" b="0" dirty="0">
                        <a:effectLst/>
                        <a:latin typeface="Arial Narrow" panose="020B0606020202030204" pitchFamily="34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4605" algn="just">
                        <a:spcBef>
                          <a:spcPts val="600"/>
                        </a:spcBef>
                        <a:spcAft>
                          <a:spcPts val="0"/>
                        </a:spcAft>
                        <a:tabLst>
                          <a:tab pos="356235" algn="l"/>
                        </a:tabLst>
                      </a:pPr>
                      <a:r>
                        <a:rPr lang="ru-RU" sz="1600" b="0" dirty="0"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Соответствие выявленных областей для улучшения реальному положению дел</a:t>
                      </a:r>
                      <a:endParaRPr lang="ru-RU" sz="1600" b="0" dirty="0">
                        <a:effectLst/>
                        <a:latin typeface="Arial Narrow" panose="020B0606020202030204" pitchFamily="34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  <a:p>
                      <a:pPr marL="14605" algn="just">
                        <a:spcBef>
                          <a:spcPts val="600"/>
                        </a:spcBef>
                        <a:spcAft>
                          <a:spcPts val="0"/>
                        </a:spcAft>
                        <a:tabLst>
                          <a:tab pos="356235" algn="l"/>
                        </a:tabLst>
                      </a:pPr>
                      <a:r>
                        <a:rPr lang="ru-RU" sz="1100" b="0" dirty="0"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(при проведении аудита в подразделении обращается внимание на области, не вошедшие в качестве опасных действий или предложений в заполненные чек-листы)</a:t>
                      </a:r>
                      <a:endParaRPr lang="ru-RU" sz="1600" b="0" dirty="0">
                        <a:effectLst/>
                        <a:latin typeface="Arial Narrow" panose="020B0606020202030204" pitchFamily="34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21590" lvl="0" indent="0"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Font typeface="+mj-lt"/>
                        <a:buNone/>
                      </a:pPr>
                      <a:r>
                        <a:rPr lang="ru-RU" sz="1400" b="0" dirty="0" smtClean="0"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</a:t>
                      </a:r>
                      <a:r>
                        <a:rPr lang="ru-RU" sz="1400" b="0" dirty="0"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ru-RU" sz="2000" b="0" dirty="0">
                        <a:effectLst/>
                        <a:latin typeface="Arial Narrow" panose="020B0606020202030204" pitchFamily="34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4605" algn="just">
                        <a:spcBef>
                          <a:spcPts val="600"/>
                        </a:spcBef>
                        <a:spcAft>
                          <a:spcPts val="0"/>
                        </a:spcAft>
                        <a:tabLst>
                          <a:tab pos="356235" algn="l"/>
                        </a:tabLst>
                      </a:pPr>
                      <a:r>
                        <a:rPr lang="ru-RU" sz="1600" b="0" dirty="0"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Корректирующие мероприятия и предложения по результатам аудитов  выполняются</a:t>
                      </a:r>
                      <a:endParaRPr lang="ru-RU" sz="1600" b="0" dirty="0">
                        <a:effectLst/>
                        <a:latin typeface="Arial Narrow" panose="020B0606020202030204" pitchFamily="34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  <a:p>
                      <a:pPr marL="14605" algn="just">
                        <a:spcAft>
                          <a:spcPts val="0"/>
                        </a:spcAft>
                        <a:tabLst>
                          <a:tab pos="356235" algn="l"/>
                        </a:tabLst>
                      </a:pPr>
                      <a:r>
                        <a:rPr lang="ru-RU" sz="1600" b="0" dirty="0"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(</a:t>
                      </a:r>
                      <a:r>
                        <a:rPr lang="ru-RU" sz="1100" b="0" dirty="0"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перед проведением аудита сделать выборку корректирующих мероприятий и предложений для проверки их выполнения на месте</a:t>
                      </a:r>
                      <a:r>
                        <a:rPr lang="ru-RU" sz="1600" b="0" dirty="0"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)</a:t>
                      </a:r>
                      <a:endParaRPr lang="ru-RU" sz="1600" b="0" dirty="0">
                        <a:effectLst/>
                        <a:latin typeface="Arial Narrow" panose="020B0606020202030204" pitchFamily="34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21590" lvl="0" indent="0"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Font typeface="+mj-lt"/>
                        <a:buNone/>
                      </a:pPr>
                      <a:r>
                        <a:rPr lang="ru-RU" sz="1400" b="0" dirty="0" smtClean="0"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</a:t>
                      </a:r>
                      <a:r>
                        <a:rPr lang="ru-RU" sz="1400" b="0" dirty="0"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ru-RU" sz="2000" b="0" dirty="0">
                        <a:effectLst/>
                        <a:latin typeface="Arial Narrow" panose="020B0606020202030204" pitchFamily="34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4605"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Факт проведения ПББ с работником (личная беседа на производственной площадке) подтверждается</a:t>
                      </a:r>
                      <a:endParaRPr lang="ru-RU" sz="1600" b="0" dirty="0">
                        <a:effectLst/>
                        <a:latin typeface="Arial Narrow" panose="020B0606020202030204" pitchFamily="34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  <a:p>
                      <a:pPr marL="14605" algn="just">
                        <a:spcAft>
                          <a:spcPts val="0"/>
                        </a:spcAft>
                        <a:tabLst>
                          <a:tab pos="356235" algn="l"/>
                        </a:tabLst>
                      </a:pPr>
                      <a:r>
                        <a:rPr lang="ru-RU" sz="1600" b="0" dirty="0"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100" b="0" dirty="0"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(работник подтверждает и помнит опасное действие или предложения)</a:t>
                      </a:r>
                      <a:endParaRPr lang="ru-RU" sz="1600" b="0" dirty="0">
                        <a:effectLst/>
                        <a:latin typeface="Arial Narrow" panose="020B0606020202030204" pitchFamily="34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0383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Инструменты: Аудиты навыков и Аудиты качества</a:t>
            </a: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Поведенческие беседы безопасности</a:t>
            </a:r>
            <a:endParaRPr lang="ru-RU" dirty="0"/>
          </a:p>
        </p:txBody>
      </p:sp>
      <p:sp>
        <p:nvSpPr>
          <p:cNvPr id="8" name="Текст 5"/>
          <p:cNvSpPr txBox="1">
            <a:spLocks/>
          </p:cNvSpPr>
          <p:nvPr/>
        </p:nvSpPr>
        <p:spPr>
          <a:xfrm>
            <a:off x="342900" y="743040"/>
            <a:ext cx="9220200" cy="357504"/>
          </a:xfrm>
          <a:prstGeom prst="rect">
            <a:avLst/>
          </a:prstGeom>
        </p:spPr>
        <p:txBody>
          <a:bodyPr vert="horz" lIns="0" tIns="0" rIns="72000" bIns="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Clr>
                <a:srgbClr val="F68B1F"/>
              </a:buClr>
              <a:buFont typeface="Wingdings" pitchFamily="2" charset="2"/>
              <a:buChar char="o"/>
              <a:defRPr sz="1800" kern="1200" baseline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Clr>
                <a:srgbClr val="F68B1F"/>
              </a:buClr>
              <a:buFont typeface="Wingdings 2" pitchFamily="18" charset="2"/>
              <a:buChar char="¡"/>
              <a:defRPr sz="15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Clr>
                <a:srgbClr val="F68B1F"/>
              </a:buClr>
              <a:buFont typeface="Arial Black" pitchFamily="34" charset="0"/>
              <a:buChar char="−"/>
              <a:defRPr sz="12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Clr>
                <a:srgbClr val="F68B1F"/>
              </a:buClr>
              <a:buFont typeface="Arial" pitchFamily="34" charset="0"/>
              <a:buChar char="□"/>
              <a:defRPr sz="12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Clr>
                <a:srgbClr val="F68B1F"/>
              </a:buClr>
              <a:buFont typeface="Wingdings" pitchFamily="2" charset="2"/>
              <a:buChar char=""/>
              <a:defRPr sz="12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 pitchFamily="2" charset="2"/>
              <a:buNone/>
            </a:pPr>
            <a:r>
              <a:rPr lang="ru-RU" dirty="0" smtClean="0">
                <a:latin typeface="Arial Narrow" panose="020B0606020202030204" pitchFamily="34" charset="0"/>
              </a:rPr>
              <a:t>Вопросы аудита навыков</a:t>
            </a:r>
            <a:endParaRPr lang="ru-RU" dirty="0">
              <a:latin typeface="Arial Narrow" panose="020B0606020202030204" pitchFamily="34" charset="0"/>
            </a:endParaRPr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2881161"/>
              </p:ext>
            </p:extLst>
          </p:nvPr>
        </p:nvGraphicFramePr>
        <p:xfrm>
          <a:off x="342900" y="1071518"/>
          <a:ext cx="9220200" cy="4998720"/>
        </p:xfrm>
        <a:graphic>
          <a:graphicData uri="http://schemas.openxmlformats.org/drawingml/2006/table">
            <a:tbl>
              <a:tblPr firstRow="1" firstCol="1" bandRow="1" bandCol="1"/>
              <a:tblGrid>
                <a:gridCol w="1065481"/>
                <a:gridCol w="8154719"/>
              </a:tblGrid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№</a:t>
                      </a:r>
                      <a:endParaRPr lang="ru-RU" sz="2000" b="1" dirty="0">
                        <a:effectLst/>
                        <a:latin typeface="Arial Narrow" panose="020B0606020202030204" pitchFamily="34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п/п</a:t>
                      </a:r>
                      <a:endParaRPr lang="ru-RU" sz="2000" b="1" dirty="0">
                        <a:effectLst/>
                        <a:latin typeface="Arial Narrow" panose="020B0606020202030204" pitchFamily="34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НАИМЕНОВАНИЕ КРИТЕРИЯ</a:t>
                      </a:r>
                      <a:endParaRPr lang="ru-RU" sz="2000" b="1" dirty="0">
                        <a:effectLst/>
                        <a:latin typeface="Arial Narrow" panose="020B0606020202030204" pitchFamily="34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21590" lvl="0" indent="0"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Font typeface="+mj-lt"/>
                        <a:buNone/>
                      </a:pPr>
                      <a:r>
                        <a:rPr lang="ru-RU" sz="1400" b="0" dirty="0" smtClean="0"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</a:t>
                      </a:r>
                      <a:r>
                        <a:rPr lang="ru-RU" sz="1400" b="0" dirty="0"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ru-RU" sz="2000" b="0" dirty="0">
                        <a:effectLst/>
                        <a:latin typeface="Arial Narrow" panose="020B0606020202030204" pitchFamily="34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4605" algn="just">
                        <a:spcBef>
                          <a:spcPts val="600"/>
                        </a:spcBef>
                        <a:spcAft>
                          <a:spcPts val="0"/>
                        </a:spcAft>
                        <a:tabLst>
                          <a:tab pos="356235" algn="l"/>
                        </a:tabLst>
                      </a:pPr>
                      <a:r>
                        <a:rPr lang="ru-RU" sz="1600" b="0" dirty="0" smtClean="0"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Перед началом обсуждения действий работника руководитель:</a:t>
                      </a:r>
                    </a:p>
                    <a:p>
                      <a:pPr marL="243205" indent="-228600" algn="just">
                        <a:spcBef>
                          <a:spcPts val="600"/>
                        </a:spcBef>
                        <a:spcAft>
                          <a:spcPts val="0"/>
                        </a:spcAft>
                        <a:buAutoNum type="arabicPeriod"/>
                        <a:tabLst>
                          <a:tab pos="356235" algn="l"/>
                        </a:tabLst>
                      </a:pPr>
                      <a:r>
                        <a:rPr lang="ru-RU" sz="1100" b="0" kern="120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Наб</a:t>
                      </a:r>
                      <a:r>
                        <a:rPr lang="ru-RU" sz="1100" b="0" dirty="0" smtClean="0"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людает, как ведутся работы</a:t>
                      </a:r>
                    </a:p>
                    <a:p>
                      <a:pPr marL="243205" indent="-228600" algn="just">
                        <a:spcBef>
                          <a:spcPts val="600"/>
                        </a:spcBef>
                        <a:spcAft>
                          <a:spcPts val="0"/>
                        </a:spcAft>
                        <a:buAutoNum type="arabicPeriod"/>
                        <a:tabLst>
                          <a:tab pos="356235" algn="l"/>
                        </a:tabLst>
                      </a:pPr>
                      <a:r>
                        <a:rPr lang="ru-RU" sz="1100" b="0" dirty="0" smtClean="0"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Представляется и/или здоровается</a:t>
                      </a:r>
                    </a:p>
                    <a:p>
                      <a:pPr marL="243205" indent="-228600" algn="just">
                        <a:spcBef>
                          <a:spcPts val="600"/>
                        </a:spcBef>
                        <a:spcAft>
                          <a:spcPts val="0"/>
                        </a:spcAft>
                        <a:buAutoNum type="arabicPeriod"/>
                        <a:tabLst>
                          <a:tab pos="356235" algn="l"/>
                        </a:tabLst>
                      </a:pPr>
                      <a:r>
                        <a:rPr lang="ru-RU" sz="1100" b="0" dirty="0" smtClean="0"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Позитивно начинает беседу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21590" lvl="0" indent="0"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Font typeface="+mj-lt"/>
                        <a:buNone/>
                      </a:pPr>
                      <a:r>
                        <a:rPr lang="ru-RU" sz="1400" b="0" dirty="0" smtClean="0"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</a:t>
                      </a:r>
                      <a:r>
                        <a:rPr lang="ru-RU" sz="1400" b="0" dirty="0"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ru-RU" sz="2000" b="0" dirty="0">
                        <a:effectLst/>
                        <a:latin typeface="Arial Narrow" panose="020B0606020202030204" pitchFamily="34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0" kern="120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В ходе проведения беседы уделяет внимание:</a:t>
                      </a:r>
                    </a:p>
                    <a:p>
                      <a:pPr marL="243205" indent="-228600" algn="just" defTabSz="914400" rtl="0" eaLnBrk="1" latinLnBrk="0" hangingPunct="1">
                        <a:spcBef>
                          <a:spcPts val="600"/>
                        </a:spcBef>
                        <a:spcAft>
                          <a:spcPts val="0"/>
                        </a:spcAft>
                        <a:buAutoNum type="arabicPeriod"/>
                        <a:tabLst>
                          <a:tab pos="356235" algn="l"/>
                        </a:tabLst>
                      </a:pPr>
                      <a:r>
                        <a:rPr lang="ru-RU" sz="1100" b="0" kern="120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Соответствию обучения, допусков и инструкций выполняемой работе</a:t>
                      </a:r>
                    </a:p>
                    <a:p>
                      <a:pPr marL="243205" indent="-228600" algn="just" defTabSz="914400" rtl="0" eaLnBrk="1" latinLnBrk="0" hangingPunct="1">
                        <a:spcBef>
                          <a:spcPts val="600"/>
                        </a:spcBef>
                        <a:spcAft>
                          <a:spcPts val="0"/>
                        </a:spcAft>
                        <a:buAutoNum type="arabicPeriod"/>
                        <a:tabLst>
                          <a:tab pos="356235" algn="l"/>
                        </a:tabLst>
                      </a:pPr>
                      <a:r>
                        <a:rPr lang="ru-RU" sz="1100" b="0" kern="120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Применению исправных СИЗ</a:t>
                      </a:r>
                    </a:p>
                    <a:p>
                      <a:pPr marL="243205" indent="-228600" algn="just" defTabSz="914400" rtl="0" eaLnBrk="1" latinLnBrk="0" hangingPunct="1">
                        <a:spcBef>
                          <a:spcPts val="600"/>
                        </a:spcBef>
                        <a:spcAft>
                          <a:spcPts val="0"/>
                        </a:spcAft>
                        <a:buAutoNum type="arabicPeriod"/>
                        <a:tabLst>
                          <a:tab pos="356235" algn="l"/>
                        </a:tabLst>
                      </a:pPr>
                      <a:r>
                        <a:rPr lang="ru-RU" sz="1100" b="0" kern="120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Нахождению в безопасной зоне</a:t>
                      </a:r>
                    </a:p>
                    <a:p>
                      <a:pPr marL="243205" indent="-228600" algn="just" defTabSz="914400" rtl="0" eaLnBrk="1" latinLnBrk="0" hangingPunct="1">
                        <a:spcBef>
                          <a:spcPts val="600"/>
                        </a:spcBef>
                        <a:spcAft>
                          <a:spcPts val="0"/>
                        </a:spcAft>
                        <a:buAutoNum type="arabicPeriod"/>
                        <a:tabLst>
                          <a:tab pos="356235" algn="l"/>
                        </a:tabLst>
                      </a:pPr>
                      <a:r>
                        <a:rPr lang="ru-RU" sz="1100" b="0" kern="120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Применению защитной блокировки</a:t>
                      </a:r>
                    </a:p>
                    <a:p>
                      <a:pPr marL="243205" indent="-228600" algn="just" defTabSz="914400" rtl="0" eaLnBrk="1" latinLnBrk="0" hangingPunct="1">
                        <a:spcBef>
                          <a:spcPts val="600"/>
                        </a:spcBef>
                        <a:spcAft>
                          <a:spcPts val="0"/>
                        </a:spcAft>
                        <a:buAutoNum type="arabicPeriod"/>
                        <a:tabLst>
                          <a:tab pos="356235" algn="l"/>
                        </a:tabLst>
                      </a:pPr>
                      <a:r>
                        <a:rPr lang="ru-RU" sz="1100" b="0" kern="120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Соблюдению мер предосторожности</a:t>
                      </a:r>
                    </a:p>
                    <a:p>
                      <a:pPr marL="243205" indent="-228600" algn="just" defTabSz="914400" rtl="0" eaLnBrk="1" latinLnBrk="0" hangingPunct="1">
                        <a:spcBef>
                          <a:spcPts val="600"/>
                        </a:spcBef>
                        <a:spcAft>
                          <a:spcPts val="0"/>
                        </a:spcAft>
                        <a:buAutoNum type="arabicPeriod"/>
                        <a:tabLst>
                          <a:tab pos="356235" algn="l"/>
                        </a:tabLst>
                      </a:pPr>
                      <a:r>
                        <a:rPr lang="ru-RU" sz="1100" b="0" kern="120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Безопасному состоянию рабочего места</a:t>
                      </a:r>
                    </a:p>
                    <a:p>
                      <a:pPr marL="243205" indent="-228600" algn="just" defTabSz="914400" rtl="0" eaLnBrk="1" latinLnBrk="0" hangingPunct="1">
                        <a:spcBef>
                          <a:spcPts val="600"/>
                        </a:spcBef>
                        <a:spcAft>
                          <a:spcPts val="0"/>
                        </a:spcAft>
                        <a:buAutoNum type="arabicPeriod"/>
                        <a:tabLst>
                          <a:tab pos="356235" algn="l"/>
                        </a:tabLst>
                      </a:pPr>
                      <a:r>
                        <a:rPr lang="ru-RU" sz="1100" b="0" kern="120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Исправности инструмента</a:t>
                      </a:r>
                      <a:endParaRPr lang="ru-RU" sz="1100" b="0" kern="1200" dirty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21590" lvl="0" indent="0"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Font typeface="+mj-lt"/>
                        <a:buNone/>
                      </a:pPr>
                      <a:r>
                        <a:rPr lang="ru-RU" sz="1400" b="0" dirty="0" smtClean="0"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</a:t>
                      </a:r>
                      <a:r>
                        <a:rPr lang="ru-RU" sz="1400" b="0" dirty="0"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ru-RU" sz="2000" b="0" dirty="0">
                        <a:effectLst/>
                        <a:latin typeface="Arial Narrow" panose="020B0606020202030204" pitchFamily="34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4605"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600" b="0" dirty="0" smtClean="0"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В случае выявления опасного действия руководитель:</a:t>
                      </a:r>
                    </a:p>
                    <a:p>
                      <a:pPr marL="243205" indent="-228600" algn="just" defTabSz="914400" rtl="0" eaLnBrk="1" latinLnBrk="0" hangingPunct="1">
                        <a:spcBef>
                          <a:spcPts val="600"/>
                        </a:spcBef>
                        <a:spcAft>
                          <a:spcPts val="0"/>
                        </a:spcAft>
                        <a:buAutoNum type="arabicPeriod"/>
                        <a:tabLst>
                          <a:tab pos="356235" algn="l"/>
                        </a:tabLst>
                      </a:pPr>
                      <a:r>
                        <a:rPr lang="ru-RU" sz="1100" b="0" kern="120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Корректно останавливает опасные действия работника или работу в опасных условиях</a:t>
                      </a:r>
                    </a:p>
                    <a:p>
                      <a:pPr marL="243205" indent="-228600" algn="just" defTabSz="914400" rtl="0" eaLnBrk="1" latinLnBrk="0" hangingPunct="1">
                        <a:spcBef>
                          <a:spcPts val="600"/>
                        </a:spcBef>
                        <a:spcAft>
                          <a:spcPts val="0"/>
                        </a:spcAft>
                        <a:buAutoNum type="arabicPeriod"/>
                        <a:tabLst>
                          <a:tab pos="356235" algn="l"/>
                        </a:tabLst>
                      </a:pPr>
                      <a:r>
                        <a:rPr lang="ru-RU" sz="1100" b="0" kern="120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Проводит беседу с работником по поводу опасных действий и условий</a:t>
                      </a:r>
                    </a:p>
                    <a:p>
                      <a:pPr marL="243205" indent="-228600" algn="just" defTabSz="914400" rtl="0" eaLnBrk="1" latinLnBrk="0" hangingPunct="1">
                        <a:spcBef>
                          <a:spcPts val="600"/>
                        </a:spcBef>
                        <a:spcAft>
                          <a:spcPts val="0"/>
                        </a:spcAft>
                        <a:buAutoNum type="arabicPeriod"/>
                        <a:tabLst>
                          <a:tab pos="356235" algn="l"/>
                        </a:tabLst>
                      </a:pPr>
                      <a:r>
                        <a:rPr lang="ru-RU" sz="1100" b="0" kern="120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Выясняет причины, вызвавшие опасное действие или условие</a:t>
                      </a:r>
                    </a:p>
                    <a:p>
                      <a:pPr marL="243205" indent="-228600" algn="just" defTabSz="914400" rtl="0" eaLnBrk="1" latinLnBrk="0" hangingPunct="1">
                        <a:spcBef>
                          <a:spcPts val="600"/>
                        </a:spcBef>
                        <a:spcAft>
                          <a:spcPts val="0"/>
                        </a:spcAft>
                        <a:buAutoNum type="arabicPeriod"/>
                        <a:tabLst>
                          <a:tab pos="356235" algn="l"/>
                        </a:tabLst>
                      </a:pPr>
                      <a:r>
                        <a:rPr lang="ru-RU" sz="1100" b="0" kern="120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Обсуждает возможные последствия опасных действий и условий</a:t>
                      </a:r>
                    </a:p>
                    <a:p>
                      <a:pPr marL="243205" indent="-228600" algn="just" defTabSz="914400" rtl="0" eaLnBrk="1" latinLnBrk="0" hangingPunct="1">
                        <a:spcBef>
                          <a:spcPts val="600"/>
                        </a:spcBef>
                        <a:spcAft>
                          <a:spcPts val="0"/>
                        </a:spcAft>
                        <a:buAutoNum type="arabicPeriod"/>
                        <a:tabLst>
                          <a:tab pos="356235" algn="l"/>
                        </a:tabLst>
                      </a:pPr>
                      <a:r>
                        <a:rPr lang="ru-RU" sz="1100" b="0" kern="120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Обсуждает способы (более) безопасного выполнения работ</a:t>
                      </a:r>
                    </a:p>
                    <a:p>
                      <a:pPr marL="243205" indent="-228600" algn="just" defTabSz="914400" rtl="0" eaLnBrk="1" latinLnBrk="0" hangingPunct="1">
                        <a:spcBef>
                          <a:spcPts val="600"/>
                        </a:spcBef>
                        <a:spcAft>
                          <a:spcPts val="0"/>
                        </a:spcAft>
                        <a:buAutoNum type="arabicPeriod"/>
                        <a:tabLst>
                          <a:tab pos="356235" algn="l"/>
                        </a:tabLst>
                      </a:pPr>
                      <a:r>
                        <a:rPr lang="ru-RU" sz="1100" b="0" kern="120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Получает согласие работника на дальнейшее безопасное поведение</a:t>
                      </a:r>
                      <a:endParaRPr lang="ru-RU" sz="1100" b="0" kern="1200" dirty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92422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Инструменты: Аудиты навыков и Аудиты качества</a:t>
            </a: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Поведенческие беседы безопасности</a:t>
            </a:r>
            <a:endParaRPr lang="ru-RU" dirty="0"/>
          </a:p>
        </p:txBody>
      </p:sp>
      <p:sp>
        <p:nvSpPr>
          <p:cNvPr id="8" name="Текст 5"/>
          <p:cNvSpPr txBox="1">
            <a:spLocks/>
          </p:cNvSpPr>
          <p:nvPr/>
        </p:nvSpPr>
        <p:spPr>
          <a:xfrm>
            <a:off x="342900" y="743040"/>
            <a:ext cx="9220200" cy="357504"/>
          </a:xfrm>
          <a:prstGeom prst="rect">
            <a:avLst/>
          </a:prstGeom>
        </p:spPr>
        <p:txBody>
          <a:bodyPr vert="horz" lIns="0" tIns="0" rIns="72000" bIns="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Clr>
                <a:srgbClr val="F68B1F"/>
              </a:buClr>
              <a:buFont typeface="Wingdings" pitchFamily="2" charset="2"/>
              <a:buChar char="o"/>
              <a:defRPr sz="1800" kern="1200" baseline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Clr>
                <a:srgbClr val="F68B1F"/>
              </a:buClr>
              <a:buFont typeface="Wingdings 2" pitchFamily="18" charset="2"/>
              <a:buChar char="¡"/>
              <a:defRPr sz="15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Clr>
                <a:srgbClr val="F68B1F"/>
              </a:buClr>
              <a:buFont typeface="Arial Black" pitchFamily="34" charset="0"/>
              <a:buChar char="−"/>
              <a:defRPr sz="12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Clr>
                <a:srgbClr val="F68B1F"/>
              </a:buClr>
              <a:buFont typeface="Arial" pitchFamily="34" charset="0"/>
              <a:buChar char="□"/>
              <a:defRPr sz="12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Clr>
                <a:srgbClr val="F68B1F"/>
              </a:buClr>
              <a:buFont typeface="Wingdings" pitchFamily="2" charset="2"/>
              <a:buChar char=""/>
              <a:defRPr sz="12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 pitchFamily="2" charset="2"/>
              <a:buNone/>
            </a:pPr>
            <a:r>
              <a:rPr lang="ru-RU" dirty="0" smtClean="0">
                <a:latin typeface="Arial Narrow" panose="020B0606020202030204" pitchFamily="34" charset="0"/>
              </a:rPr>
              <a:t>Вопросы аудита навыков</a:t>
            </a:r>
            <a:endParaRPr lang="ru-RU" dirty="0">
              <a:latin typeface="Arial Narrow" panose="020B0606020202030204" pitchFamily="34" charset="0"/>
            </a:endParaRPr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3032833"/>
              </p:ext>
            </p:extLst>
          </p:nvPr>
        </p:nvGraphicFramePr>
        <p:xfrm>
          <a:off x="342900" y="1071518"/>
          <a:ext cx="9220200" cy="5074920"/>
        </p:xfrm>
        <a:graphic>
          <a:graphicData uri="http://schemas.openxmlformats.org/drawingml/2006/table">
            <a:tbl>
              <a:tblPr firstRow="1" firstCol="1" bandRow="1" bandCol="1"/>
              <a:tblGrid>
                <a:gridCol w="1065481"/>
                <a:gridCol w="8154719"/>
              </a:tblGrid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№</a:t>
                      </a:r>
                      <a:endParaRPr lang="ru-RU" sz="2000" b="1" dirty="0">
                        <a:effectLst/>
                        <a:latin typeface="Arial Narrow" panose="020B0606020202030204" pitchFamily="34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п/п</a:t>
                      </a:r>
                      <a:endParaRPr lang="ru-RU" sz="2000" b="1" dirty="0">
                        <a:effectLst/>
                        <a:latin typeface="Arial Narrow" panose="020B0606020202030204" pitchFamily="34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НАИМЕНОВАНИЕ КРИТЕРИЯ</a:t>
                      </a:r>
                      <a:endParaRPr lang="ru-RU" sz="2000" b="1" dirty="0">
                        <a:effectLst/>
                        <a:latin typeface="Arial Narrow" panose="020B0606020202030204" pitchFamily="34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21590" lvl="0" indent="0"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Font typeface="+mj-lt"/>
                        <a:buNone/>
                      </a:pPr>
                      <a:r>
                        <a:rPr lang="ru-RU" sz="1400" b="0" dirty="0" smtClean="0">
                          <a:effectLst/>
                          <a:latin typeface="Arial Narrow" panose="020B0606020202030204" pitchFamily="34" charset="0"/>
                          <a:ea typeface="MS Mincho" panose="02020609040205080304" pitchFamily="49" charset="-128"/>
                          <a:cs typeface="Arial" panose="020B0604020202020204" pitchFamily="34" charset="0"/>
                        </a:rPr>
                        <a:t>4</a:t>
                      </a:r>
                      <a:endParaRPr lang="ru-RU" sz="2000" b="0" dirty="0">
                        <a:effectLst/>
                        <a:latin typeface="Arial Narrow" panose="020B0606020202030204" pitchFamily="34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4605" algn="just">
                        <a:spcBef>
                          <a:spcPts val="600"/>
                        </a:spcBef>
                        <a:spcAft>
                          <a:spcPts val="0"/>
                        </a:spcAft>
                        <a:tabLst>
                          <a:tab pos="356235" algn="l"/>
                        </a:tabLst>
                      </a:pPr>
                      <a:r>
                        <a:rPr lang="ru-RU" sz="1600" b="0" dirty="0" smtClean="0"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Руководитель благодарит работника за:</a:t>
                      </a:r>
                    </a:p>
                    <a:p>
                      <a:pPr marL="243205" indent="-228600" algn="just" defTabSz="914400" rtl="0" eaLnBrk="1" latinLnBrk="0" hangingPunct="1">
                        <a:spcBef>
                          <a:spcPts val="600"/>
                        </a:spcBef>
                        <a:spcAft>
                          <a:spcPts val="0"/>
                        </a:spcAft>
                        <a:buAutoNum type="arabicPeriod"/>
                        <a:tabLst>
                          <a:tab pos="356235" algn="l"/>
                        </a:tabLst>
                      </a:pPr>
                      <a:r>
                        <a:rPr lang="ru-RU" sz="1100" b="0" kern="120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безопасное выполнение работ	</a:t>
                      </a:r>
                    </a:p>
                    <a:p>
                      <a:pPr marL="243205" indent="-228600" algn="just" defTabSz="914400" rtl="0" eaLnBrk="1" latinLnBrk="0" hangingPunct="1">
                        <a:spcBef>
                          <a:spcPts val="600"/>
                        </a:spcBef>
                        <a:spcAft>
                          <a:spcPts val="0"/>
                        </a:spcAft>
                        <a:buAutoNum type="arabicPeriod"/>
                        <a:tabLst>
                          <a:tab pos="356235" algn="l"/>
                        </a:tabLst>
                      </a:pPr>
                      <a:r>
                        <a:rPr lang="ru-RU" sz="1100" b="0" kern="120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проведённую беседу</a:t>
                      </a:r>
                    </a:p>
                    <a:p>
                      <a:pPr marL="14605" indent="0" algn="just" defTabSz="914400" rtl="0" eaLnBrk="1" latinLnBrk="0" hangingPunct="1">
                        <a:spcBef>
                          <a:spcPts val="600"/>
                        </a:spcBef>
                        <a:spcAft>
                          <a:spcPts val="0"/>
                        </a:spcAft>
                        <a:buNone/>
                        <a:tabLst>
                          <a:tab pos="356235" algn="l"/>
                        </a:tabLst>
                      </a:pPr>
                      <a:endParaRPr lang="ru-RU" sz="1100" b="0" kern="1200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21590" lvl="0" indent="0"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Font typeface="+mj-lt"/>
                        <a:buNone/>
                      </a:pPr>
                      <a:r>
                        <a:rPr lang="ru-RU" sz="1400" b="0" dirty="0" smtClean="0">
                          <a:effectLst/>
                          <a:latin typeface="Arial Narrow" panose="020B0606020202030204" pitchFamily="34" charset="0"/>
                          <a:ea typeface="MS Mincho" panose="02020609040205080304" pitchFamily="49" charset="-128"/>
                          <a:cs typeface="Arial" panose="020B0604020202020204" pitchFamily="34" charset="0"/>
                        </a:rPr>
                        <a:t>5</a:t>
                      </a:r>
                      <a:endParaRPr lang="ru-RU" sz="2000" b="0" dirty="0">
                        <a:effectLst/>
                        <a:latin typeface="Arial Narrow" panose="020B0606020202030204" pitchFamily="34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defTabSz="914400" rtl="0" eaLnBrk="1" latinLnBrk="0" hangingPunct="1">
                        <a:spcBef>
                          <a:spcPts val="600"/>
                        </a:spcBef>
                        <a:spcAft>
                          <a:spcPts val="0"/>
                        </a:spcAft>
                        <a:tabLst>
                          <a:tab pos="356235" algn="l"/>
                        </a:tabLst>
                      </a:pPr>
                      <a:r>
                        <a:rPr lang="ru-RU" sz="1600" b="0" kern="120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Если опасное действие повторилось или угрожало жизни и/или здоровью, к работнику применены меры дисциплинарного характера</a:t>
                      </a:r>
                    </a:p>
                    <a:p>
                      <a:pPr marL="243205" indent="-228600" algn="just" defTabSz="914400" rtl="0" eaLnBrk="1" latinLnBrk="0" hangingPunct="1">
                        <a:spcBef>
                          <a:spcPts val="600"/>
                        </a:spcBef>
                        <a:spcAft>
                          <a:spcPts val="0"/>
                        </a:spcAft>
                        <a:buAutoNum type="arabicPeriod"/>
                        <a:tabLst>
                          <a:tab pos="356235" algn="l"/>
                        </a:tabLst>
                      </a:pPr>
                      <a:r>
                        <a:rPr lang="ru-RU" sz="1100" b="0" kern="120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после беседы</a:t>
                      </a:r>
                    </a:p>
                    <a:p>
                      <a:pPr marL="243205" indent="-228600" algn="just" defTabSz="914400" rtl="0" eaLnBrk="1" latinLnBrk="0" hangingPunct="1">
                        <a:spcBef>
                          <a:spcPts val="600"/>
                        </a:spcBef>
                        <a:spcAft>
                          <a:spcPts val="0"/>
                        </a:spcAft>
                        <a:buAutoNum type="arabicPeriod"/>
                        <a:tabLst>
                          <a:tab pos="356235" algn="l"/>
                        </a:tabLst>
                      </a:pPr>
                      <a:r>
                        <a:rPr lang="ru-RU" sz="1100" b="0" kern="120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ПББ был прекращён </a:t>
                      </a:r>
                    </a:p>
                    <a:p>
                      <a:pPr marL="14605" indent="0" algn="just" defTabSz="914400" rtl="0" eaLnBrk="1" latinLnBrk="0" hangingPunct="1">
                        <a:spcBef>
                          <a:spcPts val="600"/>
                        </a:spcBef>
                        <a:spcAft>
                          <a:spcPts val="0"/>
                        </a:spcAft>
                        <a:buNone/>
                        <a:tabLst>
                          <a:tab pos="356235" algn="l"/>
                        </a:tabLst>
                      </a:pPr>
                      <a:endParaRPr lang="ru-RU" sz="1100" b="0" kern="1200" dirty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21590" lvl="0" indent="0"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Font typeface="+mj-lt"/>
                        <a:buNone/>
                      </a:pPr>
                      <a:r>
                        <a:rPr lang="ru-RU" sz="1400" b="0" dirty="0" smtClean="0">
                          <a:effectLst/>
                          <a:latin typeface="Arial Narrow" panose="020B0606020202030204" pitchFamily="34" charset="0"/>
                          <a:ea typeface="MS Mincho" panose="02020609040205080304" pitchFamily="49" charset="-128"/>
                          <a:cs typeface="Arial" panose="020B0604020202020204" pitchFamily="34" charset="0"/>
                        </a:rPr>
                        <a:t>6</a:t>
                      </a:r>
                      <a:endParaRPr lang="ru-RU" sz="2000" b="0" dirty="0">
                        <a:effectLst/>
                        <a:latin typeface="Arial Narrow" panose="020B0606020202030204" pitchFamily="34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4605" algn="just" defTabSz="914400" rtl="0" eaLnBrk="1" latinLnBrk="0" hangingPunct="1">
                        <a:spcBef>
                          <a:spcPts val="600"/>
                        </a:spcBef>
                        <a:spcAft>
                          <a:spcPts val="0"/>
                        </a:spcAft>
                        <a:tabLst>
                          <a:tab pos="356235" algn="l"/>
                        </a:tabLst>
                      </a:pPr>
                      <a:r>
                        <a:rPr lang="ru-RU" sz="1600" b="0" kern="120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Аудитор был вынужден вмешаться в ход проведения аудита </a:t>
                      </a:r>
                    </a:p>
                    <a:p>
                      <a:pPr marL="14605" indent="0" algn="just" defTabSz="914400" rtl="0" eaLnBrk="1" latinLnBrk="0" hangingPunct="1">
                        <a:spcBef>
                          <a:spcPts val="600"/>
                        </a:spcBef>
                        <a:spcAft>
                          <a:spcPts val="0"/>
                        </a:spcAft>
                        <a:buNone/>
                        <a:tabLst>
                          <a:tab pos="356235" algn="l"/>
                        </a:tabLst>
                      </a:pPr>
                      <a:r>
                        <a:rPr lang="ru-RU" sz="1100" b="0" kern="120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(отвёл в сторону, разъяснил руководителю суть допущенных ошибок, руководитель согласился с приведенными доводами и продолжил ПББ в соответствии с рекомендациями)</a:t>
                      </a:r>
                    </a:p>
                    <a:p>
                      <a:pPr marL="14605" indent="0" algn="just" defTabSz="914400" rtl="0" eaLnBrk="1" latinLnBrk="0" hangingPunct="1">
                        <a:spcBef>
                          <a:spcPts val="600"/>
                        </a:spcBef>
                        <a:spcAft>
                          <a:spcPts val="0"/>
                        </a:spcAft>
                        <a:buNone/>
                        <a:tabLst>
                          <a:tab pos="356235" algn="l"/>
                        </a:tabLst>
                      </a:pPr>
                      <a:endParaRPr lang="ru-RU" sz="1100" b="0" kern="1200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21590" lvl="0" indent="0" algn="ctr" defTabSz="914400" rtl="0" eaLnBrk="1" latinLnBrk="0" hangingPunct="1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Font typeface="+mj-lt"/>
                        <a:buNone/>
                      </a:pPr>
                      <a:r>
                        <a:rPr lang="ru-RU" sz="1400" b="0" kern="120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MS Mincho" panose="02020609040205080304" pitchFamily="49" charset="-128"/>
                          <a:cs typeface="Arial" panose="020B0604020202020204" pitchFamily="34" charset="0"/>
                        </a:rPr>
                        <a:t>7</a:t>
                      </a:r>
                      <a:endParaRPr lang="ru-RU" sz="1400" b="0" kern="1200" dirty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4605" algn="just" defTabSz="914400" rtl="0" eaLnBrk="1" latinLnBrk="0" hangingPunct="1">
                        <a:spcBef>
                          <a:spcPts val="600"/>
                        </a:spcBef>
                        <a:spcAft>
                          <a:spcPts val="0"/>
                        </a:spcAft>
                        <a:tabLst>
                          <a:tab pos="356235" algn="l"/>
                        </a:tabLst>
                      </a:pPr>
                      <a:r>
                        <a:rPr lang="ru-RU" sz="1600" b="0" kern="120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Выявленные отклонения от методики допускались руководителем ранее </a:t>
                      </a:r>
                    </a:p>
                    <a:p>
                      <a:pPr marL="14605" indent="0" algn="just" defTabSz="914400" rtl="0" eaLnBrk="1" latinLnBrk="0" hangingPunct="1">
                        <a:spcBef>
                          <a:spcPts val="600"/>
                        </a:spcBef>
                        <a:spcAft>
                          <a:spcPts val="0"/>
                        </a:spcAft>
                        <a:buNone/>
                        <a:tabLst>
                          <a:tab pos="356235" algn="l"/>
                        </a:tabLst>
                      </a:pPr>
                      <a:r>
                        <a:rPr lang="ru-RU" sz="1100" b="0" kern="120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(проведение анализа чек-листов системы за предыдущий период по данному руководителю)</a:t>
                      </a:r>
                    </a:p>
                    <a:p>
                      <a:pPr marL="14605" indent="0" algn="just" defTabSz="914400" rtl="0" eaLnBrk="1" latinLnBrk="0" hangingPunct="1">
                        <a:spcBef>
                          <a:spcPts val="600"/>
                        </a:spcBef>
                        <a:spcAft>
                          <a:spcPts val="0"/>
                        </a:spcAft>
                        <a:buNone/>
                        <a:tabLst>
                          <a:tab pos="356235" algn="l"/>
                        </a:tabLst>
                      </a:pPr>
                      <a:endParaRPr lang="ru-RU" sz="1600" b="0" kern="1200" dirty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21590" lvl="0" indent="0" algn="ctr" defTabSz="914400" rtl="0" eaLnBrk="1" latinLnBrk="0" hangingPunct="1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Font typeface="+mj-lt"/>
                        <a:buNone/>
                      </a:pPr>
                      <a:r>
                        <a:rPr lang="ru-RU" sz="1400" b="0" kern="120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MS Mincho" panose="02020609040205080304" pitchFamily="49" charset="-128"/>
                          <a:cs typeface="Arial" panose="020B0604020202020204" pitchFamily="34" charset="0"/>
                        </a:rPr>
                        <a:t>8</a:t>
                      </a:r>
                      <a:endParaRPr lang="ru-RU" sz="1400" b="0" kern="1200" dirty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4605" algn="just" defTabSz="914400" rtl="0" eaLnBrk="1" latinLnBrk="0" hangingPunct="1">
                        <a:spcBef>
                          <a:spcPts val="600"/>
                        </a:spcBef>
                        <a:spcAft>
                          <a:spcPts val="0"/>
                        </a:spcAft>
                        <a:tabLst>
                          <a:tab pos="356235" algn="l"/>
                        </a:tabLst>
                      </a:pPr>
                      <a:r>
                        <a:rPr lang="ru-RU" sz="1600" b="0" kern="120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Руководитель самостоятельно НЕ обратил внимания на следующие опасные действия</a:t>
                      </a:r>
                    </a:p>
                    <a:p>
                      <a:pPr marL="14605" indent="0" algn="just" defTabSz="914400" rtl="0" eaLnBrk="1" latinLnBrk="0" hangingPunct="1">
                        <a:spcBef>
                          <a:spcPts val="600"/>
                        </a:spcBef>
                        <a:spcAft>
                          <a:spcPts val="0"/>
                        </a:spcAft>
                        <a:buNone/>
                        <a:tabLst>
                          <a:tab pos="356235" algn="l"/>
                        </a:tabLst>
                      </a:pPr>
                      <a:r>
                        <a:rPr lang="ru-RU" sz="1100" b="0" kern="120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(перечисляются ниже списком)</a:t>
                      </a:r>
                    </a:p>
                    <a:p>
                      <a:pPr marL="14605" indent="0" algn="just" defTabSz="914400" rtl="0" eaLnBrk="1" latinLnBrk="0" hangingPunct="1">
                        <a:spcBef>
                          <a:spcPts val="600"/>
                        </a:spcBef>
                        <a:spcAft>
                          <a:spcPts val="0"/>
                        </a:spcAft>
                        <a:buNone/>
                        <a:tabLst>
                          <a:tab pos="356235" algn="l"/>
                        </a:tabLst>
                      </a:pPr>
                      <a:endParaRPr lang="ru-RU" sz="1600" b="0" kern="1200" dirty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12121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Поведенческие беседы безопасности</a:t>
            </a:r>
            <a:endParaRPr lang="ru-RU" dirty="0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200" dirty="0" smtClean="0">
                <a:latin typeface="Arial Narrow" panose="020B0606020202030204" pitchFamily="34" charset="0"/>
              </a:rPr>
              <a:t>Внесение аудитов качества в ИС ПБ и ОТ</a:t>
            </a:r>
            <a:endParaRPr lang="ru-RU" sz="2200" dirty="0">
              <a:latin typeface="Arial Narrow" panose="020B0606020202030204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2900" y="781050"/>
            <a:ext cx="9220200" cy="4470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6182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VRAZ_presentation_templet_08_06_end">
  <a:themeElements>
    <a:clrScheme name="EVRAZ palette">
      <a:dk1>
        <a:srgbClr val="262626"/>
      </a:dk1>
      <a:lt1>
        <a:sysClr val="window" lastClr="FFFFFF"/>
      </a:lt1>
      <a:dk2>
        <a:srgbClr val="3F3F3F"/>
      </a:dk2>
      <a:lt2>
        <a:srgbClr val="FFFFFF"/>
      </a:lt2>
      <a:accent1>
        <a:srgbClr val="F68B1E"/>
      </a:accent1>
      <a:accent2>
        <a:srgbClr val="F04D23"/>
      </a:accent2>
      <a:accent3>
        <a:srgbClr val="FCAF17"/>
      </a:accent3>
      <a:accent4>
        <a:srgbClr val="666666"/>
      </a:accent4>
      <a:accent5>
        <a:srgbClr val="999999"/>
      </a:accent5>
      <a:accent6>
        <a:srgbClr val="FBDB44"/>
      </a:accent6>
      <a:hlink>
        <a:srgbClr val="0000FF"/>
      </a:hlink>
      <a:folHlink>
        <a:srgbClr val="800080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EVRAZ palette">
      <a:dk1>
        <a:srgbClr val="262626"/>
      </a:dk1>
      <a:lt1>
        <a:sysClr val="window" lastClr="FFFFFF"/>
      </a:lt1>
      <a:dk2>
        <a:srgbClr val="3F3F3F"/>
      </a:dk2>
      <a:lt2>
        <a:srgbClr val="FFFFFF"/>
      </a:lt2>
      <a:accent1>
        <a:srgbClr val="F68B1E"/>
      </a:accent1>
      <a:accent2>
        <a:srgbClr val="F04D23"/>
      </a:accent2>
      <a:accent3>
        <a:srgbClr val="FCAF17"/>
      </a:accent3>
      <a:accent4>
        <a:srgbClr val="666666"/>
      </a:accent4>
      <a:accent5>
        <a:srgbClr val="999999"/>
      </a:accent5>
      <a:accent6>
        <a:srgbClr val="FBDB44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2964</TotalTime>
  <Words>1513</Words>
  <Application>Microsoft Office PowerPoint</Application>
  <PresentationFormat>Лист A4 (210x297 мм)</PresentationFormat>
  <Paragraphs>297</Paragraphs>
  <Slides>29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9" baseType="lpstr">
      <vt:lpstr>Arial</vt:lpstr>
      <vt:lpstr>Webdings</vt:lpstr>
      <vt:lpstr>Calibri</vt:lpstr>
      <vt:lpstr>Arial Narrow</vt:lpstr>
      <vt:lpstr>Wingdings</vt:lpstr>
      <vt:lpstr>Wingdings 2</vt:lpstr>
      <vt:lpstr>Times New Roman</vt:lpstr>
      <vt:lpstr>Arial Black</vt:lpstr>
      <vt:lpstr>MS Mincho</vt:lpstr>
      <vt:lpstr>EVRAZ_presentation_templet_08_06_end</vt:lpstr>
      <vt:lpstr>Внедрение ПББ в  ООО «РУК»</vt:lpstr>
      <vt:lpstr>План доклада</vt:lpstr>
      <vt:lpstr>Ключевые этапы проекта 2010-2017</vt:lpstr>
      <vt:lpstr>Старт проекта.  Наработка опыта и эксперименты</vt:lpstr>
      <vt:lpstr>2010 год. Старт проекта. Обучение с привлечением провайдера  </vt:lpstr>
      <vt:lpstr>Отказ от «поведенческих аудитов безопасности»  </vt:lpstr>
      <vt:lpstr>Недостатки «бумажных» чек-листов. </vt:lpstr>
      <vt:lpstr>Недостатки «бумажных» чек-листов. </vt:lpstr>
      <vt:lpstr>Недостатки «бумажных» чек-листов </vt:lpstr>
      <vt:lpstr>Внедрение и тиражирование</vt:lpstr>
      <vt:lpstr>2015 год. Массовое обучение работников.</vt:lpstr>
      <vt:lpstr>2015 год. Внедрение автоматизации. Рост количества ПББ.</vt:lpstr>
      <vt:lpstr>2015 год. Внедрение автоматизации. Рост количества ПББ.</vt:lpstr>
      <vt:lpstr>Процесс ввода данных в ИС ПБ и ОТ </vt:lpstr>
      <vt:lpstr>Процесс ввода данных в ИС ПБ и ОТ </vt:lpstr>
      <vt:lpstr>Процесс ввода данных в ИС ПБ и ОТ </vt:lpstr>
      <vt:lpstr>Процесс ввода данных в ИС ПБ и ОТ </vt:lpstr>
      <vt:lpstr>Процесс ввода данных в ИС ПБ и ОТ </vt:lpstr>
      <vt:lpstr>Итоги 2015 года</vt:lpstr>
      <vt:lpstr>Переход от количества  к качеству ПББ</vt:lpstr>
      <vt:lpstr>2016 – Переход от количества к качеству</vt:lpstr>
      <vt:lpstr>Установленные целевые показатели</vt:lpstr>
      <vt:lpstr>Выявление фиктивных данных</vt:lpstr>
      <vt:lpstr>2017 – Планомерная работа. Устойчивость системы</vt:lpstr>
      <vt:lpstr>Аудит поведенческих бесед безопасности в РУК</vt:lpstr>
      <vt:lpstr>Инструменты: Аудиты навыков и Аудиты качества</vt:lpstr>
      <vt:lpstr>Инструменты: Аудиты навыков и Аудиты качества</vt:lpstr>
      <vt:lpstr>Инструменты: Аудиты навыков и Аудиты качества</vt:lpstr>
      <vt:lpstr>Внесение аудитов качества в ИС ПБ и ОТ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Борцов Артур Валентинович</dc:creator>
  <cp:keywords>EVRAZ</cp:keywords>
  <cp:lastModifiedBy>Денисова Татьяна Николаевна</cp:lastModifiedBy>
  <cp:revision>490</cp:revision>
  <cp:lastPrinted>2017-10-25T07:48:54Z</cp:lastPrinted>
  <dcterms:created xsi:type="dcterms:W3CDTF">2012-06-08T04:54:25Z</dcterms:created>
  <dcterms:modified xsi:type="dcterms:W3CDTF">2017-10-31T02:53:23Z</dcterms:modified>
</cp:coreProperties>
</file>