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2.xml" ContentType="application/vnd.openxmlformats-officedocument.theme+xml"/>
  <Override PartName="/ppt/tags/tag8.xml" ContentType="application/vnd.openxmlformats-officedocument.presentationml.tags+xml"/>
  <Override PartName="/ppt/notesSlides/notesSlide1.xml" ContentType="application/vnd.openxmlformats-officedocument.presentationml.notesSlide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tags/tag10.xml" ContentType="application/vnd.openxmlformats-officedocument.presentationml.tags+xml"/>
  <Override PartName="/ppt/notesSlides/notesSlide3.xml" ContentType="application/vnd.openxmlformats-officedocument.presentationml.notesSlide+xml"/>
  <Override PartName="/ppt/tags/tag11.xml" ContentType="application/vnd.openxmlformats-officedocument.presentationml.tags+xml"/>
  <Override PartName="/ppt/notesSlides/notesSlide4.xml" ContentType="application/vnd.openxmlformats-officedocument.presentationml.notesSlide+xml"/>
  <Override PartName="/ppt/tags/tag12.xml" ContentType="application/vnd.openxmlformats-officedocument.presentationml.tags+xml"/>
  <Override PartName="/ppt/notesSlides/notesSlide5.xml" ContentType="application/vnd.openxmlformats-officedocument.presentationml.notesSlide+xml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tags/tag14.xml" ContentType="application/vnd.openxmlformats-officedocument.presentationml.tags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95" r:id="rId2"/>
    <p:sldId id="298" r:id="rId3"/>
    <p:sldId id="300" r:id="rId4"/>
    <p:sldId id="299" r:id="rId5"/>
    <p:sldId id="305" r:id="rId6"/>
    <p:sldId id="306" r:id="rId7"/>
    <p:sldId id="307" r:id="rId8"/>
  </p:sldIdLst>
  <p:sldSz cx="12192000" cy="6858000"/>
  <p:notesSz cx="6858000" cy="9144000"/>
  <p:defaultTextStyle>
    <a:defPPr>
      <a:defRPr lang="ru-RU"/>
    </a:defPPr>
    <a:lvl1pPr marL="0" algn="l" defTabSz="77914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89573" algn="l" defTabSz="77914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79143" algn="l" defTabSz="77914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68716" algn="l" defTabSz="77914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558288" algn="l" defTabSz="77914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947859" algn="l" defTabSz="77914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337431" algn="l" defTabSz="77914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727002" algn="l" defTabSz="77914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3116574" algn="l" defTabSz="77914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63" userDrawn="1">
          <p15:clr>
            <a:srgbClr val="A4A3A4"/>
          </p15:clr>
        </p15:guide>
        <p15:guide id="2" pos="347" userDrawn="1">
          <p15:clr>
            <a:srgbClr val="A4A3A4"/>
          </p15:clr>
        </p15:guide>
        <p15:guide id="3" pos="3817" userDrawn="1">
          <p15:clr>
            <a:srgbClr val="A4A3A4"/>
          </p15:clr>
        </p15:guide>
        <p15:guide id="4" pos="3999" userDrawn="1">
          <p15:clr>
            <a:srgbClr val="A4A3A4"/>
          </p15:clr>
        </p15:guide>
        <p15:guide id="5" pos="7469" userDrawn="1">
          <p15:clr>
            <a:srgbClr val="A4A3A4"/>
          </p15:clr>
        </p15:guide>
        <p15:guide id="6" orient="horz" pos="255" userDrawn="1">
          <p15:clr>
            <a:srgbClr val="A4A3A4"/>
          </p15:clr>
        </p15:guide>
        <p15:guide id="7" orient="horz" pos="79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181"/>
    <a:srgbClr val="FFD85D"/>
    <a:srgbClr val="00A7B4"/>
    <a:srgbClr val="DEFDB5"/>
    <a:srgbClr val="DEFC80"/>
    <a:srgbClr val="C6F729"/>
    <a:srgbClr val="808080"/>
    <a:srgbClr val="F58A1F"/>
    <a:srgbClr val="99CC00"/>
    <a:srgbClr val="D0D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9761" autoAdjust="0"/>
    <p:restoredTop sz="96196" autoAdjust="0"/>
  </p:normalViewPr>
  <p:slideViewPr>
    <p:cSldViewPr snapToGrid="0">
      <p:cViewPr varScale="1">
        <p:scale>
          <a:sx n="74" d="100"/>
          <a:sy n="74" d="100"/>
        </p:scale>
        <p:origin x="43" y="125"/>
      </p:cViewPr>
      <p:guideLst>
        <p:guide orient="horz" pos="663"/>
        <p:guide pos="347"/>
        <p:guide pos="3817"/>
        <p:guide pos="3999"/>
        <p:guide pos="7469"/>
        <p:guide orient="horz" pos="255"/>
        <p:guide orient="horz" pos="79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C7CEE7-9CF2-4D13-9B87-3A86475C020D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A1A705-8F33-4E64-A4EC-CF125A1411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5398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A1A705-8F33-4E64-A4EC-CF125A14114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58161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A1A705-8F33-4E64-A4EC-CF125A14114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29059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A1A705-8F33-4E64-A4EC-CF125A14114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2486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A1A705-8F33-4E64-A4EC-CF125A141145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63727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A1A705-8F33-4E64-A4EC-CF125A14114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36684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A1A705-8F33-4E64-A4EC-CF125A14114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7588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A1A705-8F33-4E64-A4EC-CF125A141145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04013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3.bin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4.bin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5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5.bin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6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6.bin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7.bin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479846702"/>
              </p:ext>
            </p:extLst>
          </p:nvPr>
        </p:nvGraphicFramePr>
        <p:xfrm>
          <a:off x="1969" y="1605"/>
          <a:ext cx="1953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80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4" name="Объект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69" y="1605"/>
                        <a:ext cx="1953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0DF8F-4790-4FFC-9D04-62CB97300354}" type="datetime1">
              <a:rPr lang="ru-RU" smtClean="0"/>
              <a:t>27.10.2020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CAB6C-8B97-437B-9E03-4EC0357CE1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19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633844515"/>
              </p:ext>
            </p:extLst>
          </p:nvPr>
        </p:nvGraphicFramePr>
        <p:xfrm>
          <a:off x="1966" y="1601"/>
          <a:ext cx="1953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04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5" name="Объект 4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66" y="1601"/>
                        <a:ext cx="1953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7379" y="1055327"/>
            <a:ext cx="11334420" cy="507819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59A8F-4933-4D51-A9A3-8D78DDC9A7F3}" type="datetime1">
              <a:rPr lang="ru-RU" smtClean="0"/>
              <a:t>27.10.2020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CAB6C-8B97-437B-9E03-4EC0357CE1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114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313123053"/>
              </p:ext>
            </p:extLst>
          </p:nvPr>
        </p:nvGraphicFramePr>
        <p:xfrm>
          <a:off x="2119" y="2119"/>
          <a:ext cx="2116" cy="21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28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19" y="2119"/>
                        <a:ext cx="2116" cy="21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44AD-60C0-4DA4-836F-77796F01344F}" type="datetime1">
              <a:rPr lang="ru-RU" smtClean="0"/>
              <a:t>27.10.2020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CAB6C-8B97-437B-9E03-4EC0357CE1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6690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847349347"/>
              </p:ext>
            </p:extLst>
          </p:nvPr>
        </p:nvGraphicFramePr>
        <p:xfrm>
          <a:off x="1966" y="1601"/>
          <a:ext cx="1953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52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5" name="Объект 4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66" y="1601"/>
                        <a:ext cx="1953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7382" y="1126069"/>
            <a:ext cx="3516391" cy="500744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1"/>
          </p:nvPr>
        </p:nvSpPr>
        <p:spPr>
          <a:xfrm>
            <a:off x="4300023" y="1123045"/>
            <a:ext cx="3648405" cy="500744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7" name="Объект 2"/>
          <p:cNvSpPr>
            <a:spLocks noGrp="1"/>
          </p:cNvSpPr>
          <p:nvPr>
            <p:ph idx="12"/>
          </p:nvPr>
        </p:nvSpPr>
        <p:spPr>
          <a:xfrm>
            <a:off x="8204676" y="1123045"/>
            <a:ext cx="3648405" cy="500744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EF969F1C-8F24-461B-AB92-8573AD70BA29}" type="datetime1">
              <a:rPr lang="ru-RU" smtClean="0"/>
              <a:t>27.10.2020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E6CAB6C-8B97-437B-9E03-4EC0357CE1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046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 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64003495"/>
              </p:ext>
            </p:extLst>
          </p:nvPr>
        </p:nvGraphicFramePr>
        <p:xfrm>
          <a:off x="1966" y="1601"/>
          <a:ext cx="1953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76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5" name="Объект 4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66" y="1601"/>
                        <a:ext cx="1953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Объект 2"/>
          <p:cNvSpPr>
            <a:spLocks noGrp="1"/>
          </p:cNvSpPr>
          <p:nvPr>
            <p:ph idx="11"/>
          </p:nvPr>
        </p:nvSpPr>
        <p:spPr>
          <a:xfrm>
            <a:off x="530433" y="1702144"/>
            <a:ext cx="11344497" cy="4600601"/>
          </a:xfrm>
        </p:spPr>
        <p:txBody>
          <a:bodyPr numCol="6"/>
          <a:lstStyle>
            <a:lvl1pPr marL="0" marR="0" indent="0" algn="l" defTabSz="121914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 typeface="Wingdings" charset="2"/>
              <a:buNone/>
              <a:tabLst/>
              <a:defRPr lang="ru-RU" sz="1600" dirty="0"/>
            </a:lvl1pPr>
            <a:lvl4pPr marL="1123597" indent="0">
              <a:buNone/>
              <a:defRPr/>
            </a:lvl4pPr>
            <a:lvl5pPr marL="1457250" indent="0">
              <a:buNone/>
              <a:defRPr/>
            </a:lvl5pPr>
          </a:lstStyle>
          <a:p>
            <a:pPr marL="0" marR="0" lvl="0" indent="0" algn="l" defTabSz="121914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 typeface="Wingdings" charset="2"/>
              <a:buNone/>
              <a:tabLst/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15" name="Текст 2"/>
          <p:cNvSpPr>
            <a:spLocks noGrp="1"/>
          </p:cNvSpPr>
          <p:nvPr>
            <p:ph type="body" idx="1"/>
          </p:nvPr>
        </p:nvSpPr>
        <p:spPr>
          <a:xfrm>
            <a:off x="533402" y="1016183"/>
            <a:ext cx="3480791" cy="5983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519323" indent="0">
              <a:buNone/>
              <a:defRPr sz="2267" b="1"/>
            </a:lvl2pPr>
            <a:lvl3pPr marL="1038649" indent="0">
              <a:buNone/>
              <a:defRPr sz="2000" b="1"/>
            </a:lvl3pPr>
            <a:lvl4pPr marL="1557973" indent="0">
              <a:buNone/>
              <a:defRPr sz="1867" b="1"/>
            </a:lvl4pPr>
            <a:lvl5pPr marL="2077297" indent="0">
              <a:buNone/>
              <a:defRPr sz="1867" b="1"/>
            </a:lvl5pPr>
            <a:lvl6pPr marL="2596622" indent="0">
              <a:buNone/>
              <a:defRPr sz="1867" b="1"/>
            </a:lvl6pPr>
            <a:lvl7pPr marL="3115949" indent="0">
              <a:buNone/>
              <a:defRPr sz="1867" b="1"/>
            </a:lvl7pPr>
            <a:lvl8pPr marL="3635270" indent="0">
              <a:buNone/>
              <a:defRPr sz="1867" b="1"/>
            </a:lvl8pPr>
            <a:lvl9pPr marL="4154595" indent="0">
              <a:buNone/>
              <a:defRPr sz="1867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Текст 2"/>
          <p:cNvSpPr>
            <a:spLocks noGrp="1"/>
          </p:cNvSpPr>
          <p:nvPr>
            <p:ph type="body" idx="17"/>
          </p:nvPr>
        </p:nvSpPr>
        <p:spPr>
          <a:xfrm>
            <a:off x="4424715" y="1019749"/>
            <a:ext cx="3510383" cy="5983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519323" indent="0">
              <a:buNone/>
              <a:defRPr sz="2267" b="1"/>
            </a:lvl2pPr>
            <a:lvl3pPr marL="1038649" indent="0">
              <a:buNone/>
              <a:defRPr sz="2000" b="1"/>
            </a:lvl3pPr>
            <a:lvl4pPr marL="1557973" indent="0">
              <a:buNone/>
              <a:defRPr sz="1867" b="1"/>
            </a:lvl4pPr>
            <a:lvl5pPr marL="2077297" indent="0">
              <a:buNone/>
              <a:defRPr sz="1867" b="1"/>
            </a:lvl5pPr>
            <a:lvl6pPr marL="2596622" indent="0">
              <a:buNone/>
              <a:defRPr sz="1867" b="1"/>
            </a:lvl6pPr>
            <a:lvl7pPr marL="3115949" indent="0">
              <a:buNone/>
              <a:defRPr sz="1867" b="1"/>
            </a:lvl7pPr>
            <a:lvl8pPr marL="3635270" indent="0">
              <a:buNone/>
              <a:defRPr sz="1867" b="1"/>
            </a:lvl8pPr>
            <a:lvl9pPr marL="4154595" indent="0">
              <a:buNone/>
              <a:defRPr sz="1867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7" name="Текст 2"/>
          <p:cNvSpPr>
            <a:spLocks noGrp="1"/>
          </p:cNvSpPr>
          <p:nvPr>
            <p:ph type="body" idx="18"/>
          </p:nvPr>
        </p:nvSpPr>
        <p:spPr>
          <a:xfrm>
            <a:off x="8345619" y="1019749"/>
            <a:ext cx="3510383" cy="5983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519323" indent="0">
              <a:buNone/>
              <a:defRPr sz="2267" b="1"/>
            </a:lvl2pPr>
            <a:lvl3pPr marL="1038649" indent="0">
              <a:buNone/>
              <a:defRPr sz="2000" b="1"/>
            </a:lvl3pPr>
            <a:lvl4pPr marL="1557973" indent="0">
              <a:buNone/>
              <a:defRPr sz="1867" b="1"/>
            </a:lvl4pPr>
            <a:lvl5pPr marL="2077297" indent="0">
              <a:buNone/>
              <a:defRPr sz="1867" b="1"/>
            </a:lvl5pPr>
            <a:lvl6pPr marL="2596622" indent="0">
              <a:buNone/>
              <a:defRPr sz="1867" b="1"/>
            </a:lvl6pPr>
            <a:lvl7pPr marL="3115949" indent="0">
              <a:buNone/>
              <a:defRPr sz="1867" b="1"/>
            </a:lvl7pPr>
            <a:lvl8pPr marL="3635270" indent="0">
              <a:buNone/>
              <a:defRPr sz="1867" b="1"/>
            </a:lvl8pPr>
            <a:lvl9pPr marL="4154595" indent="0">
              <a:buNone/>
              <a:defRPr sz="1867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B191F9F6-BDA8-42F1-9151-65492E8D74DD}" type="datetime1">
              <a:rPr lang="ru-RU" smtClean="0"/>
              <a:t>27.10.2020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0E6CAB6C-8B97-437B-9E03-4EC0357CE1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639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33400" y="1397004"/>
            <a:ext cx="5613400" cy="4733925"/>
          </a:xfrm>
        </p:spPr>
        <p:txBody>
          <a:bodyPr/>
          <a:lstStyle>
            <a:lvl1pPr>
              <a:defRPr sz="2000"/>
            </a:lvl1pPr>
            <a:lvl2pPr>
              <a:defRPr sz="1867"/>
            </a:lvl2pPr>
            <a:lvl3pPr>
              <a:defRPr sz="1733"/>
            </a:lvl3pPr>
            <a:lvl4pPr>
              <a:defRPr sz="1333" b="0"/>
            </a:lvl4pPr>
            <a:lvl5pPr>
              <a:defRPr sz="1333" b="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8" name="Объект 2"/>
          <p:cNvSpPr>
            <a:spLocks noGrp="1"/>
          </p:cNvSpPr>
          <p:nvPr>
            <p:ph sz="half" idx="13"/>
          </p:nvPr>
        </p:nvSpPr>
        <p:spPr>
          <a:xfrm>
            <a:off x="6210300" y="1397004"/>
            <a:ext cx="5613400" cy="4733925"/>
          </a:xfrm>
        </p:spPr>
        <p:txBody>
          <a:bodyPr/>
          <a:lstStyle>
            <a:lvl1pPr>
              <a:defRPr sz="2000"/>
            </a:lvl1pPr>
            <a:lvl2pPr>
              <a:defRPr sz="1867"/>
            </a:lvl2pPr>
            <a:lvl3pPr>
              <a:defRPr sz="1733"/>
            </a:lvl3pPr>
            <a:lvl4pPr>
              <a:defRPr sz="1333" b="0"/>
            </a:lvl4pPr>
            <a:lvl5pPr>
              <a:defRPr sz="1333" b="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041CE30-F801-4108-B9FE-B5A8F7C51DFA}" type="datetime1">
              <a:rPr lang="ru-RU" smtClean="0"/>
              <a:t>27.10.2020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0E6CAB6C-8B97-437B-9E03-4EC0357CE1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91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3402" y="1370013"/>
            <a:ext cx="5539252" cy="639763"/>
          </a:xfrm>
        </p:spPr>
        <p:txBody>
          <a:bodyPr anchor="ctr"/>
          <a:lstStyle>
            <a:lvl1pPr marL="0" indent="0">
              <a:buNone/>
              <a:defRPr sz="2000" b="1"/>
            </a:lvl1pPr>
            <a:lvl2pPr marL="519323" indent="0">
              <a:buNone/>
              <a:defRPr sz="2267" b="1"/>
            </a:lvl2pPr>
            <a:lvl3pPr marL="1038649" indent="0">
              <a:buNone/>
              <a:defRPr sz="2000" b="1"/>
            </a:lvl3pPr>
            <a:lvl4pPr marL="1557973" indent="0">
              <a:buNone/>
              <a:defRPr sz="1867" b="1"/>
            </a:lvl4pPr>
            <a:lvl5pPr marL="2077297" indent="0">
              <a:buNone/>
              <a:defRPr sz="1867" b="1"/>
            </a:lvl5pPr>
            <a:lvl6pPr marL="2596622" indent="0">
              <a:buNone/>
              <a:defRPr sz="1867" b="1"/>
            </a:lvl6pPr>
            <a:lvl7pPr marL="3115949" indent="0">
              <a:buNone/>
              <a:defRPr sz="1867" b="1"/>
            </a:lvl7pPr>
            <a:lvl8pPr marL="3635270" indent="0">
              <a:buNone/>
              <a:defRPr sz="1867" b="1"/>
            </a:lvl8pPr>
            <a:lvl9pPr marL="4154595" indent="0">
              <a:buNone/>
              <a:defRPr sz="1867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33402" y="2009776"/>
            <a:ext cx="5539252" cy="4098925"/>
          </a:xfrm>
        </p:spPr>
        <p:txBody>
          <a:bodyPr/>
          <a:lstStyle>
            <a:lvl1pPr>
              <a:defRPr sz="2000"/>
            </a:lvl1pPr>
            <a:lvl2pPr>
              <a:defRPr sz="1867"/>
            </a:lvl2pPr>
            <a:lvl3pPr>
              <a:defRPr sz="1733"/>
            </a:lvl3pPr>
            <a:lvl4pPr>
              <a:defRPr sz="1333"/>
            </a:lvl4pPr>
            <a:lvl5pPr>
              <a:defRPr sz="1333"/>
            </a:lvl5pPr>
            <a:lvl6pPr>
              <a:defRPr sz="1867"/>
            </a:lvl6pPr>
            <a:lvl7pPr>
              <a:defRPr sz="1867"/>
            </a:lvl7pPr>
            <a:lvl8pPr>
              <a:defRPr sz="1867"/>
            </a:lvl8pPr>
            <a:lvl9pPr>
              <a:defRPr sz="186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82274" y="1370013"/>
            <a:ext cx="5541428" cy="639763"/>
          </a:xfrm>
        </p:spPr>
        <p:txBody>
          <a:bodyPr anchor="ctr"/>
          <a:lstStyle>
            <a:lvl1pPr marL="0" indent="0">
              <a:buNone/>
              <a:defRPr sz="2000" b="1"/>
            </a:lvl1pPr>
            <a:lvl2pPr marL="519323" indent="0">
              <a:buNone/>
              <a:defRPr sz="2267" b="1"/>
            </a:lvl2pPr>
            <a:lvl3pPr marL="1038649" indent="0">
              <a:buNone/>
              <a:defRPr sz="2000" b="1"/>
            </a:lvl3pPr>
            <a:lvl4pPr marL="1557973" indent="0">
              <a:buNone/>
              <a:defRPr sz="1867" b="1"/>
            </a:lvl4pPr>
            <a:lvl5pPr marL="2077297" indent="0">
              <a:buNone/>
              <a:defRPr sz="1867" b="1"/>
            </a:lvl5pPr>
            <a:lvl6pPr marL="2596622" indent="0">
              <a:buNone/>
              <a:defRPr sz="1867" b="1"/>
            </a:lvl6pPr>
            <a:lvl7pPr marL="3115949" indent="0">
              <a:buNone/>
              <a:defRPr sz="1867" b="1"/>
            </a:lvl7pPr>
            <a:lvl8pPr marL="3635270" indent="0">
              <a:buNone/>
              <a:defRPr sz="1867" b="1"/>
            </a:lvl8pPr>
            <a:lvl9pPr marL="4154595" indent="0">
              <a:buNone/>
              <a:defRPr sz="1867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82274" y="2009776"/>
            <a:ext cx="5541428" cy="4098925"/>
          </a:xfrm>
        </p:spPr>
        <p:txBody>
          <a:bodyPr/>
          <a:lstStyle>
            <a:lvl1pPr>
              <a:defRPr sz="2000"/>
            </a:lvl1pPr>
            <a:lvl2pPr>
              <a:defRPr sz="1867"/>
            </a:lvl2pPr>
            <a:lvl3pPr>
              <a:defRPr sz="1733"/>
            </a:lvl3pPr>
            <a:lvl4pPr>
              <a:defRPr sz="1333"/>
            </a:lvl4pPr>
            <a:lvl5pPr>
              <a:defRPr sz="1333"/>
            </a:lvl5pPr>
            <a:lvl6pPr>
              <a:defRPr sz="1867"/>
            </a:lvl6pPr>
            <a:lvl7pPr>
              <a:defRPr sz="1867"/>
            </a:lvl7pPr>
            <a:lvl8pPr>
              <a:defRPr sz="1867"/>
            </a:lvl8pPr>
            <a:lvl9pPr>
              <a:defRPr sz="186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DF1C2-7AA8-4F59-A31C-621EC3622245}" type="datetime1">
              <a:rPr lang="ru-RU" smtClean="0"/>
              <a:t>27.10.2020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CAB6C-8B97-437B-9E03-4EC0357CE1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6896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объект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734669808"/>
              </p:ext>
            </p:extLst>
          </p:nvPr>
        </p:nvGraphicFramePr>
        <p:xfrm>
          <a:off x="1966" y="1601"/>
          <a:ext cx="1953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00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5" name="Объект 4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66" y="1601"/>
                        <a:ext cx="1953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 bwMode="auto">
          <a:xfrm flipV="1"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008B95"/>
              </a:gs>
              <a:gs pos="100000">
                <a:srgbClr val="008B95">
                  <a:alpha val="50000"/>
                </a:srgbClr>
              </a:gs>
            </a:gsLst>
            <a:lin ang="2700000" scaled="0"/>
          </a:gradFill>
          <a:ln w="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21914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2403027" y="109539"/>
            <a:ext cx="816708" cy="582612"/>
          </a:xfrm>
          <a:prstGeom prst="rect">
            <a:avLst/>
          </a:prstGeom>
          <a:solidFill>
            <a:srgbClr val="008C9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0</a:t>
            </a:r>
          </a:p>
          <a:p>
            <a:pPr algn="ctr" eaLnBrk="1" hangingPunct="1">
              <a:defRPr/>
            </a:pPr>
            <a:r>
              <a:rPr lang="en-US" sz="1200" dirty="0">
                <a:solidFill>
                  <a:srgbClr val="FFFFFF"/>
                </a:solidFill>
              </a:rPr>
              <a:t>140</a:t>
            </a:r>
            <a:endParaRPr lang="ru-RU" sz="1200" dirty="0">
              <a:solidFill>
                <a:srgbClr val="FFFFFF"/>
              </a:solidFill>
            </a:endParaRP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</a:t>
            </a:r>
            <a:r>
              <a:rPr lang="en-US" sz="1200" dirty="0">
                <a:solidFill>
                  <a:srgbClr val="FFFFFF"/>
                </a:solidFill>
              </a:rPr>
              <a:t>49</a:t>
            </a:r>
            <a:endParaRPr lang="ru-RU" sz="1200" dirty="0">
              <a:solidFill>
                <a:srgbClr val="FFFFFF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2403027" y="1274763"/>
            <a:ext cx="816708" cy="584200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208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208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208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2403027" y="692152"/>
            <a:ext cx="816708" cy="582613"/>
          </a:xfrm>
          <a:prstGeom prst="rect">
            <a:avLst/>
          </a:prstGeom>
          <a:solidFill>
            <a:srgbClr val="99C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153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204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0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2403027" y="4508512"/>
            <a:ext cx="816708" cy="582613"/>
          </a:xfrm>
          <a:prstGeom prst="rect">
            <a:avLst/>
          </a:prstGeom>
          <a:solidFill>
            <a:srgbClr val="E5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229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242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242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2403027" y="2182813"/>
            <a:ext cx="816708" cy="584200"/>
          </a:xfrm>
          <a:prstGeom prst="rect">
            <a:avLst/>
          </a:prstGeom>
          <a:solidFill>
            <a:srgbClr val="F2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242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242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242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2403027" y="2760663"/>
            <a:ext cx="816708" cy="582612"/>
          </a:xfrm>
          <a:prstGeom prst="rect">
            <a:avLst/>
          </a:prstGeom>
          <a:solidFill>
            <a:srgbClr val="B2D2D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178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210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216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2403027" y="3343281"/>
            <a:ext cx="816708" cy="582613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255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192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2403027" y="3925891"/>
            <a:ext cx="816708" cy="58261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192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0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0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2403027" y="5091113"/>
            <a:ext cx="816708" cy="584200"/>
          </a:xfrm>
          <a:prstGeom prst="rect">
            <a:avLst/>
          </a:prstGeom>
          <a:solidFill>
            <a:srgbClr val="8080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128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128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128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2403027" y="5675313"/>
            <a:ext cx="816708" cy="584200"/>
          </a:xfrm>
          <a:prstGeom prst="rect">
            <a:avLst/>
          </a:prstGeom>
          <a:solidFill>
            <a:srgbClr val="F58A1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245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138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31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2403030" y="1274763"/>
            <a:ext cx="816708" cy="584200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208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208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208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12403030" y="692152"/>
            <a:ext cx="816708" cy="582613"/>
          </a:xfrm>
          <a:prstGeom prst="rect">
            <a:avLst/>
          </a:prstGeom>
          <a:solidFill>
            <a:srgbClr val="99C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153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204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0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12403030" y="4508516"/>
            <a:ext cx="816708" cy="582613"/>
          </a:xfrm>
          <a:prstGeom prst="rect">
            <a:avLst/>
          </a:prstGeom>
          <a:solidFill>
            <a:srgbClr val="E5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229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242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242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12403030" y="2182813"/>
            <a:ext cx="816708" cy="584200"/>
          </a:xfrm>
          <a:prstGeom prst="rect">
            <a:avLst/>
          </a:prstGeom>
          <a:solidFill>
            <a:srgbClr val="F2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242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242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242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12403030" y="2760663"/>
            <a:ext cx="816708" cy="582612"/>
          </a:xfrm>
          <a:prstGeom prst="rect">
            <a:avLst/>
          </a:prstGeom>
          <a:solidFill>
            <a:srgbClr val="B2D2D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178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210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216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12403030" y="3343281"/>
            <a:ext cx="816708" cy="582613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255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192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12403030" y="3925891"/>
            <a:ext cx="816708" cy="58261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192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0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0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12403030" y="5091113"/>
            <a:ext cx="816708" cy="584200"/>
          </a:xfrm>
          <a:prstGeom prst="rect">
            <a:avLst/>
          </a:prstGeom>
          <a:solidFill>
            <a:srgbClr val="8080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128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128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128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12403030" y="5675313"/>
            <a:ext cx="816708" cy="584200"/>
          </a:xfrm>
          <a:prstGeom prst="rect">
            <a:avLst/>
          </a:prstGeom>
          <a:solidFill>
            <a:srgbClr val="F58A1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245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138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31</a:t>
            </a:r>
          </a:p>
        </p:txBody>
      </p:sp>
      <p:cxnSp>
        <p:nvCxnSpPr>
          <p:cNvPr id="41" name="Прямая соединительная линия 40"/>
          <p:cNvCxnSpPr/>
          <p:nvPr/>
        </p:nvCxnSpPr>
        <p:spPr bwMode="auto">
          <a:xfrm>
            <a:off x="8178800" y="6380040"/>
            <a:ext cx="4013200" cy="0"/>
          </a:xfrm>
          <a:prstGeom prst="line">
            <a:avLst/>
          </a:prstGeom>
          <a:solidFill>
            <a:schemeClr val="accent1"/>
          </a:solidFill>
          <a:ln w="9525" cap="flat" cmpd="sng" algn="ctr">
            <a:gradFill flip="none" rotWithShape="1">
              <a:gsLst>
                <a:gs pos="0">
                  <a:schemeClr val="bg1"/>
                </a:gs>
                <a:gs pos="38000">
                  <a:schemeClr val="bg1">
                    <a:alpha val="27000"/>
                  </a:schemeClr>
                </a:gs>
                <a:gs pos="9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43" name="Рисунок 4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61578" y="6511929"/>
            <a:ext cx="1154615" cy="218199"/>
          </a:xfrm>
          <a:prstGeom prst="rect">
            <a:avLst/>
          </a:prstGeom>
        </p:spPr>
      </p:pic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24BA6D0-6A44-4514-8D74-FC5180944B8B}" type="datetime1">
              <a:rPr lang="ru-RU" smtClean="0"/>
              <a:t>27.10.2020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E6CAB6C-8B97-437B-9E03-4EC0357CE1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0799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E82D0-3E33-4FB1-8134-A88ED1A85578}" type="datetime1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CAB6C-8B97-437B-9E03-4EC0357CE1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542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oleObject" Target="../embeddings/oleObject1.bin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 hidden="1"/>
          <p:cNvGraphicFramePr>
            <a:graphicFrameLocks noChangeAspect="1"/>
          </p:cNvGraphicFramePr>
          <p:nvPr>
            <p:custDataLst>
              <p:tags r:id="rId12"/>
            </p:custDataLst>
            <p:extLst>
              <p:ext uri="{D42A27DB-BD31-4B8C-83A1-F6EECF244321}">
                <p14:modId xmlns:p14="http://schemas.microsoft.com/office/powerpoint/2010/main" val="3147815308"/>
              </p:ext>
            </p:extLst>
          </p:nvPr>
        </p:nvGraphicFramePr>
        <p:xfrm>
          <a:off x="1966" y="1601"/>
          <a:ext cx="1953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4" name="think-cell Slide" r:id="rId13" imgW="270" imgH="270" progId="TCLayout.ActiveDocument.1">
                  <p:embed/>
                </p:oleObj>
              </mc:Choice>
              <mc:Fallback>
                <p:oleObj name="think-cell Slide" r:id="rId13" imgW="270" imgH="270" progId="TCLayout.ActiveDocument.1">
                  <p:embed/>
                  <p:pic>
                    <p:nvPicPr>
                      <p:cNvPr id="3" name="Объект 2" hidden="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966" y="1601"/>
                        <a:ext cx="1953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527381" y="1137921"/>
            <a:ext cx="11329768" cy="4993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38952" rIns="77903" bIns="3895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dirty="0"/>
              <a:t>Образец текста</a:t>
            </a:r>
          </a:p>
          <a:p>
            <a:pPr lvl="1"/>
            <a:r>
              <a:rPr lang="ru-RU" altLang="en-US" dirty="0"/>
              <a:t>Второй уровень</a:t>
            </a:r>
          </a:p>
          <a:p>
            <a:pPr lvl="2"/>
            <a:r>
              <a:rPr lang="ru-RU" altLang="en-US" dirty="0"/>
              <a:t>Третий уровень</a:t>
            </a:r>
          </a:p>
          <a:p>
            <a:pPr lvl="3"/>
            <a:r>
              <a:rPr lang="ru-RU" altLang="en-US" dirty="0"/>
              <a:t>Четвертый уровень</a:t>
            </a:r>
          </a:p>
          <a:p>
            <a:pPr lvl="4"/>
            <a:r>
              <a:rPr lang="ru-RU" altLang="en-US" dirty="0"/>
              <a:t>Пятый уровень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2403027" y="109539"/>
            <a:ext cx="816708" cy="582612"/>
          </a:xfrm>
          <a:prstGeom prst="rect">
            <a:avLst/>
          </a:prstGeom>
          <a:solidFill>
            <a:srgbClr val="008C9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0</a:t>
            </a:r>
          </a:p>
          <a:p>
            <a:pPr algn="ctr" eaLnBrk="1" hangingPunct="1">
              <a:defRPr/>
            </a:pPr>
            <a:r>
              <a:rPr lang="en-US" sz="1200" dirty="0">
                <a:solidFill>
                  <a:srgbClr val="FFFFFF"/>
                </a:solidFill>
              </a:rPr>
              <a:t>140</a:t>
            </a:r>
            <a:endParaRPr lang="ru-RU" sz="1200" dirty="0">
              <a:solidFill>
                <a:srgbClr val="FFFFFF"/>
              </a:solidFill>
            </a:endParaRP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</a:t>
            </a:r>
            <a:r>
              <a:rPr lang="en-US" sz="1200" dirty="0">
                <a:solidFill>
                  <a:srgbClr val="FFFFFF"/>
                </a:solidFill>
              </a:rPr>
              <a:t>49</a:t>
            </a:r>
            <a:endParaRPr lang="ru-RU" sz="1200" dirty="0">
              <a:solidFill>
                <a:srgbClr val="FFFFFF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2403027" y="1274763"/>
            <a:ext cx="816708" cy="584200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208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208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208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2403027" y="692152"/>
            <a:ext cx="816708" cy="582613"/>
          </a:xfrm>
          <a:prstGeom prst="rect">
            <a:avLst/>
          </a:prstGeom>
          <a:solidFill>
            <a:srgbClr val="99C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153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204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0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2403027" y="4508512"/>
            <a:ext cx="816708" cy="582613"/>
          </a:xfrm>
          <a:prstGeom prst="rect">
            <a:avLst/>
          </a:prstGeom>
          <a:solidFill>
            <a:srgbClr val="E5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229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242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242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2403027" y="2182813"/>
            <a:ext cx="816708" cy="584200"/>
          </a:xfrm>
          <a:prstGeom prst="rect">
            <a:avLst/>
          </a:prstGeom>
          <a:solidFill>
            <a:srgbClr val="F2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242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242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242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2403027" y="2760663"/>
            <a:ext cx="816708" cy="582612"/>
          </a:xfrm>
          <a:prstGeom prst="rect">
            <a:avLst/>
          </a:prstGeom>
          <a:solidFill>
            <a:srgbClr val="B2D2D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178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210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216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2403027" y="3343281"/>
            <a:ext cx="816708" cy="582613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255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192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2403027" y="3925891"/>
            <a:ext cx="816708" cy="58261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192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0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0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2403027" y="5091113"/>
            <a:ext cx="816708" cy="584200"/>
          </a:xfrm>
          <a:prstGeom prst="rect">
            <a:avLst/>
          </a:prstGeom>
          <a:solidFill>
            <a:srgbClr val="8080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128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128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128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2403027" y="5675313"/>
            <a:ext cx="816708" cy="584200"/>
          </a:xfrm>
          <a:prstGeom prst="rect">
            <a:avLst/>
          </a:prstGeom>
          <a:solidFill>
            <a:srgbClr val="F58A1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245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138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31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12403030" y="1274763"/>
            <a:ext cx="816708" cy="584200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208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208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208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12403030" y="692152"/>
            <a:ext cx="816708" cy="582613"/>
          </a:xfrm>
          <a:prstGeom prst="rect">
            <a:avLst/>
          </a:prstGeom>
          <a:solidFill>
            <a:srgbClr val="99C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153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204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0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12403030" y="4508516"/>
            <a:ext cx="816708" cy="582613"/>
          </a:xfrm>
          <a:prstGeom prst="rect">
            <a:avLst/>
          </a:prstGeom>
          <a:solidFill>
            <a:srgbClr val="E5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229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242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242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12403030" y="2182813"/>
            <a:ext cx="816708" cy="584200"/>
          </a:xfrm>
          <a:prstGeom prst="rect">
            <a:avLst/>
          </a:prstGeom>
          <a:solidFill>
            <a:srgbClr val="F2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242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242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242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12403030" y="2760663"/>
            <a:ext cx="816708" cy="582612"/>
          </a:xfrm>
          <a:prstGeom prst="rect">
            <a:avLst/>
          </a:prstGeom>
          <a:solidFill>
            <a:srgbClr val="B2D2D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178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210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216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12403030" y="3343281"/>
            <a:ext cx="816708" cy="582613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255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192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12403030" y="3925891"/>
            <a:ext cx="816708" cy="58261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192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0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0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12403030" y="5091113"/>
            <a:ext cx="816708" cy="584200"/>
          </a:xfrm>
          <a:prstGeom prst="rect">
            <a:avLst/>
          </a:prstGeom>
          <a:solidFill>
            <a:srgbClr val="8080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128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128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128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12403030" y="5675313"/>
            <a:ext cx="816708" cy="584200"/>
          </a:xfrm>
          <a:prstGeom prst="rect">
            <a:avLst/>
          </a:prstGeom>
          <a:solidFill>
            <a:srgbClr val="F58A1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6" rIns="103871" bIns="51936" anchor="ctr"/>
          <a:lstStyle/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245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138</a:t>
            </a:r>
          </a:p>
          <a:p>
            <a:pPr algn="ctr" eaLnBrk="1" hangingPunct="1">
              <a:defRPr/>
            </a:pPr>
            <a:r>
              <a:rPr lang="ru-RU" sz="1200" dirty="0">
                <a:solidFill>
                  <a:srgbClr val="FFFFFF"/>
                </a:solidFill>
              </a:rPr>
              <a:t>31</a:t>
            </a:r>
          </a:p>
        </p:txBody>
      </p:sp>
      <p:sp>
        <p:nvSpPr>
          <p:cNvPr id="38" name="Заголовок 1"/>
          <p:cNvSpPr txBox="1">
            <a:spLocks/>
          </p:cNvSpPr>
          <p:nvPr/>
        </p:nvSpPr>
        <p:spPr>
          <a:xfrm>
            <a:off x="527381" y="205470"/>
            <a:ext cx="11329768" cy="703263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rgbClr val="008C95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</a:defRPr>
            </a:lvl5pPr>
            <a:lvl6pPr marL="389512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77902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1168538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1558051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1219140"/>
            <a:endParaRPr lang="ru-RU" sz="2400" kern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000" y="272720"/>
            <a:ext cx="11328000" cy="7056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pPr lvl="0"/>
            <a:r>
              <a:rPr lang="ru-RU" dirty="0"/>
              <a:t>Образец заголовка</a:t>
            </a:r>
          </a:p>
        </p:txBody>
      </p:sp>
      <p:sp>
        <p:nvSpPr>
          <p:cNvPr id="39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88848" y="6534575"/>
            <a:ext cx="386080" cy="237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067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E6CAB6C-8B97-437B-9E03-4EC0357CE19A}" type="slidenum">
              <a:rPr lang="ru-RU" smtClean="0"/>
              <a:t>‹#›</a:t>
            </a:fld>
            <a:endParaRPr lang="ru-RU"/>
          </a:p>
        </p:txBody>
      </p:sp>
      <p:sp>
        <p:nvSpPr>
          <p:cNvPr id="41" name="Нижний колонтитул 8"/>
          <p:cNvSpPr>
            <a:spLocks noGrp="1"/>
          </p:cNvSpPr>
          <p:nvPr>
            <p:ph type="ftr" sz="quarter" idx="3"/>
          </p:nvPr>
        </p:nvSpPr>
        <p:spPr>
          <a:xfrm>
            <a:off x="527381" y="6340605"/>
            <a:ext cx="7795352" cy="443416"/>
          </a:xfrm>
          <a:prstGeom prst="rect">
            <a:avLst/>
          </a:prstGeom>
        </p:spPr>
        <p:txBody>
          <a:bodyPr vert="horz" lIns="0" tIns="45720" rIns="91440" bIns="45720" rtlCol="0" anchor="b"/>
          <a:lstStyle>
            <a:lvl1pPr algn="l">
              <a:defRPr sz="1067">
                <a:solidFill>
                  <a:srgbClr val="008C95"/>
                </a:solidFill>
              </a:defRPr>
            </a:lvl1pPr>
          </a:lstStyle>
          <a:p>
            <a:endParaRPr lang="ru-RU"/>
          </a:p>
        </p:txBody>
      </p:sp>
      <p:sp>
        <p:nvSpPr>
          <p:cNvPr id="42" name="Дата 4"/>
          <p:cNvSpPr>
            <a:spLocks noGrp="1"/>
          </p:cNvSpPr>
          <p:nvPr>
            <p:ph type="dt" sz="half" idx="2"/>
          </p:nvPr>
        </p:nvSpPr>
        <p:spPr>
          <a:xfrm>
            <a:off x="8326969" y="6557237"/>
            <a:ext cx="1248833" cy="2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lang="ru-RU" sz="1067" i="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0C832312-6B19-4BC5-BEF4-7804A334D696}" type="datetime1">
              <a:rPr lang="ru-RU" smtClean="0"/>
              <a:t>27.10.2020</a:t>
            </a:fld>
            <a:endParaRPr lang="ru-RU"/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1578" y="6511927"/>
            <a:ext cx="1154615" cy="218199"/>
          </a:xfrm>
          <a:prstGeom prst="rect">
            <a:avLst/>
          </a:prstGeom>
        </p:spPr>
      </p:pic>
      <p:cxnSp>
        <p:nvCxnSpPr>
          <p:cNvPr id="45" name="Прямая соединительная линия 44"/>
          <p:cNvCxnSpPr/>
          <p:nvPr/>
        </p:nvCxnSpPr>
        <p:spPr bwMode="auto">
          <a:xfrm>
            <a:off x="8568268" y="6371085"/>
            <a:ext cx="3623733" cy="0"/>
          </a:xfrm>
          <a:prstGeom prst="line">
            <a:avLst/>
          </a:prstGeom>
          <a:solidFill>
            <a:schemeClr val="accent1"/>
          </a:solidFill>
          <a:ln w="9525" cap="flat" cmpd="sng" algn="ctr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65000">
                  <a:schemeClr val="accent1">
                    <a:tint val="44500"/>
                    <a:satMod val="160000"/>
                  </a:schemeClr>
                </a:gs>
                <a:gs pos="10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354638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ru-RU" sz="3200" smtClean="0">
          <a:solidFill>
            <a:srgbClr val="008C95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>
          <a:solidFill>
            <a:schemeClr val="accent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>
          <a:solidFill>
            <a:schemeClr val="accent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>
          <a:solidFill>
            <a:schemeClr val="accent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>
          <a:solidFill>
            <a:schemeClr val="accent1"/>
          </a:solidFill>
          <a:latin typeface="Arial" charset="0"/>
        </a:defRPr>
      </a:lvl5pPr>
      <a:lvl6pPr marL="519323" algn="l" rtl="0" eaLnBrk="1" fontAlgn="base" hangingPunct="1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" charset="0"/>
        </a:defRPr>
      </a:lvl6pPr>
      <a:lvl7pPr marL="1038649" algn="l" rtl="0" eaLnBrk="1" fontAlgn="base" hangingPunct="1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" charset="0"/>
        </a:defRPr>
      </a:lvl7pPr>
      <a:lvl8pPr marL="1557973" algn="l" rtl="0" eaLnBrk="1" fontAlgn="base" hangingPunct="1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" charset="0"/>
        </a:defRPr>
      </a:lvl8pPr>
      <a:lvl9pPr marL="2077297" algn="l" rtl="0" eaLnBrk="1" fontAlgn="base" hangingPunct="1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" charset="0"/>
        </a:defRPr>
      </a:lvl9pPr>
    </p:titleStyle>
    <p:bodyStyle>
      <a:lvl1pPr marL="0" indent="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charset="2"/>
        <a:buNone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01104" indent="-20954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1867">
          <a:solidFill>
            <a:schemeClr val="tx1"/>
          </a:solidFill>
          <a:latin typeface="+mn-lt"/>
        </a:defRPr>
      </a:lvl2pPr>
      <a:lvl3pPr marL="956685" indent="-167209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1733">
          <a:solidFill>
            <a:schemeClr val="tx1"/>
          </a:solidFill>
          <a:latin typeface="+mn-lt"/>
        </a:defRPr>
      </a:lvl3pPr>
      <a:lvl4pPr marL="1312269" indent="-188374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sz="1333">
          <a:solidFill>
            <a:schemeClr val="tx1"/>
          </a:solidFill>
          <a:latin typeface="+mn-lt"/>
        </a:defRPr>
      </a:lvl4pPr>
      <a:lvl5pPr marL="1676317" indent="-218007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Font typeface="Arial" panose="020B0604020202020204" pitchFamily="34" charset="0"/>
        <a:buChar char="•"/>
        <a:defRPr sz="1333">
          <a:solidFill>
            <a:schemeClr val="tx1"/>
          </a:solidFill>
          <a:latin typeface="+mn-lt"/>
        </a:defRPr>
      </a:lvl5pPr>
      <a:lvl6pPr marL="2335156" indent="-358839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1333">
          <a:solidFill>
            <a:schemeClr val="tx1"/>
          </a:solidFill>
          <a:latin typeface="+mn-lt"/>
        </a:defRPr>
      </a:lvl6pPr>
      <a:lvl7pPr marL="2854482" indent="-358839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1333">
          <a:solidFill>
            <a:schemeClr val="tx1"/>
          </a:solidFill>
          <a:latin typeface="+mn-lt"/>
        </a:defRPr>
      </a:lvl7pPr>
      <a:lvl8pPr marL="3373806" indent="-358839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1333">
          <a:solidFill>
            <a:schemeClr val="tx1"/>
          </a:solidFill>
          <a:latin typeface="+mn-lt"/>
        </a:defRPr>
      </a:lvl8pPr>
      <a:lvl9pPr marL="3893129" indent="-358839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1333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10386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9323" algn="l" defTabSz="10386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8649" algn="l" defTabSz="10386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7973" algn="l" defTabSz="10386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77297" algn="l" defTabSz="10386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96622" algn="l" defTabSz="10386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15949" algn="l" defTabSz="10386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35270" algn="l" defTabSz="10386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54595" algn="l" defTabSz="10386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6C63A90A-37A4-4C29-9ADC-9CD294B7C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960" y="211760"/>
            <a:ext cx="11460619" cy="915969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/>
              <a:t>Вовлеченность работников ООО «Томскнефтехим» в корпоративную программу «Здоровье».</a:t>
            </a:r>
            <a:endParaRPr lang="en-US" sz="2800" b="1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4FE680-3E66-4510-9DAF-444F4FFF2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CAB6C-8B97-437B-9E03-4EC0357CE19A}" type="slidenum">
              <a:rPr lang="ru-RU" smtClean="0"/>
              <a:pPr/>
              <a:t>1</a:t>
            </a:fld>
            <a:endParaRPr lang="ru-RU"/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908F6F41-33E0-499E-B089-0C384DB82048}"/>
              </a:ext>
            </a:extLst>
          </p:cNvPr>
          <p:cNvCxnSpPr/>
          <p:nvPr/>
        </p:nvCxnSpPr>
        <p:spPr bwMode="auto">
          <a:xfrm>
            <a:off x="292936" y="1131635"/>
            <a:ext cx="11337838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2" name="Заголовок 1">
            <a:extLst>
              <a:ext uri="{FF2B5EF4-FFF2-40B4-BE49-F238E27FC236}">
                <a16:creationId xmlns:a16="http://schemas.microsoft.com/office/drawing/2014/main" id="{699594F6-38F0-4B78-9D9E-E20181380E38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402634" y="2030011"/>
            <a:ext cx="936000" cy="339502"/>
          </a:xfrm>
          <a:prstGeom prst="rect">
            <a:avLst/>
          </a:prstGeom>
          <a:solidFill>
            <a:schemeClr val="bg1">
              <a:alpha val="60000"/>
            </a:schemeClr>
          </a:solidFill>
        </p:spPr>
        <p:txBody>
          <a:bodyPr vert="horz" lIns="72000" tIns="45720" rIns="72000" bIns="45720" rtlCol="0" anchor="ctr">
            <a:noAutofit/>
          </a:bodyPr>
          <a:lstStyle>
            <a:defPPr>
              <a:defRPr lang="ru-RU"/>
            </a:defPPr>
            <a:lvl1pPr marR="0" lvl="0" algn="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 b="1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l"/>
            <a:endParaRPr lang="ru-RU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8CBF1378-C85D-4F88-8C3A-E022C31003C6}"/>
              </a:ext>
            </a:extLst>
          </p:cNvPr>
          <p:cNvSpPr/>
          <p:nvPr/>
        </p:nvSpPr>
        <p:spPr>
          <a:xfrm>
            <a:off x="1097949" y="1649723"/>
            <a:ext cx="3743971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Физкультурно-оздоровительное направление</a:t>
            </a:r>
            <a:endParaRPr lang="en-US" sz="2000" dirty="0"/>
          </a:p>
        </p:txBody>
      </p:sp>
      <p:sp>
        <p:nvSpPr>
          <p:cNvPr id="71" name="Rectangle 63">
            <a:extLst>
              <a:ext uri="{FF2B5EF4-FFF2-40B4-BE49-F238E27FC236}">
                <a16:creationId xmlns:a16="http://schemas.microsoft.com/office/drawing/2014/main" id="{8CBF1378-C85D-4F88-8C3A-E022C31003C6}"/>
              </a:ext>
            </a:extLst>
          </p:cNvPr>
          <p:cNvSpPr/>
          <p:nvPr/>
        </p:nvSpPr>
        <p:spPr>
          <a:xfrm>
            <a:off x="7350080" y="1649723"/>
            <a:ext cx="3743970" cy="70788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Медицинское и профилактическое направление</a:t>
            </a:r>
            <a:endParaRPr lang="en-US" sz="2000" dirty="0"/>
          </a:p>
        </p:txBody>
      </p:sp>
      <p:sp>
        <p:nvSpPr>
          <p:cNvPr id="3" name="Rectangle 63">
            <a:extLst>
              <a:ext uri="{FF2B5EF4-FFF2-40B4-BE49-F238E27FC236}">
                <a16:creationId xmlns:a16="http://schemas.microsoft.com/office/drawing/2014/main" id="{9E0C336D-E89B-419D-8CCC-96B3AED34A61}"/>
              </a:ext>
            </a:extLst>
          </p:cNvPr>
          <p:cNvSpPr/>
          <p:nvPr/>
        </p:nvSpPr>
        <p:spPr>
          <a:xfrm>
            <a:off x="1097950" y="3606433"/>
            <a:ext cx="3743971" cy="101566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Организация Физкультурно-оздоровительных занятий (ФОЗ) для работников</a:t>
            </a:r>
            <a:endParaRPr lang="en-US" sz="2000" dirty="0"/>
          </a:p>
        </p:txBody>
      </p:sp>
      <p:sp>
        <p:nvSpPr>
          <p:cNvPr id="4" name="Rectangle 63">
            <a:extLst>
              <a:ext uri="{FF2B5EF4-FFF2-40B4-BE49-F238E27FC236}">
                <a16:creationId xmlns:a16="http://schemas.microsoft.com/office/drawing/2014/main" id="{00BB265E-2F3E-43BD-B26A-73798AE3F1A8}"/>
              </a:ext>
            </a:extLst>
          </p:cNvPr>
          <p:cNvSpPr/>
          <p:nvPr/>
        </p:nvSpPr>
        <p:spPr>
          <a:xfrm>
            <a:off x="7350079" y="3606433"/>
            <a:ext cx="3743971" cy="101566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Организация профилактических мероприятий (ПМ) для работников</a:t>
            </a:r>
          </a:p>
        </p:txBody>
      </p:sp>
      <p:cxnSp>
        <p:nvCxnSpPr>
          <p:cNvPr id="6" name="Прямая со стрелкой 5">
            <a:extLst>
              <a:ext uri="{FF2B5EF4-FFF2-40B4-BE49-F238E27FC236}">
                <a16:creationId xmlns:a16="http://schemas.microsoft.com/office/drawing/2014/main" id="{44A6FDC5-FC93-4E60-B54D-4D2EF540314D}"/>
              </a:ext>
            </a:extLst>
          </p:cNvPr>
          <p:cNvCxnSpPr/>
          <p:nvPr/>
        </p:nvCxnSpPr>
        <p:spPr bwMode="auto">
          <a:xfrm>
            <a:off x="2864498" y="2435290"/>
            <a:ext cx="0" cy="109168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1" name="Прямая со стрелкой 40">
            <a:extLst>
              <a:ext uri="{FF2B5EF4-FFF2-40B4-BE49-F238E27FC236}">
                <a16:creationId xmlns:a16="http://schemas.microsoft.com/office/drawing/2014/main" id="{E0E33084-04B2-43FA-83C2-36D30FECCC99}"/>
              </a:ext>
            </a:extLst>
          </p:cNvPr>
          <p:cNvCxnSpPr/>
          <p:nvPr/>
        </p:nvCxnSpPr>
        <p:spPr bwMode="auto">
          <a:xfrm>
            <a:off x="9100457" y="2435290"/>
            <a:ext cx="0" cy="109168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41740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6C63A90A-37A4-4C29-9ADC-9CD294B7C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960" y="211760"/>
            <a:ext cx="11460619" cy="915969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/>
              <a:t>Вовлеченность работников ООО «Томскнефтехим» в корпоративную программу «Здоровье».</a:t>
            </a:r>
            <a:endParaRPr lang="en-US" sz="2800" b="1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4FE680-3E66-4510-9DAF-444F4FFF2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CAB6C-8B97-437B-9E03-4EC0357CE19A}" type="slidenum">
              <a:rPr lang="ru-RU" smtClean="0"/>
              <a:pPr/>
              <a:t>2</a:t>
            </a:fld>
            <a:endParaRPr lang="ru-RU"/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908F6F41-33E0-499E-B089-0C384DB82048}"/>
              </a:ext>
            </a:extLst>
          </p:cNvPr>
          <p:cNvCxnSpPr/>
          <p:nvPr/>
        </p:nvCxnSpPr>
        <p:spPr bwMode="auto">
          <a:xfrm>
            <a:off x="292936" y="1131635"/>
            <a:ext cx="11337838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2" name="Заголовок 1">
            <a:extLst>
              <a:ext uri="{FF2B5EF4-FFF2-40B4-BE49-F238E27FC236}">
                <a16:creationId xmlns:a16="http://schemas.microsoft.com/office/drawing/2014/main" id="{699594F6-38F0-4B78-9D9E-E20181380E38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402634" y="2030011"/>
            <a:ext cx="936000" cy="339502"/>
          </a:xfrm>
          <a:prstGeom prst="rect">
            <a:avLst/>
          </a:prstGeom>
          <a:solidFill>
            <a:schemeClr val="bg1">
              <a:alpha val="60000"/>
            </a:schemeClr>
          </a:solidFill>
        </p:spPr>
        <p:txBody>
          <a:bodyPr vert="horz" lIns="72000" tIns="45720" rIns="72000" bIns="45720" rtlCol="0" anchor="ctr">
            <a:noAutofit/>
          </a:bodyPr>
          <a:lstStyle>
            <a:defPPr>
              <a:defRPr lang="ru-RU"/>
            </a:defPPr>
            <a:lvl1pPr marR="0" lvl="0" algn="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 b="1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l"/>
            <a:endParaRPr lang="ru-RU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8CBF1378-C85D-4F88-8C3A-E022C31003C6}"/>
              </a:ext>
            </a:extLst>
          </p:cNvPr>
          <p:cNvSpPr/>
          <p:nvPr/>
        </p:nvSpPr>
        <p:spPr>
          <a:xfrm>
            <a:off x="1029830" y="1141880"/>
            <a:ext cx="957907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Физкультурно-оздоровительные занятия (ФОЗ) организованы по следующим востребованным направлениям:</a:t>
            </a:r>
            <a:endParaRPr lang="en-US" sz="2000" dirty="0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D6F8732A-0859-48D3-92BE-306DF497F932}"/>
              </a:ext>
            </a:extLst>
          </p:cNvPr>
          <p:cNvSpPr/>
          <p:nvPr/>
        </p:nvSpPr>
        <p:spPr>
          <a:xfrm>
            <a:off x="891560" y="2193352"/>
            <a:ext cx="105104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Общеукрепляющие занятия: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Плавание,   Аквааэробика,   Бег,   Йога,   Ходьба на лыжах,   Катание на коньках,    Фитнес (в т.ч для женщин и ОФП в тренажерных залах для всех)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0D23DD8-E51A-4939-B796-2270C4FFF388}"/>
              </a:ext>
            </a:extLst>
          </p:cNvPr>
          <p:cNvSpPr txBox="1"/>
          <p:nvPr/>
        </p:nvSpPr>
        <p:spPr>
          <a:xfrm>
            <a:off x="342037" y="2157543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1</a:t>
            </a:r>
            <a:endParaRPr lang="en-US" sz="4000" dirty="0">
              <a:solidFill>
                <a:srgbClr val="FFE181"/>
              </a:solidFill>
            </a:endParaRPr>
          </a:p>
        </p:txBody>
      </p: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1109F6C3-6D99-4A4C-BA1A-BDDD4458A86A}"/>
              </a:ext>
            </a:extLst>
          </p:cNvPr>
          <p:cNvCxnSpPr/>
          <p:nvPr/>
        </p:nvCxnSpPr>
        <p:spPr bwMode="auto">
          <a:xfrm>
            <a:off x="654721" y="2222111"/>
            <a:ext cx="0" cy="61200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2AB27885-CA64-49FE-88A5-13764C107CF6}"/>
              </a:ext>
            </a:extLst>
          </p:cNvPr>
          <p:cNvCxnSpPr/>
          <p:nvPr/>
        </p:nvCxnSpPr>
        <p:spPr bwMode="auto">
          <a:xfrm>
            <a:off x="654721" y="3572175"/>
            <a:ext cx="0" cy="61200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8" name="TextBox 77">
            <a:extLst>
              <a:ext uri="{FF2B5EF4-FFF2-40B4-BE49-F238E27FC236}">
                <a16:creationId xmlns:a16="http://schemas.microsoft.com/office/drawing/2014/main" id="{9011BE5E-FC2C-4139-890A-B3D2A002AA86}"/>
              </a:ext>
            </a:extLst>
          </p:cNvPr>
          <p:cNvSpPr txBox="1"/>
          <p:nvPr/>
        </p:nvSpPr>
        <p:spPr>
          <a:xfrm>
            <a:off x="340702" y="4773615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3</a:t>
            </a:r>
            <a:endParaRPr lang="en-US" sz="4000" dirty="0">
              <a:solidFill>
                <a:srgbClr val="FFE181"/>
              </a:solidFill>
            </a:endParaRPr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EB46645F-A568-44DD-BB4C-9673E184BA8D}"/>
              </a:ext>
            </a:extLst>
          </p:cNvPr>
          <p:cNvCxnSpPr/>
          <p:nvPr/>
        </p:nvCxnSpPr>
        <p:spPr bwMode="auto">
          <a:xfrm>
            <a:off x="654721" y="4887225"/>
            <a:ext cx="0" cy="61200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0" name="Rectangle 79">
            <a:extLst>
              <a:ext uri="{FF2B5EF4-FFF2-40B4-BE49-F238E27FC236}">
                <a16:creationId xmlns:a16="http://schemas.microsoft.com/office/drawing/2014/main" id="{DDD160BA-AB87-47A6-B6A1-2E719E96BAFD}"/>
              </a:ext>
            </a:extLst>
          </p:cNvPr>
          <p:cNvSpPr/>
          <p:nvPr/>
        </p:nvSpPr>
        <p:spPr>
          <a:xfrm>
            <a:off x="891560" y="4735143"/>
            <a:ext cx="10739199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Занятия в режиме трудового дня: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«Минутка здоровья» (производственная гимнастика)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500" b="1" kern="0" dirty="0">
              <a:solidFill>
                <a:schemeClr val="accent1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Самостоятельная физическая активность во время рабочей смены, с целью переключения деятельности и снятия эффекта гиподинамии, организована на специально оборудованных «Уголках здоровья» </a:t>
            </a:r>
            <a:endParaRPr lang="ru-RU" sz="1800" kern="0" dirty="0"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0B10FC89-C978-4B8A-9CF1-F5ECB8F293DE}"/>
              </a:ext>
            </a:extLst>
          </p:cNvPr>
          <p:cNvSpPr txBox="1"/>
          <p:nvPr/>
        </p:nvSpPr>
        <p:spPr>
          <a:xfrm>
            <a:off x="339298" y="3570399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2</a:t>
            </a:r>
            <a:endParaRPr lang="en-US" sz="4000" dirty="0">
              <a:solidFill>
                <a:srgbClr val="FFE181"/>
              </a:solidFill>
            </a:endParaRPr>
          </a:p>
        </p:txBody>
      </p:sp>
      <p:sp>
        <p:nvSpPr>
          <p:cNvPr id="66" name="Rectangle 67">
            <a:extLst>
              <a:ext uri="{FF2B5EF4-FFF2-40B4-BE49-F238E27FC236}">
                <a16:creationId xmlns:a16="http://schemas.microsoft.com/office/drawing/2014/main" id="{D6F8732A-0859-48D3-92BE-306DF497F932}"/>
              </a:ext>
            </a:extLst>
          </p:cNvPr>
          <p:cNvSpPr/>
          <p:nvPr/>
        </p:nvSpPr>
        <p:spPr>
          <a:xfrm>
            <a:off x="891560" y="3514761"/>
            <a:ext cx="992261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Традиционные виды спорта </a:t>
            </a:r>
            <a:r>
              <a:rPr lang="ru-RU" sz="18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(тренировочные занятия, до участия в соревнованиях):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Волейбол, Футбол, Настольный теннис, Баскетбол, Гиревой спорт, Лыжные гонки, Триатлон, Хоккей,  ГТО,  Шахматы</a:t>
            </a:r>
            <a:endParaRPr lang="en-US" sz="1800" b="1" kern="0" dirty="0">
              <a:solidFill>
                <a:schemeClr val="accent1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18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6C63A90A-37A4-4C29-9ADC-9CD294B7C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960" y="211760"/>
            <a:ext cx="11460619" cy="915969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/>
              <a:t>Вовлеченность работников ООО «Томскнефтехим» в корпоративную программу «Здоровье».</a:t>
            </a:r>
            <a:endParaRPr lang="en-US" sz="2800" b="1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4FE680-3E66-4510-9DAF-444F4FFF2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CAB6C-8B97-437B-9E03-4EC0357CE19A}" type="slidenum">
              <a:rPr lang="ru-RU" smtClean="0"/>
              <a:pPr/>
              <a:t>3</a:t>
            </a:fld>
            <a:endParaRPr lang="ru-RU"/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908F6F41-33E0-499E-B089-0C384DB82048}"/>
              </a:ext>
            </a:extLst>
          </p:cNvPr>
          <p:cNvCxnSpPr/>
          <p:nvPr/>
        </p:nvCxnSpPr>
        <p:spPr bwMode="auto">
          <a:xfrm>
            <a:off x="292936" y="1131635"/>
            <a:ext cx="11337838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2" name="Заголовок 1">
            <a:extLst>
              <a:ext uri="{FF2B5EF4-FFF2-40B4-BE49-F238E27FC236}">
                <a16:creationId xmlns:a16="http://schemas.microsoft.com/office/drawing/2014/main" id="{699594F6-38F0-4B78-9D9E-E20181380E38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402634" y="2030011"/>
            <a:ext cx="936000" cy="339502"/>
          </a:xfrm>
          <a:prstGeom prst="rect">
            <a:avLst/>
          </a:prstGeom>
          <a:solidFill>
            <a:schemeClr val="bg1">
              <a:alpha val="60000"/>
            </a:schemeClr>
          </a:solidFill>
        </p:spPr>
        <p:txBody>
          <a:bodyPr vert="horz" lIns="72000" tIns="45720" rIns="72000" bIns="45720" rtlCol="0" anchor="ctr">
            <a:noAutofit/>
          </a:bodyPr>
          <a:lstStyle>
            <a:defPPr>
              <a:defRPr lang="ru-RU"/>
            </a:defPPr>
            <a:lvl1pPr marR="0" lvl="0" algn="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 b="1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l"/>
            <a:endParaRPr lang="ru-RU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0D23DD8-E51A-4939-B796-2270C4FFF388}"/>
              </a:ext>
            </a:extLst>
          </p:cNvPr>
          <p:cNvSpPr txBox="1"/>
          <p:nvPr/>
        </p:nvSpPr>
        <p:spPr>
          <a:xfrm>
            <a:off x="342792" y="2098176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1</a:t>
            </a:r>
            <a:endParaRPr lang="en-US" sz="4000" dirty="0">
              <a:solidFill>
                <a:srgbClr val="FFE181"/>
              </a:solidFill>
            </a:endParaRPr>
          </a:p>
        </p:txBody>
      </p: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1109F6C3-6D99-4A4C-BA1A-BDDD4458A86A}"/>
              </a:ext>
            </a:extLst>
          </p:cNvPr>
          <p:cNvCxnSpPr/>
          <p:nvPr/>
        </p:nvCxnSpPr>
        <p:spPr bwMode="auto">
          <a:xfrm flipH="1">
            <a:off x="650684" y="2222111"/>
            <a:ext cx="4037" cy="474436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2AB27885-CA64-49FE-88A5-13764C107CF6}"/>
              </a:ext>
            </a:extLst>
          </p:cNvPr>
          <p:cNvCxnSpPr/>
          <p:nvPr/>
        </p:nvCxnSpPr>
        <p:spPr bwMode="auto">
          <a:xfrm>
            <a:off x="650684" y="3429000"/>
            <a:ext cx="0" cy="61200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8" name="TextBox 77">
            <a:extLst>
              <a:ext uri="{FF2B5EF4-FFF2-40B4-BE49-F238E27FC236}">
                <a16:creationId xmlns:a16="http://schemas.microsoft.com/office/drawing/2014/main" id="{9011BE5E-FC2C-4139-890A-B3D2A002AA86}"/>
              </a:ext>
            </a:extLst>
          </p:cNvPr>
          <p:cNvSpPr txBox="1"/>
          <p:nvPr/>
        </p:nvSpPr>
        <p:spPr>
          <a:xfrm>
            <a:off x="347954" y="3429000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3</a:t>
            </a:r>
            <a:endParaRPr lang="en-US" sz="4000" dirty="0">
              <a:solidFill>
                <a:srgbClr val="FFE181"/>
              </a:solidFill>
            </a:endParaRPr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EB46645F-A568-44DD-BB4C-9673E184BA8D}"/>
              </a:ext>
            </a:extLst>
          </p:cNvPr>
          <p:cNvCxnSpPr/>
          <p:nvPr/>
        </p:nvCxnSpPr>
        <p:spPr bwMode="auto">
          <a:xfrm>
            <a:off x="657556" y="4773841"/>
            <a:ext cx="0" cy="61200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0" name="Rectangle 119">
            <a:extLst>
              <a:ext uri="{FF2B5EF4-FFF2-40B4-BE49-F238E27FC236}">
                <a16:creationId xmlns:a16="http://schemas.microsoft.com/office/drawing/2014/main" id="{7ECFAE93-65A8-447A-A40F-46F325E4C289}"/>
              </a:ext>
            </a:extLst>
          </p:cNvPr>
          <p:cNvSpPr/>
          <p:nvPr/>
        </p:nvSpPr>
        <p:spPr>
          <a:xfrm>
            <a:off x="802429" y="2244371"/>
            <a:ext cx="112643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Организованы занятия в спортивных объекта города (абонементы, аренда и пр.). </a:t>
            </a:r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B1532E8D-0295-4A67-A4CD-4109A9B5CC35}"/>
              </a:ext>
            </a:extLst>
          </p:cNvPr>
          <p:cNvSpPr/>
          <p:nvPr/>
        </p:nvSpPr>
        <p:spPr>
          <a:xfrm>
            <a:off x="791289" y="4206217"/>
            <a:ext cx="110599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Практически по всем активностям организовано тренерское и инструкторское сопровождение занятий</a:t>
            </a:r>
            <a:endParaRPr lang="en-US" sz="1800" b="1" kern="0" dirty="0">
              <a:solidFill>
                <a:schemeClr val="accent1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BD11962C-D81E-4E47-A921-C5345ACA5B50}"/>
              </a:ext>
            </a:extLst>
          </p:cNvPr>
          <p:cNvSpPr/>
          <p:nvPr/>
        </p:nvSpPr>
        <p:spPr>
          <a:xfrm>
            <a:off x="802434" y="3550529"/>
            <a:ext cx="110705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Во всех подразделениях организованы специальные  «Уголках здоровья» с минимально необходимым набором тренажеров и спортивного инвентаря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0B10FC89-C978-4B8A-9CF1-F5ECB8F293DE}"/>
              </a:ext>
            </a:extLst>
          </p:cNvPr>
          <p:cNvSpPr txBox="1"/>
          <p:nvPr/>
        </p:nvSpPr>
        <p:spPr>
          <a:xfrm>
            <a:off x="351021" y="2747147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2</a:t>
            </a:r>
            <a:endParaRPr lang="en-US" sz="4000" dirty="0">
              <a:solidFill>
                <a:srgbClr val="FFE181"/>
              </a:solidFill>
            </a:endParaRPr>
          </a:p>
        </p:txBody>
      </p:sp>
      <p:sp>
        <p:nvSpPr>
          <p:cNvPr id="84" name="Rectangle 121">
            <a:extLst>
              <a:ext uri="{FF2B5EF4-FFF2-40B4-BE49-F238E27FC236}">
                <a16:creationId xmlns:a16="http://schemas.microsoft.com/office/drawing/2014/main" id="{BD11962C-D81E-4E47-A921-C5345ACA5B50}"/>
              </a:ext>
            </a:extLst>
          </p:cNvPr>
          <p:cNvSpPr/>
          <p:nvPr/>
        </p:nvSpPr>
        <p:spPr>
          <a:xfrm>
            <a:off x="802430" y="2777925"/>
            <a:ext cx="110705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Отремонтированы и эксплуатируются спортивные залы на территории предприятия четыре тренажерных зала, один зал для фитнеса и йоги, а так же один игровой зал</a:t>
            </a:r>
          </a:p>
        </p:txBody>
      </p:sp>
      <p:sp>
        <p:nvSpPr>
          <p:cNvPr id="71" name="Rectangle 63">
            <a:extLst>
              <a:ext uri="{FF2B5EF4-FFF2-40B4-BE49-F238E27FC236}">
                <a16:creationId xmlns:a16="http://schemas.microsoft.com/office/drawing/2014/main" id="{8CBF1378-C85D-4F88-8C3A-E022C31003C6}"/>
              </a:ext>
            </a:extLst>
          </p:cNvPr>
          <p:cNvSpPr/>
          <p:nvPr/>
        </p:nvSpPr>
        <p:spPr>
          <a:xfrm>
            <a:off x="573337" y="1160247"/>
            <a:ext cx="10588834" cy="40011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Организационная часть организации ФОЗ</a:t>
            </a:r>
            <a:endParaRPr lang="en-US" sz="2000" dirty="0"/>
          </a:p>
        </p:txBody>
      </p:sp>
      <p:sp>
        <p:nvSpPr>
          <p:cNvPr id="3" name="Rectangle 119">
            <a:extLst>
              <a:ext uri="{FF2B5EF4-FFF2-40B4-BE49-F238E27FC236}">
                <a16:creationId xmlns:a16="http://schemas.microsoft.com/office/drawing/2014/main" id="{F36B6ED9-355F-4876-8DC4-5963066FF1E5}"/>
              </a:ext>
            </a:extLst>
          </p:cNvPr>
          <p:cNvSpPr/>
          <p:nvPr/>
        </p:nvSpPr>
        <p:spPr>
          <a:xfrm>
            <a:off x="733368" y="1652677"/>
            <a:ext cx="10709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В настоящий момент, все занятия для работников предоставляются бесплатно</a:t>
            </a:r>
          </a:p>
        </p:txBody>
      </p:sp>
      <p:sp>
        <p:nvSpPr>
          <p:cNvPr id="8" name="Rectangle 120">
            <a:extLst>
              <a:ext uri="{FF2B5EF4-FFF2-40B4-BE49-F238E27FC236}">
                <a16:creationId xmlns:a16="http://schemas.microsoft.com/office/drawing/2014/main" id="{2C35CFD3-D0B3-45F1-9413-B0227E64AC2A}"/>
              </a:ext>
            </a:extLst>
          </p:cNvPr>
          <p:cNvSpPr/>
          <p:nvPr/>
        </p:nvSpPr>
        <p:spPr>
          <a:xfrm>
            <a:off x="802429" y="4601011"/>
            <a:ext cx="11022027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Мотивация занимающихся в основном нематериальная. Создается лояльная к ЗОЖ среда. У спортсменов мотивация – участие в заводских, региональных и корпоративных соревнованиях. Существует символическая но материальная система поощрения участников «Минуток здоровья»</a:t>
            </a:r>
            <a:endParaRPr lang="en-US" sz="1700" b="1" kern="0" dirty="0">
              <a:solidFill>
                <a:schemeClr val="accent1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  <p:cxnSp>
        <p:nvCxnSpPr>
          <p:cNvPr id="30" name="Straight Connector 69">
            <a:extLst>
              <a:ext uri="{FF2B5EF4-FFF2-40B4-BE49-F238E27FC236}">
                <a16:creationId xmlns:a16="http://schemas.microsoft.com/office/drawing/2014/main" id="{BDA2B747-FBCB-4849-BEE1-9EC55D8E6B2B}"/>
              </a:ext>
            </a:extLst>
          </p:cNvPr>
          <p:cNvCxnSpPr/>
          <p:nvPr/>
        </p:nvCxnSpPr>
        <p:spPr bwMode="auto">
          <a:xfrm flipH="1">
            <a:off x="650684" y="2837664"/>
            <a:ext cx="4037" cy="474436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" name="Straight Connector 72">
            <a:extLst>
              <a:ext uri="{FF2B5EF4-FFF2-40B4-BE49-F238E27FC236}">
                <a16:creationId xmlns:a16="http://schemas.microsoft.com/office/drawing/2014/main" id="{A6D6422C-D8DA-49FA-B979-B924B573649D}"/>
              </a:ext>
            </a:extLst>
          </p:cNvPr>
          <p:cNvCxnSpPr/>
          <p:nvPr/>
        </p:nvCxnSpPr>
        <p:spPr bwMode="auto">
          <a:xfrm>
            <a:off x="650684" y="4113474"/>
            <a:ext cx="0" cy="61200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398FA7E7-63C5-4D62-83B6-3EB1E7F11207}"/>
              </a:ext>
            </a:extLst>
          </p:cNvPr>
          <p:cNvSpPr txBox="1"/>
          <p:nvPr/>
        </p:nvSpPr>
        <p:spPr>
          <a:xfrm>
            <a:off x="340771" y="4060024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4</a:t>
            </a:r>
            <a:endParaRPr lang="en-US" sz="4000" dirty="0">
              <a:solidFill>
                <a:srgbClr val="FFE18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AE8E09-A398-469E-8C5E-2E88458E194D}"/>
              </a:ext>
            </a:extLst>
          </p:cNvPr>
          <p:cNvSpPr txBox="1"/>
          <p:nvPr/>
        </p:nvSpPr>
        <p:spPr>
          <a:xfrm>
            <a:off x="348872" y="4691048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5</a:t>
            </a:r>
            <a:endParaRPr lang="en-US" sz="4000" dirty="0">
              <a:solidFill>
                <a:srgbClr val="FFE181"/>
              </a:solidFill>
            </a:endParaRPr>
          </a:p>
        </p:txBody>
      </p:sp>
      <p:cxnSp>
        <p:nvCxnSpPr>
          <p:cNvPr id="36" name="Straight Connector 78">
            <a:extLst>
              <a:ext uri="{FF2B5EF4-FFF2-40B4-BE49-F238E27FC236}">
                <a16:creationId xmlns:a16="http://schemas.microsoft.com/office/drawing/2014/main" id="{B65EF993-A89C-4F19-8900-489E90EE7891}"/>
              </a:ext>
            </a:extLst>
          </p:cNvPr>
          <p:cNvCxnSpPr/>
          <p:nvPr/>
        </p:nvCxnSpPr>
        <p:spPr bwMode="auto">
          <a:xfrm>
            <a:off x="650684" y="5598045"/>
            <a:ext cx="0" cy="61200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6F372784-6766-472C-9E31-B345C2FCAEF3}"/>
              </a:ext>
            </a:extLst>
          </p:cNvPr>
          <p:cNvSpPr txBox="1"/>
          <p:nvPr/>
        </p:nvSpPr>
        <p:spPr>
          <a:xfrm>
            <a:off x="340771" y="5546680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6</a:t>
            </a:r>
            <a:endParaRPr lang="en-US" sz="4000" dirty="0">
              <a:solidFill>
                <a:srgbClr val="FFE181"/>
              </a:solidFill>
            </a:endParaRPr>
          </a:p>
        </p:txBody>
      </p:sp>
      <p:sp>
        <p:nvSpPr>
          <p:cNvPr id="11" name="Rectangle 120">
            <a:extLst>
              <a:ext uri="{FF2B5EF4-FFF2-40B4-BE49-F238E27FC236}">
                <a16:creationId xmlns:a16="http://schemas.microsoft.com/office/drawing/2014/main" id="{E2F4727F-D9E9-44F6-8854-963E05535EDD}"/>
              </a:ext>
            </a:extLst>
          </p:cNvPr>
          <p:cNvSpPr/>
          <p:nvPr/>
        </p:nvSpPr>
        <p:spPr>
          <a:xfrm>
            <a:off x="825523" y="5614065"/>
            <a:ext cx="110599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В период ограничений, в социальных сетях организованы онлайн занятия с тренерами.  Например, в инстаграм ежедневно, два раза в день проводятся онлайн «Минутки здоровья» </a:t>
            </a:r>
            <a:endParaRPr lang="en-US" sz="1800" b="1" kern="0" dirty="0">
              <a:solidFill>
                <a:schemeClr val="accent1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391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6C63A90A-37A4-4C29-9ADC-9CD294B7C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960" y="211760"/>
            <a:ext cx="11460619" cy="915969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/>
              <a:t>Вовлеченность работников ООО «Томскнефтехим» в корпоративную программу «Здоровье».</a:t>
            </a:r>
            <a:endParaRPr lang="en-US" sz="2800" b="1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4FE680-3E66-4510-9DAF-444F4FFF2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CAB6C-8B97-437B-9E03-4EC0357CE19A}" type="slidenum">
              <a:rPr lang="ru-RU" smtClean="0"/>
              <a:pPr/>
              <a:t>4</a:t>
            </a:fld>
            <a:endParaRPr lang="ru-RU"/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908F6F41-33E0-499E-B089-0C384DB82048}"/>
              </a:ext>
            </a:extLst>
          </p:cNvPr>
          <p:cNvCxnSpPr/>
          <p:nvPr/>
        </p:nvCxnSpPr>
        <p:spPr bwMode="auto">
          <a:xfrm>
            <a:off x="292936" y="1131635"/>
            <a:ext cx="11337838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2" name="Заголовок 1">
            <a:extLst>
              <a:ext uri="{FF2B5EF4-FFF2-40B4-BE49-F238E27FC236}">
                <a16:creationId xmlns:a16="http://schemas.microsoft.com/office/drawing/2014/main" id="{699594F6-38F0-4B78-9D9E-E20181380E38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402634" y="2030011"/>
            <a:ext cx="936000" cy="339502"/>
          </a:xfrm>
          <a:prstGeom prst="rect">
            <a:avLst/>
          </a:prstGeom>
          <a:solidFill>
            <a:schemeClr val="bg1">
              <a:alpha val="60000"/>
            </a:schemeClr>
          </a:solidFill>
        </p:spPr>
        <p:txBody>
          <a:bodyPr vert="horz" lIns="72000" tIns="45720" rIns="72000" bIns="45720" rtlCol="0" anchor="ctr">
            <a:noAutofit/>
          </a:bodyPr>
          <a:lstStyle>
            <a:defPPr>
              <a:defRPr lang="ru-RU"/>
            </a:defPPr>
            <a:lvl1pPr marR="0" lvl="0" algn="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 b="1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l"/>
            <a:endParaRPr lang="ru-RU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8CBF1378-C85D-4F88-8C3A-E022C31003C6}"/>
              </a:ext>
            </a:extLst>
          </p:cNvPr>
          <p:cNvSpPr/>
          <p:nvPr/>
        </p:nvSpPr>
        <p:spPr>
          <a:xfrm>
            <a:off x="1097950" y="1401298"/>
            <a:ext cx="5681537" cy="40011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Физкультурно-оздоровительное занятия (ФОЗ)</a:t>
            </a:r>
            <a:endParaRPr lang="en-US" sz="2000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0D23DD8-E51A-4939-B796-2270C4FFF388}"/>
              </a:ext>
            </a:extLst>
          </p:cNvPr>
          <p:cNvSpPr txBox="1"/>
          <p:nvPr/>
        </p:nvSpPr>
        <p:spPr>
          <a:xfrm>
            <a:off x="522041" y="2168524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1</a:t>
            </a:r>
            <a:endParaRPr lang="en-US" sz="4000" dirty="0">
              <a:solidFill>
                <a:srgbClr val="FFE181"/>
              </a:solidFill>
            </a:endParaRPr>
          </a:p>
        </p:txBody>
      </p: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1109F6C3-6D99-4A4C-BA1A-BDDD4458A86A}"/>
              </a:ext>
            </a:extLst>
          </p:cNvPr>
          <p:cNvCxnSpPr/>
          <p:nvPr/>
        </p:nvCxnSpPr>
        <p:spPr bwMode="auto">
          <a:xfrm>
            <a:off x="887987" y="2182083"/>
            <a:ext cx="0" cy="61200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2AB27885-CA64-49FE-88A5-13764C107CF6}"/>
              </a:ext>
            </a:extLst>
          </p:cNvPr>
          <p:cNvCxnSpPr/>
          <p:nvPr/>
        </p:nvCxnSpPr>
        <p:spPr bwMode="auto">
          <a:xfrm>
            <a:off x="887987" y="3057561"/>
            <a:ext cx="0" cy="61200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0B10FC89-C978-4B8A-9CF1-F5ECB8F293DE}"/>
              </a:ext>
            </a:extLst>
          </p:cNvPr>
          <p:cNvSpPr txBox="1"/>
          <p:nvPr/>
        </p:nvSpPr>
        <p:spPr>
          <a:xfrm>
            <a:off x="518601" y="3940103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3</a:t>
            </a:r>
            <a:endParaRPr lang="en-US" sz="4000" dirty="0">
              <a:solidFill>
                <a:srgbClr val="FFE181"/>
              </a:solidFill>
            </a:endParaRP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A9324A83-B987-426D-A9DD-FAEB0528C7E1}"/>
              </a:ext>
            </a:extLst>
          </p:cNvPr>
          <p:cNvCxnSpPr/>
          <p:nvPr/>
        </p:nvCxnSpPr>
        <p:spPr bwMode="auto">
          <a:xfrm>
            <a:off x="887987" y="3940103"/>
            <a:ext cx="13785" cy="620022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7" name="Rectangle 76">
            <a:extLst>
              <a:ext uri="{FF2B5EF4-FFF2-40B4-BE49-F238E27FC236}">
                <a16:creationId xmlns:a16="http://schemas.microsoft.com/office/drawing/2014/main" id="{95B25363-33D9-431F-8622-6E8097A6EE5B}"/>
              </a:ext>
            </a:extLst>
          </p:cNvPr>
          <p:cNvSpPr/>
          <p:nvPr/>
        </p:nvSpPr>
        <p:spPr>
          <a:xfrm>
            <a:off x="1097949" y="3124529"/>
            <a:ext cx="586870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Традиционные виды спорта</a:t>
            </a:r>
            <a:endParaRPr lang="en-US" sz="2000" dirty="0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9011BE5E-FC2C-4139-890A-B3D2A002AA86}"/>
              </a:ext>
            </a:extLst>
          </p:cNvPr>
          <p:cNvSpPr txBox="1"/>
          <p:nvPr/>
        </p:nvSpPr>
        <p:spPr>
          <a:xfrm>
            <a:off x="529502" y="4811309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4</a:t>
            </a:r>
            <a:endParaRPr lang="en-US" sz="4000" dirty="0">
              <a:solidFill>
                <a:srgbClr val="FFE181"/>
              </a:solidFill>
            </a:endParaRPr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EB46645F-A568-44DD-BB4C-9673E184BA8D}"/>
              </a:ext>
            </a:extLst>
          </p:cNvPr>
          <p:cNvCxnSpPr/>
          <p:nvPr/>
        </p:nvCxnSpPr>
        <p:spPr bwMode="auto">
          <a:xfrm>
            <a:off x="901772" y="4708784"/>
            <a:ext cx="0" cy="61200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0" name="Rectangle 79">
            <a:extLst>
              <a:ext uri="{FF2B5EF4-FFF2-40B4-BE49-F238E27FC236}">
                <a16:creationId xmlns:a16="http://schemas.microsoft.com/office/drawing/2014/main" id="{DDD160BA-AB87-47A6-B6A1-2E719E96BAFD}"/>
              </a:ext>
            </a:extLst>
          </p:cNvPr>
          <p:cNvSpPr/>
          <p:nvPr/>
        </p:nvSpPr>
        <p:spPr>
          <a:xfrm>
            <a:off x="1097949" y="2230013"/>
            <a:ext cx="60960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Общеукрепляющие занятия</a:t>
            </a:r>
          </a:p>
        </p:txBody>
      </p:sp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3A4C1826-C586-49D0-94E5-EF6752A1C2FB}"/>
              </a:ext>
            </a:extLst>
          </p:cNvPr>
          <p:cNvCxnSpPr/>
          <p:nvPr/>
        </p:nvCxnSpPr>
        <p:spPr bwMode="auto">
          <a:xfrm>
            <a:off x="7285306" y="2097610"/>
            <a:ext cx="0" cy="61200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350787CA-3B79-487A-AC17-00ABAF3237BD}"/>
              </a:ext>
            </a:extLst>
          </p:cNvPr>
          <p:cNvCxnSpPr/>
          <p:nvPr/>
        </p:nvCxnSpPr>
        <p:spPr bwMode="auto">
          <a:xfrm>
            <a:off x="7285306" y="2920968"/>
            <a:ext cx="0" cy="61200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A3026C4C-1D6C-4571-87F5-B97B1990A87A}"/>
              </a:ext>
            </a:extLst>
          </p:cNvPr>
          <p:cNvCxnSpPr/>
          <p:nvPr/>
        </p:nvCxnSpPr>
        <p:spPr bwMode="auto">
          <a:xfrm>
            <a:off x="7285306" y="3883667"/>
            <a:ext cx="0" cy="825117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2" name="Rectangle 121">
            <a:extLst>
              <a:ext uri="{FF2B5EF4-FFF2-40B4-BE49-F238E27FC236}">
                <a16:creationId xmlns:a16="http://schemas.microsoft.com/office/drawing/2014/main" id="{BD11962C-D81E-4E47-A921-C5345ACA5B50}"/>
              </a:ext>
            </a:extLst>
          </p:cNvPr>
          <p:cNvSpPr/>
          <p:nvPr/>
        </p:nvSpPr>
        <p:spPr>
          <a:xfrm>
            <a:off x="7410825" y="3021198"/>
            <a:ext cx="43158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До 14 % работников  от  численности предприятия</a:t>
            </a:r>
            <a:endParaRPr lang="ru-RU" sz="1800" dirty="0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EFC07606-E099-4ABE-8FC9-F2A48158BA15}"/>
              </a:ext>
            </a:extLst>
          </p:cNvPr>
          <p:cNvSpPr/>
          <p:nvPr/>
        </p:nvSpPr>
        <p:spPr>
          <a:xfrm>
            <a:off x="7417842" y="4022878"/>
            <a:ext cx="44987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До 9 %  занимающихся от численности предприятия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0B10FC89-C978-4B8A-9CF1-F5ECB8F293DE}"/>
              </a:ext>
            </a:extLst>
          </p:cNvPr>
          <p:cNvSpPr txBox="1"/>
          <p:nvPr/>
        </p:nvSpPr>
        <p:spPr>
          <a:xfrm>
            <a:off x="522041" y="3094770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2</a:t>
            </a:r>
            <a:endParaRPr lang="en-US" sz="4000" dirty="0">
              <a:solidFill>
                <a:srgbClr val="FFE181"/>
              </a:solidFill>
            </a:endParaRPr>
          </a:p>
        </p:txBody>
      </p:sp>
      <p:sp>
        <p:nvSpPr>
          <p:cNvPr id="66" name="Rectangle 67">
            <a:extLst>
              <a:ext uri="{FF2B5EF4-FFF2-40B4-BE49-F238E27FC236}">
                <a16:creationId xmlns:a16="http://schemas.microsoft.com/office/drawing/2014/main" id="{D6F8732A-0859-48D3-92BE-306DF497F932}"/>
              </a:ext>
            </a:extLst>
          </p:cNvPr>
          <p:cNvSpPr/>
          <p:nvPr/>
        </p:nvSpPr>
        <p:spPr>
          <a:xfrm>
            <a:off x="1097949" y="4071943"/>
            <a:ext cx="578048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Проведение «Минуток здоровья» в подразделениях </a:t>
            </a:r>
            <a:endParaRPr lang="en-US" sz="2000" dirty="0"/>
          </a:p>
        </p:txBody>
      </p:sp>
      <p:sp>
        <p:nvSpPr>
          <p:cNvPr id="84" name="Rectangle 121">
            <a:extLst>
              <a:ext uri="{FF2B5EF4-FFF2-40B4-BE49-F238E27FC236}">
                <a16:creationId xmlns:a16="http://schemas.microsoft.com/office/drawing/2014/main" id="{BD11962C-D81E-4E47-A921-C5345ACA5B50}"/>
              </a:ext>
            </a:extLst>
          </p:cNvPr>
          <p:cNvSpPr/>
          <p:nvPr/>
        </p:nvSpPr>
        <p:spPr>
          <a:xfrm>
            <a:off x="7376663" y="2180579"/>
            <a:ext cx="46693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До 34 % работников  от  численности предприятия</a:t>
            </a:r>
            <a:endParaRPr lang="ru-RU" sz="1800" dirty="0"/>
          </a:p>
        </p:txBody>
      </p:sp>
      <p:sp>
        <p:nvSpPr>
          <p:cNvPr id="71" name="Rectangle 63">
            <a:extLst>
              <a:ext uri="{FF2B5EF4-FFF2-40B4-BE49-F238E27FC236}">
                <a16:creationId xmlns:a16="http://schemas.microsoft.com/office/drawing/2014/main" id="{8CBF1378-C85D-4F88-8C3A-E022C31003C6}"/>
              </a:ext>
            </a:extLst>
          </p:cNvPr>
          <p:cNvSpPr/>
          <p:nvPr/>
        </p:nvSpPr>
        <p:spPr>
          <a:xfrm>
            <a:off x="7350080" y="1411213"/>
            <a:ext cx="4376615" cy="40011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Вовлеченность</a:t>
            </a:r>
            <a:endParaRPr lang="en-US" sz="2000" dirty="0"/>
          </a:p>
        </p:txBody>
      </p:sp>
      <p:sp>
        <p:nvSpPr>
          <p:cNvPr id="49" name="Rectangle 67">
            <a:extLst>
              <a:ext uri="{FF2B5EF4-FFF2-40B4-BE49-F238E27FC236}">
                <a16:creationId xmlns:a16="http://schemas.microsoft.com/office/drawing/2014/main" id="{D6F8732A-0859-48D3-92BE-306DF497F932}"/>
              </a:ext>
            </a:extLst>
          </p:cNvPr>
          <p:cNvSpPr/>
          <p:nvPr/>
        </p:nvSpPr>
        <p:spPr>
          <a:xfrm>
            <a:off x="1097949" y="5816968"/>
            <a:ext cx="1081868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Численность ООО Томскнефтехим на 01.09.20 - 1513 человек </a:t>
            </a:r>
            <a:endParaRPr lang="en-US" sz="2000" dirty="0"/>
          </a:p>
        </p:txBody>
      </p:sp>
      <p:sp>
        <p:nvSpPr>
          <p:cNvPr id="3" name="Rectangle 67">
            <a:extLst>
              <a:ext uri="{FF2B5EF4-FFF2-40B4-BE49-F238E27FC236}">
                <a16:creationId xmlns:a16="http://schemas.microsoft.com/office/drawing/2014/main" id="{21A9A811-11C1-4FE5-98E6-5D2D78F3ED38}"/>
              </a:ext>
            </a:extLst>
          </p:cNvPr>
          <p:cNvSpPr/>
          <p:nvPr/>
        </p:nvSpPr>
        <p:spPr>
          <a:xfrm>
            <a:off x="1080040" y="4872453"/>
            <a:ext cx="6026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Вовлеченным считается работник посещающий занятия не менее 1 раза в неделю</a:t>
            </a:r>
            <a:endParaRPr lang="en-US" sz="2000" dirty="0"/>
          </a:p>
        </p:txBody>
      </p:sp>
      <p:cxnSp>
        <p:nvCxnSpPr>
          <p:cNvPr id="36" name="Straight Connector 114">
            <a:extLst>
              <a:ext uri="{FF2B5EF4-FFF2-40B4-BE49-F238E27FC236}">
                <a16:creationId xmlns:a16="http://schemas.microsoft.com/office/drawing/2014/main" id="{65CFA8C8-7E71-4AD6-806A-E7F979ECEA8A}"/>
              </a:ext>
            </a:extLst>
          </p:cNvPr>
          <p:cNvCxnSpPr/>
          <p:nvPr/>
        </p:nvCxnSpPr>
        <p:spPr bwMode="auto">
          <a:xfrm>
            <a:off x="7285306" y="4872453"/>
            <a:ext cx="0" cy="825117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" name="Rectangle 123">
            <a:extLst>
              <a:ext uri="{FF2B5EF4-FFF2-40B4-BE49-F238E27FC236}">
                <a16:creationId xmlns:a16="http://schemas.microsoft.com/office/drawing/2014/main" id="{61B507C4-2408-4AD4-B44B-346F3202D389}"/>
              </a:ext>
            </a:extLst>
          </p:cNvPr>
          <p:cNvSpPr/>
          <p:nvPr/>
        </p:nvSpPr>
        <p:spPr>
          <a:xfrm>
            <a:off x="7417842" y="4934008"/>
            <a:ext cx="44987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Всего до 36 % занимающихся от численности предприятия. Без задвоений. </a:t>
            </a:r>
          </a:p>
        </p:txBody>
      </p:sp>
    </p:spTree>
    <p:extLst>
      <p:ext uri="{BB962C8B-B14F-4D97-AF65-F5344CB8AC3E}">
        <p14:creationId xmlns:p14="http://schemas.microsoft.com/office/powerpoint/2010/main" val="81583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6C63A90A-37A4-4C29-9ADC-9CD294B7C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960" y="211760"/>
            <a:ext cx="11460619" cy="915969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/>
              <a:t>Вовлеченность работников ООО «Томскнефтехим» в корпоративную программу «Здоровье».</a:t>
            </a:r>
            <a:endParaRPr lang="en-US" sz="2800" b="1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4FE680-3E66-4510-9DAF-444F4FFF2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CAB6C-8B97-437B-9E03-4EC0357CE19A}" type="slidenum">
              <a:rPr lang="ru-RU" smtClean="0"/>
              <a:pPr/>
              <a:t>5</a:t>
            </a:fld>
            <a:endParaRPr lang="ru-RU"/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908F6F41-33E0-499E-B089-0C384DB82048}"/>
              </a:ext>
            </a:extLst>
          </p:cNvPr>
          <p:cNvCxnSpPr/>
          <p:nvPr/>
        </p:nvCxnSpPr>
        <p:spPr bwMode="auto">
          <a:xfrm>
            <a:off x="292936" y="1131635"/>
            <a:ext cx="11337838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2" name="Заголовок 1">
            <a:extLst>
              <a:ext uri="{FF2B5EF4-FFF2-40B4-BE49-F238E27FC236}">
                <a16:creationId xmlns:a16="http://schemas.microsoft.com/office/drawing/2014/main" id="{699594F6-38F0-4B78-9D9E-E20181380E38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402634" y="2030011"/>
            <a:ext cx="936000" cy="339502"/>
          </a:xfrm>
          <a:prstGeom prst="rect">
            <a:avLst/>
          </a:prstGeom>
          <a:solidFill>
            <a:schemeClr val="bg1">
              <a:alpha val="60000"/>
            </a:schemeClr>
          </a:solidFill>
        </p:spPr>
        <p:txBody>
          <a:bodyPr vert="horz" lIns="72000" tIns="45720" rIns="72000" bIns="45720" rtlCol="0" anchor="ctr">
            <a:noAutofit/>
          </a:bodyPr>
          <a:lstStyle>
            <a:defPPr>
              <a:defRPr lang="ru-RU"/>
            </a:defPPr>
            <a:lvl1pPr marR="0" lvl="0" algn="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 b="1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l"/>
            <a:endParaRPr lang="ru-RU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8CBF1378-C85D-4F88-8C3A-E022C31003C6}"/>
              </a:ext>
            </a:extLst>
          </p:cNvPr>
          <p:cNvSpPr/>
          <p:nvPr/>
        </p:nvSpPr>
        <p:spPr>
          <a:xfrm>
            <a:off x="1029830" y="1141880"/>
            <a:ext cx="9579076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Профилактические мероприятия (ПМ) организованы по следующим востребованным направлениям:</a:t>
            </a:r>
            <a:endParaRPr lang="en-US" sz="2000" dirty="0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D6F8732A-0859-48D3-92BE-306DF497F932}"/>
              </a:ext>
            </a:extLst>
          </p:cNvPr>
          <p:cNvSpPr/>
          <p:nvPr/>
        </p:nvSpPr>
        <p:spPr>
          <a:xfrm>
            <a:off x="891560" y="2006153"/>
            <a:ext cx="105155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Организация и проведение Дней здоровья: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« Всемирный день борьбы против рака»,   «Проблемы лишнего веса»,   «Всемирный день борьбы с курением»,    «Всемирный день сердца»,    «Всемирный день борьбы с диабетом» и т.д.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0D23DD8-E51A-4939-B796-2270C4FFF388}"/>
              </a:ext>
            </a:extLst>
          </p:cNvPr>
          <p:cNvSpPr txBox="1"/>
          <p:nvPr/>
        </p:nvSpPr>
        <p:spPr>
          <a:xfrm>
            <a:off x="343467" y="2006153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1</a:t>
            </a:r>
            <a:endParaRPr lang="en-US" sz="4000" dirty="0">
              <a:solidFill>
                <a:srgbClr val="FFE181"/>
              </a:solidFill>
            </a:endParaRPr>
          </a:p>
        </p:txBody>
      </p: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1109F6C3-6D99-4A4C-BA1A-BDDD4458A86A}"/>
              </a:ext>
            </a:extLst>
          </p:cNvPr>
          <p:cNvCxnSpPr/>
          <p:nvPr/>
        </p:nvCxnSpPr>
        <p:spPr bwMode="auto">
          <a:xfrm>
            <a:off x="654721" y="2058184"/>
            <a:ext cx="0" cy="61200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2AB27885-CA64-49FE-88A5-13764C107CF6}"/>
              </a:ext>
            </a:extLst>
          </p:cNvPr>
          <p:cNvCxnSpPr/>
          <p:nvPr/>
        </p:nvCxnSpPr>
        <p:spPr bwMode="auto">
          <a:xfrm>
            <a:off x="654721" y="3279638"/>
            <a:ext cx="0" cy="61200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8" name="TextBox 77">
            <a:extLst>
              <a:ext uri="{FF2B5EF4-FFF2-40B4-BE49-F238E27FC236}">
                <a16:creationId xmlns:a16="http://schemas.microsoft.com/office/drawing/2014/main" id="{9011BE5E-FC2C-4139-890A-B3D2A002AA86}"/>
              </a:ext>
            </a:extLst>
          </p:cNvPr>
          <p:cNvSpPr txBox="1"/>
          <p:nvPr/>
        </p:nvSpPr>
        <p:spPr>
          <a:xfrm>
            <a:off x="340702" y="4427366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3</a:t>
            </a:r>
            <a:endParaRPr lang="en-US" sz="4000" dirty="0">
              <a:solidFill>
                <a:srgbClr val="FFE181"/>
              </a:solidFill>
            </a:endParaRPr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EB46645F-A568-44DD-BB4C-9673E184BA8D}"/>
              </a:ext>
            </a:extLst>
          </p:cNvPr>
          <p:cNvCxnSpPr/>
          <p:nvPr/>
        </p:nvCxnSpPr>
        <p:spPr bwMode="auto">
          <a:xfrm>
            <a:off x="656299" y="4469391"/>
            <a:ext cx="0" cy="61200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0" name="Rectangle 79">
            <a:extLst>
              <a:ext uri="{FF2B5EF4-FFF2-40B4-BE49-F238E27FC236}">
                <a16:creationId xmlns:a16="http://schemas.microsoft.com/office/drawing/2014/main" id="{DDD160BA-AB87-47A6-B6A1-2E719E96BAFD}"/>
              </a:ext>
            </a:extLst>
          </p:cNvPr>
          <p:cNvSpPr/>
          <p:nvPr/>
        </p:nvSpPr>
        <p:spPr>
          <a:xfrm>
            <a:off x="891560" y="4268612"/>
            <a:ext cx="10739199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Мероприятия общего профилактического направления: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Организация дежурства медперсонала на массовых общественных мероприятиях и особо ответственных производственных работах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500" b="1" kern="0" dirty="0">
              <a:solidFill>
                <a:schemeClr val="accent1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Распределение санаторно-курортных путевок с учетом медицинской карты работника, мед сопровождение детей работников в корпоративный лагерь, участие мед работников в линейных обходах подразделений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500" b="1" kern="0" dirty="0">
              <a:solidFill>
                <a:schemeClr val="accent1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Значительная скидка в корпоративных столовых на «Здоровое» меню и бесплатные овощные салаты для работников предприятия, сезонная раздача работникам витаминов и фруктов (лимоны, имбирь) и т.д.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0B10FC89-C978-4B8A-9CF1-F5ECB8F293DE}"/>
              </a:ext>
            </a:extLst>
          </p:cNvPr>
          <p:cNvSpPr txBox="1"/>
          <p:nvPr/>
        </p:nvSpPr>
        <p:spPr>
          <a:xfrm>
            <a:off x="340702" y="3279638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2</a:t>
            </a:r>
            <a:endParaRPr lang="en-US" sz="4000" dirty="0">
              <a:solidFill>
                <a:srgbClr val="FFE181"/>
              </a:solidFill>
            </a:endParaRPr>
          </a:p>
        </p:txBody>
      </p:sp>
      <p:sp>
        <p:nvSpPr>
          <p:cNvPr id="66" name="Rectangle 67">
            <a:extLst>
              <a:ext uri="{FF2B5EF4-FFF2-40B4-BE49-F238E27FC236}">
                <a16:creationId xmlns:a16="http://schemas.microsoft.com/office/drawing/2014/main" id="{D6F8732A-0859-48D3-92BE-306DF497F932}"/>
              </a:ext>
            </a:extLst>
          </p:cNvPr>
          <p:cNvSpPr/>
          <p:nvPr/>
        </p:nvSpPr>
        <p:spPr>
          <a:xfrm>
            <a:off x="891560" y="3214530"/>
            <a:ext cx="9922617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Формирование Школ здоровья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8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По артериальной гипертонии, сахарному диабету и мочекаменной болезни и т.д.</a:t>
            </a:r>
            <a:endParaRPr lang="en-US" sz="1800" b="1" kern="0" dirty="0">
              <a:solidFill>
                <a:schemeClr val="accent1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174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6C63A90A-37A4-4C29-9ADC-9CD294B7C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960" y="211760"/>
            <a:ext cx="11460619" cy="915969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/>
              <a:t>Вовлеченность работников ООО «Томскнефтехим» в корпоративную программу «Здоровье».</a:t>
            </a:r>
            <a:endParaRPr lang="en-US" sz="2800" b="1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4FE680-3E66-4510-9DAF-444F4FFF2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CAB6C-8B97-437B-9E03-4EC0357CE19A}" type="slidenum">
              <a:rPr lang="ru-RU" smtClean="0"/>
              <a:pPr/>
              <a:t>6</a:t>
            </a:fld>
            <a:endParaRPr lang="ru-RU"/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908F6F41-33E0-499E-B089-0C384DB82048}"/>
              </a:ext>
            </a:extLst>
          </p:cNvPr>
          <p:cNvCxnSpPr/>
          <p:nvPr/>
        </p:nvCxnSpPr>
        <p:spPr bwMode="auto">
          <a:xfrm>
            <a:off x="292936" y="1131635"/>
            <a:ext cx="11337838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2" name="Заголовок 1">
            <a:extLst>
              <a:ext uri="{FF2B5EF4-FFF2-40B4-BE49-F238E27FC236}">
                <a16:creationId xmlns:a16="http://schemas.microsoft.com/office/drawing/2014/main" id="{699594F6-38F0-4B78-9D9E-E20181380E38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402634" y="2030011"/>
            <a:ext cx="936000" cy="339502"/>
          </a:xfrm>
          <a:prstGeom prst="rect">
            <a:avLst/>
          </a:prstGeom>
          <a:solidFill>
            <a:schemeClr val="bg1">
              <a:alpha val="60000"/>
            </a:schemeClr>
          </a:solidFill>
        </p:spPr>
        <p:txBody>
          <a:bodyPr vert="horz" lIns="72000" tIns="45720" rIns="72000" bIns="45720" rtlCol="0" anchor="ctr">
            <a:noAutofit/>
          </a:bodyPr>
          <a:lstStyle>
            <a:defPPr>
              <a:defRPr lang="ru-RU"/>
            </a:defPPr>
            <a:lvl1pPr marR="0" lvl="0" algn="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 b="1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l"/>
            <a:endParaRPr lang="ru-RU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0D23DD8-E51A-4939-B796-2270C4FFF388}"/>
              </a:ext>
            </a:extLst>
          </p:cNvPr>
          <p:cNvSpPr txBox="1"/>
          <p:nvPr/>
        </p:nvSpPr>
        <p:spPr>
          <a:xfrm>
            <a:off x="342792" y="2098176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1</a:t>
            </a:r>
            <a:endParaRPr lang="en-US" sz="4000" dirty="0">
              <a:solidFill>
                <a:srgbClr val="FFE181"/>
              </a:solidFill>
            </a:endParaRPr>
          </a:p>
        </p:txBody>
      </p: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1109F6C3-6D99-4A4C-BA1A-BDDD4458A86A}"/>
              </a:ext>
            </a:extLst>
          </p:cNvPr>
          <p:cNvCxnSpPr/>
          <p:nvPr/>
        </p:nvCxnSpPr>
        <p:spPr bwMode="auto">
          <a:xfrm flipH="1">
            <a:off x="650684" y="2222111"/>
            <a:ext cx="4037" cy="474436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2AB27885-CA64-49FE-88A5-13764C107CF6}"/>
              </a:ext>
            </a:extLst>
          </p:cNvPr>
          <p:cNvCxnSpPr/>
          <p:nvPr/>
        </p:nvCxnSpPr>
        <p:spPr bwMode="auto">
          <a:xfrm>
            <a:off x="650684" y="4128796"/>
            <a:ext cx="0" cy="61200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8" name="TextBox 77">
            <a:extLst>
              <a:ext uri="{FF2B5EF4-FFF2-40B4-BE49-F238E27FC236}">
                <a16:creationId xmlns:a16="http://schemas.microsoft.com/office/drawing/2014/main" id="{9011BE5E-FC2C-4139-890A-B3D2A002AA86}"/>
              </a:ext>
            </a:extLst>
          </p:cNvPr>
          <p:cNvSpPr txBox="1"/>
          <p:nvPr/>
        </p:nvSpPr>
        <p:spPr>
          <a:xfrm>
            <a:off x="345860" y="4114360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3</a:t>
            </a:r>
            <a:endParaRPr lang="en-US" sz="4000" dirty="0">
              <a:solidFill>
                <a:srgbClr val="FFE181"/>
              </a:solidFill>
            </a:endParaRP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7ECFAE93-65A8-447A-A40F-46F325E4C289}"/>
              </a:ext>
            </a:extLst>
          </p:cNvPr>
          <p:cNvSpPr/>
          <p:nvPr/>
        </p:nvSpPr>
        <p:spPr>
          <a:xfrm>
            <a:off x="802429" y="2244371"/>
            <a:ext cx="1096113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Организованы раз в два месяца тематические встречи (Дни здоровья) с коллективом. Проводят цеховые врачи предприятия.</a:t>
            </a:r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B1532E8D-0295-4A67-A4CD-4109A9B5CC35}"/>
              </a:ext>
            </a:extLst>
          </p:cNvPr>
          <p:cNvSpPr/>
          <p:nvPr/>
        </p:nvSpPr>
        <p:spPr>
          <a:xfrm>
            <a:off x="802429" y="5363494"/>
            <a:ext cx="110599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С подрядчиком по питанию работников достигнуты договоренности и отработаны процессы организации здорового питания. «Комбинат общественного питания» ТНХ</a:t>
            </a:r>
            <a:endParaRPr lang="en-US" sz="2000" b="1" kern="0" dirty="0">
              <a:solidFill>
                <a:schemeClr val="accent1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BD11962C-D81E-4E47-A921-C5345ACA5B50}"/>
              </a:ext>
            </a:extLst>
          </p:cNvPr>
          <p:cNvSpPr/>
          <p:nvPr/>
        </p:nvSpPr>
        <p:spPr>
          <a:xfrm>
            <a:off x="802429" y="4250130"/>
            <a:ext cx="1096113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Участие медицинских работников включено во все принципиальные процессы (работы, мероприятия и пр.) Специалисты подрядчика СОГАЗ Профмедицина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0B10FC89-C978-4B8A-9CF1-F5ECB8F293DE}"/>
              </a:ext>
            </a:extLst>
          </p:cNvPr>
          <p:cNvSpPr txBox="1"/>
          <p:nvPr/>
        </p:nvSpPr>
        <p:spPr>
          <a:xfrm>
            <a:off x="347983" y="3231975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2</a:t>
            </a:r>
            <a:endParaRPr lang="en-US" sz="4000" dirty="0">
              <a:solidFill>
                <a:srgbClr val="FFE181"/>
              </a:solidFill>
            </a:endParaRPr>
          </a:p>
        </p:txBody>
      </p:sp>
      <p:sp>
        <p:nvSpPr>
          <p:cNvPr id="84" name="Rectangle 121">
            <a:extLst>
              <a:ext uri="{FF2B5EF4-FFF2-40B4-BE49-F238E27FC236}">
                <a16:creationId xmlns:a16="http://schemas.microsoft.com/office/drawing/2014/main" id="{BD11962C-D81E-4E47-A921-C5345ACA5B50}"/>
              </a:ext>
            </a:extLst>
          </p:cNvPr>
          <p:cNvSpPr/>
          <p:nvPr/>
        </p:nvSpPr>
        <p:spPr>
          <a:xfrm>
            <a:off x="791778" y="3297582"/>
            <a:ext cx="110705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Организованы один раз в квартал «Школы здоровья» с помощью подрядчика СОГАЗ Профмедицина</a:t>
            </a:r>
          </a:p>
        </p:txBody>
      </p:sp>
      <p:sp>
        <p:nvSpPr>
          <p:cNvPr id="71" name="Rectangle 63">
            <a:extLst>
              <a:ext uri="{FF2B5EF4-FFF2-40B4-BE49-F238E27FC236}">
                <a16:creationId xmlns:a16="http://schemas.microsoft.com/office/drawing/2014/main" id="{8CBF1378-C85D-4F88-8C3A-E022C31003C6}"/>
              </a:ext>
            </a:extLst>
          </p:cNvPr>
          <p:cNvSpPr/>
          <p:nvPr/>
        </p:nvSpPr>
        <p:spPr>
          <a:xfrm>
            <a:off x="738852" y="1322666"/>
            <a:ext cx="10588834" cy="40011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Организационная часть организации ПМ</a:t>
            </a:r>
            <a:endParaRPr lang="en-US" sz="2000" dirty="0"/>
          </a:p>
        </p:txBody>
      </p:sp>
      <p:cxnSp>
        <p:nvCxnSpPr>
          <p:cNvPr id="30" name="Straight Connector 69">
            <a:extLst>
              <a:ext uri="{FF2B5EF4-FFF2-40B4-BE49-F238E27FC236}">
                <a16:creationId xmlns:a16="http://schemas.microsoft.com/office/drawing/2014/main" id="{BDA2B747-FBCB-4849-BEE1-9EC55D8E6B2B}"/>
              </a:ext>
            </a:extLst>
          </p:cNvPr>
          <p:cNvCxnSpPr/>
          <p:nvPr/>
        </p:nvCxnSpPr>
        <p:spPr bwMode="auto">
          <a:xfrm flipH="1">
            <a:off x="650684" y="3340605"/>
            <a:ext cx="4037" cy="474436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" name="Straight Connector 72">
            <a:extLst>
              <a:ext uri="{FF2B5EF4-FFF2-40B4-BE49-F238E27FC236}">
                <a16:creationId xmlns:a16="http://schemas.microsoft.com/office/drawing/2014/main" id="{A6D6422C-D8DA-49FA-B979-B924B573649D}"/>
              </a:ext>
            </a:extLst>
          </p:cNvPr>
          <p:cNvCxnSpPr/>
          <p:nvPr/>
        </p:nvCxnSpPr>
        <p:spPr bwMode="auto">
          <a:xfrm>
            <a:off x="650684" y="5382437"/>
            <a:ext cx="0" cy="61200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398FA7E7-63C5-4D62-83B6-3EB1E7F11207}"/>
              </a:ext>
            </a:extLst>
          </p:cNvPr>
          <p:cNvSpPr txBox="1"/>
          <p:nvPr/>
        </p:nvSpPr>
        <p:spPr>
          <a:xfrm>
            <a:off x="342117" y="5378884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4</a:t>
            </a:r>
            <a:endParaRPr lang="en-US" sz="4000" dirty="0">
              <a:solidFill>
                <a:srgbClr val="FFE18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900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6C63A90A-37A4-4C29-9ADC-9CD294B7C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960" y="211760"/>
            <a:ext cx="11460619" cy="915969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/>
              <a:t>Вовлеченность работников ООО «Томскнефтехим» в корпоративную программу «Здоровье».</a:t>
            </a:r>
            <a:endParaRPr lang="en-US" sz="2800" b="1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4FE680-3E66-4510-9DAF-444F4FFF2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CAB6C-8B97-437B-9E03-4EC0357CE19A}" type="slidenum">
              <a:rPr lang="ru-RU" smtClean="0"/>
              <a:pPr/>
              <a:t>7</a:t>
            </a:fld>
            <a:endParaRPr lang="ru-RU"/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908F6F41-33E0-499E-B089-0C384DB82048}"/>
              </a:ext>
            </a:extLst>
          </p:cNvPr>
          <p:cNvCxnSpPr/>
          <p:nvPr/>
        </p:nvCxnSpPr>
        <p:spPr bwMode="auto">
          <a:xfrm>
            <a:off x="292936" y="1131635"/>
            <a:ext cx="11337838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2" name="Заголовок 1">
            <a:extLst>
              <a:ext uri="{FF2B5EF4-FFF2-40B4-BE49-F238E27FC236}">
                <a16:creationId xmlns:a16="http://schemas.microsoft.com/office/drawing/2014/main" id="{699594F6-38F0-4B78-9D9E-E20181380E38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402634" y="2030011"/>
            <a:ext cx="936000" cy="339502"/>
          </a:xfrm>
          <a:prstGeom prst="rect">
            <a:avLst/>
          </a:prstGeom>
          <a:solidFill>
            <a:schemeClr val="bg1">
              <a:alpha val="60000"/>
            </a:schemeClr>
          </a:solidFill>
        </p:spPr>
        <p:txBody>
          <a:bodyPr vert="horz" lIns="72000" tIns="45720" rIns="72000" bIns="45720" rtlCol="0" anchor="ctr">
            <a:noAutofit/>
          </a:bodyPr>
          <a:lstStyle>
            <a:defPPr>
              <a:defRPr lang="ru-RU"/>
            </a:defPPr>
            <a:lvl1pPr marR="0" lvl="0" algn="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 b="1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l"/>
            <a:endParaRPr lang="ru-RU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8CBF1378-C85D-4F88-8C3A-E022C31003C6}"/>
              </a:ext>
            </a:extLst>
          </p:cNvPr>
          <p:cNvSpPr/>
          <p:nvPr/>
        </p:nvSpPr>
        <p:spPr>
          <a:xfrm>
            <a:off x="1097950" y="1401298"/>
            <a:ext cx="5681537" cy="40011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Профилактические мероприятия (ПМ)</a:t>
            </a:r>
            <a:endParaRPr lang="en-US" sz="2000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0D23DD8-E51A-4939-B796-2270C4FFF388}"/>
              </a:ext>
            </a:extLst>
          </p:cNvPr>
          <p:cNvSpPr txBox="1"/>
          <p:nvPr/>
        </p:nvSpPr>
        <p:spPr>
          <a:xfrm>
            <a:off x="522041" y="2168524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1</a:t>
            </a:r>
            <a:endParaRPr lang="en-US" sz="4000" dirty="0">
              <a:solidFill>
                <a:srgbClr val="FFE181"/>
              </a:solidFill>
            </a:endParaRPr>
          </a:p>
        </p:txBody>
      </p: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1109F6C3-6D99-4A4C-BA1A-BDDD4458A86A}"/>
              </a:ext>
            </a:extLst>
          </p:cNvPr>
          <p:cNvCxnSpPr/>
          <p:nvPr/>
        </p:nvCxnSpPr>
        <p:spPr bwMode="auto">
          <a:xfrm>
            <a:off x="887987" y="2182083"/>
            <a:ext cx="0" cy="61200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2AB27885-CA64-49FE-88A5-13764C107CF6}"/>
              </a:ext>
            </a:extLst>
          </p:cNvPr>
          <p:cNvCxnSpPr/>
          <p:nvPr/>
        </p:nvCxnSpPr>
        <p:spPr bwMode="auto">
          <a:xfrm>
            <a:off x="887987" y="3057561"/>
            <a:ext cx="0" cy="61200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0B10FC89-C978-4B8A-9CF1-F5ECB8F293DE}"/>
              </a:ext>
            </a:extLst>
          </p:cNvPr>
          <p:cNvSpPr txBox="1"/>
          <p:nvPr/>
        </p:nvSpPr>
        <p:spPr>
          <a:xfrm>
            <a:off x="518601" y="3940103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3</a:t>
            </a:r>
            <a:endParaRPr lang="en-US" sz="4000" dirty="0">
              <a:solidFill>
                <a:srgbClr val="FFE181"/>
              </a:solidFill>
            </a:endParaRP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A9324A83-B987-426D-A9DD-FAEB0528C7E1}"/>
              </a:ext>
            </a:extLst>
          </p:cNvPr>
          <p:cNvCxnSpPr/>
          <p:nvPr/>
        </p:nvCxnSpPr>
        <p:spPr bwMode="auto">
          <a:xfrm>
            <a:off x="887987" y="3940103"/>
            <a:ext cx="13785" cy="620022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7" name="Rectangle 76">
            <a:extLst>
              <a:ext uri="{FF2B5EF4-FFF2-40B4-BE49-F238E27FC236}">
                <a16:creationId xmlns:a16="http://schemas.microsoft.com/office/drawing/2014/main" id="{95B25363-33D9-431F-8622-6E8097A6EE5B}"/>
              </a:ext>
            </a:extLst>
          </p:cNvPr>
          <p:cNvSpPr/>
          <p:nvPr/>
        </p:nvSpPr>
        <p:spPr>
          <a:xfrm>
            <a:off x="1097949" y="3124529"/>
            <a:ext cx="586870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Школы здоровья</a:t>
            </a:r>
            <a:endParaRPr lang="en-US" sz="2000" dirty="0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DDD160BA-AB87-47A6-B6A1-2E719E96BAFD}"/>
              </a:ext>
            </a:extLst>
          </p:cNvPr>
          <p:cNvSpPr/>
          <p:nvPr/>
        </p:nvSpPr>
        <p:spPr>
          <a:xfrm>
            <a:off x="1097949" y="2230013"/>
            <a:ext cx="60960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Дни здоровья</a:t>
            </a:r>
          </a:p>
        </p:txBody>
      </p:sp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3A4C1826-C586-49D0-94E5-EF6752A1C2FB}"/>
              </a:ext>
            </a:extLst>
          </p:cNvPr>
          <p:cNvCxnSpPr/>
          <p:nvPr/>
        </p:nvCxnSpPr>
        <p:spPr bwMode="auto">
          <a:xfrm>
            <a:off x="7285306" y="2097610"/>
            <a:ext cx="0" cy="61200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350787CA-3B79-487A-AC17-00ABAF3237BD}"/>
              </a:ext>
            </a:extLst>
          </p:cNvPr>
          <p:cNvCxnSpPr/>
          <p:nvPr/>
        </p:nvCxnSpPr>
        <p:spPr bwMode="auto">
          <a:xfrm>
            <a:off x="7285306" y="2920968"/>
            <a:ext cx="0" cy="61200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A3026C4C-1D6C-4571-87F5-B97B1990A87A}"/>
              </a:ext>
            </a:extLst>
          </p:cNvPr>
          <p:cNvCxnSpPr/>
          <p:nvPr/>
        </p:nvCxnSpPr>
        <p:spPr bwMode="auto">
          <a:xfrm>
            <a:off x="7285306" y="3883667"/>
            <a:ext cx="0" cy="825117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2" name="Rectangle 121">
            <a:extLst>
              <a:ext uri="{FF2B5EF4-FFF2-40B4-BE49-F238E27FC236}">
                <a16:creationId xmlns:a16="http://schemas.microsoft.com/office/drawing/2014/main" id="{BD11962C-D81E-4E47-A921-C5345ACA5B50}"/>
              </a:ext>
            </a:extLst>
          </p:cNvPr>
          <p:cNvSpPr/>
          <p:nvPr/>
        </p:nvSpPr>
        <p:spPr>
          <a:xfrm>
            <a:off x="7410825" y="3021198"/>
            <a:ext cx="43158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До 30% работников  от  численности предприятия</a:t>
            </a:r>
            <a:endParaRPr lang="ru-RU" sz="1800" dirty="0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EFC07606-E099-4ABE-8FC9-F2A48158BA15}"/>
              </a:ext>
            </a:extLst>
          </p:cNvPr>
          <p:cNvSpPr/>
          <p:nvPr/>
        </p:nvSpPr>
        <p:spPr>
          <a:xfrm>
            <a:off x="7417842" y="4022878"/>
            <a:ext cx="44987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До 100%  участвующих в процессах работников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0B10FC89-C978-4B8A-9CF1-F5ECB8F293DE}"/>
              </a:ext>
            </a:extLst>
          </p:cNvPr>
          <p:cNvSpPr txBox="1"/>
          <p:nvPr/>
        </p:nvSpPr>
        <p:spPr>
          <a:xfrm>
            <a:off x="522041" y="3094770"/>
            <a:ext cx="234038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ru-RU" sz="4000" dirty="0">
                <a:solidFill>
                  <a:srgbClr val="FFE181"/>
                </a:solidFill>
              </a:rPr>
              <a:t>2</a:t>
            </a:r>
            <a:endParaRPr lang="en-US" sz="4000" dirty="0">
              <a:solidFill>
                <a:srgbClr val="FFE181"/>
              </a:solidFill>
            </a:endParaRPr>
          </a:p>
        </p:txBody>
      </p:sp>
      <p:sp>
        <p:nvSpPr>
          <p:cNvPr id="66" name="Rectangle 67">
            <a:extLst>
              <a:ext uri="{FF2B5EF4-FFF2-40B4-BE49-F238E27FC236}">
                <a16:creationId xmlns:a16="http://schemas.microsoft.com/office/drawing/2014/main" id="{D6F8732A-0859-48D3-92BE-306DF497F932}"/>
              </a:ext>
            </a:extLst>
          </p:cNvPr>
          <p:cNvSpPr/>
          <p:nvPr/>
        </p:nvSpPr>
        <p:spPr>
          <a:xfrm>
            <a:off x="1097949" y="4071943"/>
            <a:ext cx="578048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Мероприятия общего профилактического направления</a:t>
            </a:r>
            <a:endParaRPr lang="en-US" sz="2000" dirty="0"/>
          </a:p>
        </p:txBody>
      </p:sp>
      <p:sp>
        <p:nvSpPr>
          <p:cNvPr id="84" name="Rectangle 121">
            <a:extLst>
              <a:ext uri="{FF2B5EF4-FFF2-40B4-BE49-F238E27FC236}">
                <a16:creationId xmlns:a16="http://schemas.microsoft.com/office/drawing/2014/main" id="{BD11962C-D81E-4E47-A921-C5345ACA5B50}"/>
              </a:ext>
            </a:extLst>
          </p:cNvPr>
          <p:cNvSpPr/>
          <p:nvPr/>
        </p:nvSpPr>
        <p:spPr>
          <a:xfrm>
            <a:off x="7376663" y="2180579"/>
            <a:ext cx="46693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До 60 % работников  от  численности предприятия</a:t>
            </a:r>
            <a:endParaRPr lang="ru-RU" sz="1800" dirty="0"/>
          </a:p>
        </p:txBody>
      </p:sp>
      <p:sp>
        <p:nvSpPr>
          <p:cNvPr id="71" name="Rectangle 63">
            <a:extLst>
              <a:ext uri="{FF2B5EF4-FFF2-40B4-BE49-F238E27FC236}">
                <a16:creationId xmlns:a16="http://schemas.microsoft.com/office/drawing/2014/main" id="{8CBF1378-C85D-4F88-8C3A-E022C31003C6}"/>
              </a:ext>
            </a:extLst>
          </p:cNvPr>
          <p:cNvSpPr/>
          <p:nvPr/>
        </p:nvSpPr>
        <p:spPr>
          <a:xfrm>
            <a:off x="7350080" y="1411213"/>
            <a:ext cx="4376615" cy="40011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Вовлеченность</a:t>
            </a:r>
            <a:endParaRPr lang="en-US" sz="2000" dirty="0"/>
          </a:p>
        </p:txBody>
      </p:sp>
      <p:sp>
        <p:nvSpPr>
          <p:cNvPr id="49" name="Rectangle 67">
            <a:extLst>
              <a:ext uri="{FF2B5EF4-FFF2-40B4-BE49-F238E27FC236}">
                <a16:creationId xmlns:a16="http://schemas.microsoft.com/office/drawing/2014/main" id="{D6F8732A-0859-48D3-92BE-306DF497F932}"/>
              </a:ext>
            </a:extLst>
          </p:cNvPr>
          <p:cNvSpPr/>
          <p:nvPr/>
        </p:nvSpPr>
        <p:spPr>
          <a:xfrm>
            <a:off x="1097949" y="5816968"/>
            <a:ext cx="1081868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kern="0" dirty="0">
                <a:solidFill>
                  <a:schemeClr val="accent1"/>
                </a:solidFill>
                <a:highlight>
                  <a:srgbClr val="FFFF00"/>
                </a:highlight>
                <a:latin typeface="Arial Narrow" panose="020B0606020202030204" pitchFamily="34" charset="0"/>
                <a:cs typeface="Arial" pitchFamily="34" charset="0"/>
              </a:rPr>
              <a:t>Численность ООО Томскнефтехим на 01.09.20 - 1513 человек </a:t>
            </a:r>
            <a:endParaRPr lang="en-US" sz="2000" dirty="0">
              <a:highlight>
                <a:srgbClr val="FFFF00"/>
              </a:highlight>
            </a:endParaRPr>
          </a:p>
        </p:txBody>
      </p:sp>
      <p:cxnSp>
        <p:nvCxnSpPr>
          <p:cNvPr id="36" name="Straight Connector 114">
            <a:extLst>
              <a:ext uri="{FF2B5EF4-FFF2-40B4-BE49-F238E27FC236}">
                <a16:creationId xmlns:a16="http://schemas.microsoft.com/office/drawing/2014/main" id="{65CFA8C8-7E71-4AD6-806A-E7F979ECEA8A}"/>
              </a:ext>
            </a:extLst>
          </p:cNvPr>
          <p:cNvCxnSpPr/>
          <p:nvPr/>
        </p:nvCxnSpPr>
        <p:spPr bwMode="auto">
          <a:xfrm>
            <a:off x="7285306" y="4872453"/>
            <a:ext cx="0" cy="825117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" name="Rectangle 123">
            <a:extLst>
              <a:ext uri="{FF2B5EF4-FFF2-40B4-BE49-F238E27FC236}">
                <a16:creationId xmlns:a16="http://schemas.microsoft.com/office/drawing/2014/main" id="{61B507C4-2408-4AD4-B44B-346F3202D389}"/>
              </a:ext>
            </a:extLst>
          </p:cNvPr>
          <p:cNvSpPr/>
          <p:nvPr/>
        </p:nvSpPr>
        <p:spPr>
          <a:xfrm>
            <a:off x="7417842" y="4934008"/>
            <a:ext cx="44987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kern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Всего до 65% вовлечено </a:t>
            </a:r>
            <a:r>
              <a:rPr lang="ru-RU" sz="1800" kern="0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от численности предприятия. </a:t>
            </a:r>
          </a:p>
        </p:txBody>
      </p:sp>
    </p:spTree>
    <p:extLst>
      <p:ext uri="{BB962C8B-B14F-4D97-AF65-F5344CB8AC3E}">
        <p14:creationId xmlns:p14="http://schemas.microsoft.com/office/powerpoint/2010/main" val="92179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aXwYYIQMUOsVyooSIKwl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aXwYYIQMUOsVyooSIKwl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aXwYYIQMUOsVyooSIKwl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aXwYYIQMUOsVyooSIKwl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aXwYYIQMUOsVyooSIKwl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aXwYYIQMUOsVyooSIKwlg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aXwYYIQMUOsVyooSIKwlg"/>
</p:tagLst>
</file>

<file path=ppt/theme/theme1.xml><?xml version="1.0" encoding="utf-8"?>
<a:theme xmlns:a="http://schemas.openxmlformats.org/drawingml/2006/main" name="СИБУР-внешний-16x9">
  <a:themeElements>
    <a:clrScheme name="435435435435435435">
      <a:dk1>
        <a:sysClr val="windowText" lastClr="000000"/>
      </a:dk1>
      <a:lt1>
        <a:sysClr val="window" lastClr="FFFFFF"/>
      </a:lt1>
      <a:dk2>
        <a:srgbClr val="B2D2D8"/>
      </a:dk2>
      <a:lt2>
        <a:srgbClr val="99CC00"/>
      </a:lt2>
      <a:accent1>
        <a:srgbClr val="008C95"/>
      </a:accent1>
      <a:accent2>
        <a:srgbClr val="99CC00"/>
      </a:accent2>
      <a:accent3>
        <a:srgbClr val="808080"/>
      </a:accent3>
      <a:accent4>
        <a:srgbClr val="F58A1F"/>
      </a:accent4>
      <a:accent5>
        <a:srgbClr val="B2D2D8"/>
      </a:accent5>
      <a:accent6>
        <a:srgbClr val="C00000"/>
      </a:accent6>
      <a:hlink>
        <a:srgbClr val="008C95"/>
      </a:hlink>
      <a:folHlink>
        <a:srgbClr val="00696F"/>
      </a:folHlink>
    </a:clrScheme>
    <a:fontScheme name="Другая 1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Кутюр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Сеть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1">
        <a:dk1>
          <a:srgbClr val="000000"/>
        </a:dk1>
        <a:lt1>
          <a:srgbClr val="FFFFFF"/>
        </a:lt1>
        <a:dk2>
          <a:srgbClr val="008080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2">
        <a:dk1>
          <a:srgbClr val="000000"/>
        </a:dk1>
        <a:lt1>
          <a:srgbClr val="FFFFFF"/>
        </a:lt1>
        <a:dk2>
          <a:srgbClr val="4D4D4D"/>
        </a:dk2>
        <a:lt2>
          <a:srgbClr val="808080"/>
        </a:lt2>
        <a:accent1>
          <a:srgbClr val="00808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8AB900"/>
        </a:accent6>
        <a:hlink>
          <a:srgbClr val="C0C0C0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3">
        <a:dk1>
          <a:srgbClr val="000000"/>
        </a:dk1>
        <a:lt1>
          <a:srgbClr val="FFFFFF"/>
        </a:lt1>
        <a:dk2>
          <a:srgbClr val="1C1C1C"/>
        </a:dk2>
        <a:lt2>
          <a:srgbClr val="808080"/>
        </a:lt2>
        <a:accent1>
          <a:srgbClr val="00808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8AB900"/>
        </a:accent6>
        <a:hlink>
          <a:srgbClr val="C0C0C0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4">
        <a:dk1>
          <a:srgbClr val="000000"/>
        </a:dk1>
        <a:lt1>
          <a:srgbClr val="FFFFFF"/>
        </a:lt1>
        <a:dk2>
          <a:srgbClr val="1C1C1C"/>
        </a:dk2>
        <a:lt2>
          <a:srgbClr val="808080"/>
        </a:lt2>
        <a:accent1>
          <a:srgbClr val="008080"/>
        </a:accent1>
        <a:accent2>
          <a:srgbClr val="FF9900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E78A00"/>
        </a:accent6>
        <a:hlink>
          <a:srgbClr val="C0C0C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5">
        <a:dk1>
          <a:srgbClr val="000000"/>
        </a:dk1>
        <a:lt1>
          <a:srgbClr val="FFFFFF"/>
        </a:lt1>
        <a:dk2>
          <a:srgbClr val="008080"/>
        </a:dk2>
        <a:lt2>
          <a:srgbClr val="808080"/>
        </a:lt2>
        <a:accent1>
          <a:srgbClr val="00808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8AB900"/>
        </a:accent6>
        <a:hlink>
          <a:srgbClr val="C0C0C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6">
        <a:dk1>
          <a:srgbClr val="000000"/>
        </a:dk1>
        <a:lt1>
          <a:srgbClr val="FFFFFF"/>
        </a:lt1>
        <a:dk2>
          <a:srgbClr val="080808"/>
        </a:dk2>
        <a:lt2>
          <a:srgbClr val="808080"/>
        </a:lt2>
        <a:accent1>
          <a:srgbClr val="00808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8AB900"/>
        </a:accent6>
        <a:hlink>
          <a:srgbClr val="C0C0C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СИБУР-внешний-16x9" id="{DBE8FF0F-DA96-4FD0-A47E-63A6C128CD8F}" vid="{352A0944-A8A9-4B63-8F1C-B931A9EE43F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СИБУР-внешний-16x9</Template>
  <TotalTime>6671</TotalTime>
  <Words>749</Words>
  <Application>Microsoft Office PowerPoint</Application>
  <PresentationFormat>Широкоэкранный</PresentationFormat>
  <Paragraphs>102</Paragraphs>
  <Slides>7</Slides>
  <Notes>7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Arial Narrow</vt:lpstr>
      <vt:lpstr>Calibri</vt:lpstr>
      <vt:lpstr>Wingdings</vt:lpstr>
      <vt:lpstr>СИБУР-внешний-16x9</vt:lpstr>
      <vt:lpstr>think-cell Slide</vt:lpstr>
      <vt:lpstr>Вовлеченность работников ООО «Томскнефтехим» в корпоративную программу «Здоровье».</vt:lpstr>
      <vt:lpstr>Вовлеченность работников ООО «Томскнефтехим» в корпоративную программу «Здоровье».</vt:lpstr>
      <vt:lpstr>Вовлеченность работников ООО «Томскнефтехим» в корпоративную программу «Здоровье».</vt:lpstr>
      <vt:lpstr>Вовлеченность работников ООО «Томскнефтехим» в корпоративную программу «Здоровье».</vt:lpstr>
      <vt:lpstr>Вовлеченность работников ООО «Томскнефтехим» в корпоративную программу «Здоровье».</vt:lpstr>
      <vt:lpstr>Вовлеченность работников ООО «Томскнефтехим» в корпоративную программу «Здоровье».</vt:lpstr>
      <vt:lpstr>Вовлеченность работников ООО «Томскнефтехим» в корпоративную программу «Здоровье».</vt:lpstr>
    </vt:vector>
  </TitlesOfParts>
  <Company>SIBUR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Самойленко Наталья Владимировна</dc:creator>
  <cp:lastModifiedBy>BoilingPoint</cp:lastModifiedBy>
  <cp:revision>632</cp:revision>
  <dcterms:created xsi:type="dcterms:W3CDTF">2019-11-20T13:27:36Z</dcterms:created>
  <dcterms:modified xsi:type="dcterms:W3CDTF">2020-10-27T04:00:48Z</dcterms:modified>
</cp:coreProperties>
</file>