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70" r:id="rId3"/>
    <p:sldId id="257" r:id="rId4"/>
    <p:sldId id="259" r:id="rId5"/>
    <p:sldId id="266" r:id="rId6"/>
    <p:sldId id="271" r:id="rId7"/>
    <p:sldId id="260" r:id="rId8"/>
    <p:sldId id="268" r:id="rId9"/>
    <p:sldId id="267" r:id="rId10"/>
    <p:sldId id="269" r:id="rId11"/>
    <p:sldId id="273" r:id="rId12"/>
    <p:sldId id="262" r:id="rId13"/>
    <p:sldId id="274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DBDA2"/>
    <a:srgbClr val="8ED1DF"/>
    <a:srgbClr val="606060"/>
    <a:srgbClr val="D6876F"/>
    <a:srgbClr val="00A6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58" autoAdjust="0"/>
    <p:restoredTop sz="70771" autoAdjust="0"/>
  </p:normalViewPr>
  <p:slideViewPr>
    <p:cSldViewPr snapToGrid="0">
      <p:cViewPr varScale="1">
        <p:scale>
          <a:sx n="82" d="100"/>
          <a:sy n="82" d="100"/>
        </p:scale>
        <p:origin x="159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1234DE-A9DB-49C8-B921-1992AF5E14F4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5ADB0C-F7B9-40DA-8D19-1F613C68C7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81895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63022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63810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11475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16095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2339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14815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30376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0652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42010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7938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266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5260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3237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5346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1801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2049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040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4916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8139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9905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74A2D-705F-4C7B-BAF2-E98A3EBE8F0F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8675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43897" y="1076740"/>
            <a:ext cx="5168668" cy="3057938"/>
          </a:xfrm>
        </p:spPr>
        <p:txBody>
          <a:bodyPr>
            <a:noAutofit/>
          </a:bodyPr>
          <a:lstStyle/>
          <a:p>
            <a:r>
              <a:rPr lang="ru-RU" sz="3800" dirty="0">
                <a:solidFill>
                  <a:srgbClr val="0070C0"/>
                </a:solidFill>
                <a:latin typeface="Franklin Gothic Medium Cond" panose="020B0606030402020204" pitchFamily="34" charset="0"/>
              </a:rPr>
              <a:t>Раздел</a:t>
            </a:r>
            <a:br>
              <a:rPr lang="ru-RU" sz="3800" dirty="0">
                <a:solidFill>
                  <a:srgbClr val="0070C0"/>
                </a:solidFill>
                <a:latin typeface="Franklin Gothic Medium Cond" panose="020B0606030402020204" pitchFamily="34" charset="0"/>
              </a:rPr>
            </a:br>
            <a:r>
              <a:rPr lang="ru-RU" sz="3800" dirty="0">
                <a:solidFill>
                  <a:srgbClr val="0070C0"/>
                </a:solidFill>
                <a:latin typeface="Franklin Gothic Medium Cond" panose="020B0606030402020204" pitchFamily="34" charset="0"/>
              </a:rPr>
              <a:t> «Здоровое питание»</a:t>
            </a:r>
            <a:br>
              <a:rPr lang="ru-RU" sz="3800" dirty="0">
                <a:solidFill>
                  <a:srgbClr val="0070C0"/>
                </a:solidFill>
                <a:latin typeface="Franklin Gothic Medium Cond" panose="020B0606030402020204" pitchFamily="34" charset="0"/>
              </a:rPr>
            </a:br>
            <a:r>
              <a:rPr lang="ru-RU" sz="3800" dirty="0">
                <a:solidFill>
                  <a:srgbClr val="0070C0"/>
                </a:solidFill>
                <a:latin typeface="Franklin Gothic Medium Cond" panose="020B0606030402020204" pitchFamily="34" charset="0"/>
              </a:rPr>
              <a:t> корпоративной программы «Здоровья»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1071" y="949569"/>
            <a:ext cx="5460929" cy="4313167"/>
          </a:xfrm>
          <a:prstGeom prst="rect">
            <a:avLst/>
          </a:prstGeom>
        </p:spPr>
      </p:pic>
      <p:pic>
        <p:nvPicPr>
          <p:cNvPr id="8" name="Рисунок 7" descr="C:\Users\BoreckayaIA\Desktop\Программа здоровья\Образование\bb9de410c846d8501a0510a2afdecb9c.jpe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958" y="920935"/>
            <a:ext cx="5940425" cy="4311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612035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" y="0"/>
            <a:ext cx="3619500" cy="6858000"/>
          </a:xfrm>
          <a:solidFill>
            <a:schemeClr val="accent4">
              <a:lumMod val="75000"/>
            </a:schemeClr>
          </a:solidFill>
        </p:spPr>
        <p:txBody>
          <a:bodyPr/>
          <a:lstStyle/>
          <a:p>
            <a:pPr algn="ctr"/>
            <a: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  <a:t/>
            </a:r>
            <a:b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</a:br>
            <a: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  <a:t/>
            </a:r>
            <a:b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</a:br>
            <a: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  <a:t>Актуальность</a:t>
            </a:r>
            <a:r>
              <a:rPr lang="ru-RU" dirty="0">
                <a:solidFill>
                  <a:srgbClr val="D6876F"/>
                </a:solidFill>
                <a:latin typeface="Franklin Gothic Medium Cond" panose="020B0606030402020204" pitchFamily="34" charset="0"/>
              </a:rPr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73734" y="1520972"/>
            <a:ext cx="7982291" cy="49149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i="1" dirty="0">
                <a:solidFill>
                  <a:schemeClr val="accent2">
                    <a:lumMod val="75000"/>
                  </a:schemeClr>
                </a:solidFill>
              </a:rPr>
              <a:t>Здоровое питание имеет решающее значение в профилактике большинства хронических неинфекционных  и инфекционных заболеваний.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данным Росстата у более 40% россиян есть заболевания, причина которых - неправильное питание (сердечно-сосудистые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заболевания, заболевания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желудочно-кишечного тракта, сахарный диабет, метаболический синдром). Инвалидация в трудоспособном возрасте и др.</a:t>
            </a:r>
          </a:p>
          <a:p>
            <a:pPr marL="0" indent="0" algn="just">
              <a:buNone/>
            </a:pP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17830" y="5171410"/>
            <a:ext cx="755904" cy="7224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 descr="C:\Users\BoreckayaIA\Desktop\Программа здоровья\Образование\Burn-Bra-1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619500" cy="35194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35770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12774" y="702504"/>
            <a:ext cx="6705600" cy="4498145"/>
          </a:xfrm>
        </p:spPr>
        <p:txBody>
          <a:bodyPr/>
          <a:lstStyle/>
          <a:p>
            <a:pPr marL="0" indent="0">
              <a:buNone/>
            </a:pPr>
            <a:endParaRPr lang="ru-RU" dirty="0">
              <a:latin typeface="Franklin Gothic Medium Cond" panose="020B0606030402020204" pitchFamily="34" charset="0"/>
            </a:endParaRPr>
          </a:p>
          <a:p>
            <a:pPr marL="0" indent="0" algn="ctr">
              <a:buNone/>
            </a:pPr>
            <a:r>
              <a:rPr lang="ru-RU" b="1" i="1" dirty="0">
                <a:solidFill>
                  <a:schemeClr val="accent2">
                    <a:lumMod val="75000"/>
                  </a:schemeClr>
                </a:solidFill>
              </a:rPr>
              <a:t>Увеличение доли работников, придерживающихся здорового питания, через формирование информационно-образовательной среды и внедрение принципов здорового </a:t>
            </a:r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</a:rPr>
              <a:t>питания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820343" y="1170176"/>
            <a:ext cx="6222417" cy="458173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79995" y="2764997"/>
            <a:ext cx="2219260" cy="644624"/>
          </a:xfrm>
          <a:solidFill>
            <a:srgbClr val="D6876F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  <a:t>Цель</a:t>
            </a:r>
          </a:p>
        </p:txBody>
      </p:sp>
    </p:spTree>
    <p:extLst>
      <p:ext uri="{BB962C8B-B14F-4D97-AF65-F5344CB8AC3E}">
        <p14:creationId xmlns:p14="http://schemas.microsoft.com/office/powerpoint/2010/main" val="34376801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64077" y="1181100"/>
            <a:ext cx="8082117" cy="4902200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ru-RU" sz="2400" dirty="0"/>
              <a:t>Увеличение доли работников, придерживающихся здорового питания и его </a:t>
            </a:r>
            <a:r>
              <a:rPr lang="ru-RU" sz="2400" dirty="0" smtClean="0"/>
              <a:t>принципов. </a:t>
            </a:r>
            <a:endParaRPr lang="ru-RU" sz="2400" dirty="0"/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400" dirty="0"/>
              <a:t>Освоение работниками  базовых принципов здорового питания.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400" dirty="0"/>
              <a:t>Освоение технологий приготовления блюд здорового питания.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400" dirty="0"/>
              <a:t>Обеспечение работников организации в течение рабочего времени  качественной питьевой </a:t>
            </a:r>
            <a:r>
              <a:rPr lang="ru-RU" sz="2400" dirty="0" smtClean="0"/>
              <a:t>водой.</a:t>
            </a:r>
            <a:endParaRPr lang="ru-RU" sz="2400" dirty="0"/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sz="2400" dirty="0"/>
              <a:t>Формирование осознанного отношения к своему здоровью.</a:t>
            </a:r>
          </a:p>
          <a:p>
            <a:pPr marL="0" indent="0" algn="just">
              <a:buNone/>
            </a:pPr>
            <a:endParaRPr lang="ru-RU" sz="2400" dirty="0"/>
          </a:p>
          <a:p>
            <a:pPr algn="just">
              <a:buFont typeface="Wingdings" panose="05000000000000000000" pitchFamily="2" charset="2"/>
              <a:buChar char="ü"/>
            </a:pPr>
            <a:endParaRPr lang="ru-RU" sz="2400" dirty="0"/>
          </a:p>
          <a:p>
            <a:pPr algn="just">
              <a:buFont typeface="Wingdings" panose="05000000000000000000" pitchFamily="2" charset="2"/>
              <a:buChar char="ü"/>
            </a:pPr>
            <a:endParaRPr lang="ru-RU" sz="2400" dirty="0"/>
          </a:p>
          <a:p>
            <a:pPr marL="0" indent="0">
              <a:buNone/>
            </a:pPr>
            <a:endParaRPr lang="ru-RU" dirty="0">
              <a:latin typeface="Franklin Gothic Medium Cond" panose="020B0606030402020204" pitchFamily="34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0" y="0"/>
            <a:ext cx="2997421" cy="6858000"/>
          </a:xfrm>
          <a:prstGeom prst="rect">
            <a:avLst/>
          </a:prstGeom>
          <a:solidFill>
            <a:srgbClr val="00A69C"/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cap="all" dirty="0">
                <a:latin typeface="Franklin Gothic Medium Cond" panose="020B0606030402020204" pitchFamily="34" charset="0"/>
              </a:rPr>
              <a:t> 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1760" y="690630"/>
            <a:ext cx="2704878" cy="660400"/>
          </a:xfrm>
          <a:solidFill>
            <a:srgbClr val="D6876F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cap="all" dirty="0">
                <a:latin typeface="Franklin Gothic Medium Cond" panose="020B0606030402020204" pitchFamily="34" charset="0"/>
              </a:rPr>
              <a:t>  Задачи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2997421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1031762" y="710374"/>
            <a:ext cx="1965659" cy="111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1031762" y="1370774"/>
            <a:ext cx="2008331" cy="111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1031761" y="710374"/>
            <a:ext cx="0" cy="66040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490" y="2081150"/>
            <a:ext cx="3444765" cy="3444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9885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2925" y="250825"/>
            <a:ext cx="9929813" cy="1192213"/>
          </a:xfrm>
          <a:solidFill>
            <a:srgbClr val="8ED1DF"/>
          </a:solidFill>
        </p:spPr>
        <p:txBody>
          <a:bodyPr>
            <a:normAutofit/>
          </a:bodyPr>
          <a:lstStyle/>
          <a:p>
            <a:pPr algn="ctr"/>
            <a:r>
              <a:rPr lang="ru-RU" sz="3200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Необходимые ресурсы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123336"/>
            <a:ext cx="10515600" cy="4351338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Материально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технические ресурсы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кабинет для проведения мастер-классов, семинаров,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столовая;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медицинский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кабинет; плакаты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буклеты; телефонная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линия; компьютер;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проектор.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Кадровые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медицинский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работник;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организатор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питания; привлеченные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специалисты (врач диетолог, психолог и др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Финансовые ресурсы: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организации;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части средств от суммы взносов профсоюзной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организации;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гранты на пропаганду здорового образа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жизни;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другие внешние источники.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ресурсы: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наглядной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пропаганды;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сотовая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связь;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корпоративный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интернет-сайт.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94786" y="846931"/>
            <a:ext cx="755904" cy="722410"/>
          </a:xfrm>
          <a:prstGeom prst="rect">
            <a:avLst/>
          </a:prstGeom>
          <a:solidFill>
            <a:srgbClr val="D6876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92124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0"/>
            <a:ext cx="10781619" cy="1173965"/>
          </a:xfrm>
          <a:solidFill>
            <a:schemeClr val="accent4">
              <a:lumMod val="60000"/>
              <a:lumOff val="40000"/>
            </a:schemeClr>
          </a:solidFill>
          <a:ln w="6350">
            <a:noFill/>
          </a:ln>
        </p:spPr>
        <p:txBody>
          <a:bodyPr>
            <a:no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Мотивация участия в программе</a:t>
            </a:r>
            <a:endParaRPr lang="ru-RU" sz="2800" b="1" cap="all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9702694"/>
              </p:ext>
            </p:extLst>
          </p:nvPr>
        </p:nvGraphicFramePr>
        <p:xfrm>
          <a:off x="859971" y="1173965"/>
          <a:ext cx="10767301" cy="55284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7555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19174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11176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 работника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Для организации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575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Чувство принадлежности к организации (работник чувствует, что о нем заботятся)</a:t>
                      </a:r>
                    </a:p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Сохранение и развитие кадрового потенциала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14964">
                <a:tc>
                  <a:txBody>
                    <a:bodyPr/>
                    <a:lstStyle/>
                    <a:p>
                      <a:pPr marL="0" indent="0">
                        <a:buNone/>
                        <a:tabLst>
                          <a:tab pos="365125" algn="l"/>
                        </a:tabLst>
                      </a:pPr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Признание в коллективе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Повышение эффективности труда работников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929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Улучшение качества жизни (снижение риска приобретения хронических заболеваний)</a:t>
                      </a:r>
                    </a:p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позитивного имиджа организации</a:t>
                      </a:r>
                    </a:p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657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Экономия финансовых средств за счет сокращения расходов на лечение приобретенных заболеваний</a:t>
                      </a:r>
                    </a:p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u="none" strike="noStrike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Сокращение дней нетрудоспособности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0159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Стимулирующая система для участников 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программы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1121075" y="243985"/>
            <a:ext cx="755904" cy="722410"/>
          </a:xfrm>
          <a:prstGeom prst="rect">
            <a:avLst/>
          </a:prstGeom>
          <a:solidFill>
            <a:srgbClr val="D6876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44015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1477" y="18208"/>
            <a:ext cx="10877550" cy="948188"/>
          </a:xfrm>
          <a:solidFill>
            <a:schemeClr val="accent4">
              <a:lumMod val="60000"/>
              <a:lumOff val="40000"/>
            </a:schemeClr>
          </a:solidFill>
          <a:ln w="6350">
            <a:noFill/>
          </a:ln>
        </p:spPr>
        <p:txBody>
          <a:bodyPr>
            <a:no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реализации раздела «Здоровое питание»</a:t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корпоративной программы «Здоровья»</a:t>
            </a:r>
            <a:endParaRPr lang="ru-RU" sz="2800" b="1" cap="all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8012919"/>
              </p:ext>
            </p:extLst>
          </p:nvPr>
        </p:nvGraphicFramePr>
        <p:xfrm>
          <a:off x="621477" y="1052635"/>
          <a:ext cx="10884664" cy="50715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423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5219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5844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79097">
                <a:tc>
                  <a:txBody>
                    <a:bodyPr/>
                    <a:lstStyle/>
                    <a:p>
                      <a:r>
                        <a:rPr lang="ru-RU" dirty="0"/>
                        <a:t>№ п/п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Этапы реализации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Срок реализации программы</a:t>
                      </a:r>
                    </a:p>
                    <a:p>
                      <a:pPr algn="ctr"/>
                      <a:r>
                        <a:rPr lang="ru-RU" dirty="0"/>
                        <a:t>2 года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79097">
                <a:tc>
                  <a:txBody>
                    <a:bodyPr/>
                    <a:lstStyle/>
                    <a:p>
                      <a:r>
                        <a:rPr lang="ru-RU" dirty="0"/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Анализ имеющихся ресурсов в организации (финансовые, информационные, кадровые, материальные). Информационная поддержка. Компетентность, заинтересованность и инициативность кадровых ресурсов.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 </a:t>
                      </a:r>
                      <a:r>
                        <a:rPr lang="ru-RU" dirty="0"/>
                        <a:t>квартал 2021 года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79097">
                <a:tc>
                  <a:txBody>
                    <a:bodyPr/>
                    <a:lstStyle/>
                    <a:p>
                      <a:r>
                        <a:rPr lang="ru-RU" dirty="0"/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Мониторинг состояния здоровья работников (тестирование, анкетирование, результаты медицинских осмотров и др.) с анализом фактического </a:t>
                      </a:r>
                      <a:r>
                        <a:rPr lang="ru-RU" dirty="0" smtClean="0"/>
                        <a:t>питания.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II </a:t>
                      </a:r>
                      <a:r>
                        <a:rPr lang="ru-RU" dirty="0"/>
                        <a:t>квартал 2021 года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79097">
                <a:tc>
                  <a:txBody>
                    <a:bodyPr/>
                    <a:lstStyle/>
                    <a:p>
                      <a:r>
                        <a:rPr lang="ru-RU" dirty="0"/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Разработка мероприятий раздела «Здоровое питание» программы</a:t>
                      </a:r>
                      <a:r>
                        <a:rPr lang="ru-RU" baseline="0" dirty="0"/>
                        <a:t> «Здоровья</a:t>
                      </a:r>
                      <a:r>
                        <a:rPr lang="ru-RU" baseline="0" dirty="0" smtClean="0"/>
                        <a:t>».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III </a:t>
                      </a:r>
                      <a:r>
                        <a:rPr lang="ru-RU" dirty="0"/>
                        <a:t>квартал 2021 года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96589">
                <a:tc>
                  <a:txBody>
                    <a:bodyPr/>
                    <a:lstStyle/>
                    <a:p>
                      <a:r>
                        <a:rPr lang="ru-RU" dirty="0"/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Реализация мероприятий корпоративной</a:t>
                      </a:r>
                      <a:r>
                        <a:rPr lang="ru-RU" baseline="0" dirty="0"/>
                        <a:t> программы «Здоровья</a:t>
                      </a:r>
                      <a:r>
                        <a:rPr lang="ru-RU" baseline="0" dirty="0" smtClean="0"/>
                        <a:t>».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2021 </a:t>
                      </a:r>
                      <a:r>
                        <a:rPr lang="en-US" dirty="0"/>
                        <a:t>– 2022 </a:t>
                      </a:r>
                      <a:r>
                        <a:rPr lang="ru-RU" dirty="0"/>
                        <a:t>гг.</a:t>
                      </a:r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970139">
                <a:tc>
                  <a:txBody>
                    <a:bodyPr/>
                    <a:lstStyle/>
                    <a:p>
                      <a:r>
                        <a:rPr lang="ru-RU" dirty="0"/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Подведение промежуточных итогов. Мониторинг реализации корпоративной</a:t>
                      </a:r>
                      <a:r>
                        <a:rPr lang="ru-RU" baseline="0" dirty="0"/>
                        <a:t> программы по критериям эффективности и разработка корректирующих </a:t>
                      </a:r>
                      <a:r>
                        <a:rPr lang="ru-RU" baseline="0" dirty="0" smtClean="0"/>
                        <a:t>мероприятий.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 раз в 6 месяцев</a:t>
                      </a:r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1121075" y="243985"/>
            <a:ext cx="755904" cy="722410"/>
          </a:xfrm>
          <a:prstGeom prst="rect">
            <a:avLst/>
          </a:prstGeom>
          <a:solidFill>
            <a:srgbClr val="D6876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5662772"/>
              </p:ext>
            </p:extLst>
          </p:nvPr>
        </p:nvGraphicFramePr>
        <p:xfrm>
          <a:off x="633354" y="6117771"/>
          <a:ext cx="10877551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527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54047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1179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11629">
                <a:tc>
                  <a:txBody>
                    <a:bodyPr/>
                    <a:lstStyle/>
                    <a:p>
                      <a:r>
                        <a:rPr lang="ru-RU" b="0" dirty="0">
                          <a:solidFill>
                            <a:schemeClr val="tx1"/>
                          </a:solidFill>
                        </a:rPr>
                        <a:t>6.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0" dirty="0">
                          <a:solidFill>
                            <a:schemeClr val="tx1"/>
                          </a:solidFill>
                        </a:rPr>
                        <a:t>Подведение итогов, оценка результатов,</a:t>
                      </a:r>
                      <a:r>
                        <a:rPr lang="ru-RU" b="0" baseline="0" dirty="0">
                          <a:solidFill>
                            <a:schemeClr val="tx1"/>
                          </a:solidFill>
                        </a:rPr>
                        <a:t> планирование на следующий </a:t>
                      </a:r>
                      <a:r>
                        <a:rPr lang="ru-RU" b="0" baseline="0" dirty="0" smtClean="0">
                          <a:solidFill>
                            <a:schemeClr val="tx1"/>
                          </a:solidFill>
                        </a:rPr>
                        <a:t>год.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0" dirty="0">
                          <a:solidFill>
                            <a:schemeClr val="tx1"/>
                          </a:solidFill>
                        </a:rPr>
                        <a:t>Декабрь 2022</a:t>
                      </a:r>
                      <a:r>
                        <a:rPr lang="ru-RU" b="0" baseline="0" dirty="0">
                          <a:solidFill>
                            <a:schemeClr val="tx1"/>
                          </a:solidFill>
                        </a:rPr>
                        <a:t> года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95077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9612" y="111307"/>
            <a:ext cx="10877550" cy="1036432"/>
          </a:xfrm>
          <a:solidFill>
            <a:srgbClr val="8ED1DF"/>
          </a:solidFill>
          <a:ln w="6350">
            <a:noFill/>
          </a:ln>
        </p:spPr>
        <p:txBody>
          <a:bodyPr>
            <a:normAutofit/>
          </a:bodyPr>
          <a:lstStyle/>
          <a:p>
            <a:pPr algn="ctr"/>
            <a:r>
              <a:rPr lang="ru-RU" sz="2800" cap="all" dirty="0">
                <a:solidFill>
                  <a:srgbClr val="606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7346914"/>
              </p:ext>
            </p:extLst>
          </p:nvPr>
        </p:nvGraphicFramePr>
        <p:xfrm>
          <a:off x="694710" y="1147739"/>
          <a:ext cx="10892452" cy="55647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713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22108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18417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cap="all" baseline="0" dirty="0">
                          <a:solidFill>
                            <a:srgbClr val="606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Мероприятие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cap="all" baseline="0" dirty="0">
                          <a:solidFill>
                            <a:srgbClr val="606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Критерии оценки эффективности </a:t>
                      </a:r>
                    </a:p>
                    <a:p>
                      <a:pPr algn="ctr"/>
                      <a:endParaRPr lang="ru-RU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16225">
                <a:tc>
                  <a:txBody>
                    <a:bodyPr/>
                    <a:lstStyle/>
                    <a:p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Проведение образовательных семинаров для работников по следующим </a:t>
                      </a:r>
                      <a:r>
                        <a:rPr lang="ru-RU" sz="1800" b="0" i="0" u="none" strike="noStrike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темам: «Здоровое питание», «Питание для долголетия», «Стройнее и вкуснее», «Продукты, повышающие холестерин» и др.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u="none" strike="noStrike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50% сотрудников, изменивших свой рацион в сторону оздоровления.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16225">
                <a:tc>
                  <a:txBody>
                    <a:bodyPr/>
                    <a:lstStyle/>
                    <a:p>
                      <a:r>
                        <a:rPr lang="ru-RU" sz="1800" b="0" i="0" u="none" strike="noStrike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Ограничение на территории организации продажи продуктов с высоким содержанием соли, сахара, насыщенных жиров и 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трансжиров</a:t>
                      </a:r>
                      <a:r>
                        <a:rPr lang="ru-RU" sz="1800" b="0" i="0" u="none" strike="noStrike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endParaRPr lang="ru-RU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i="0" u="none" strike="noStrike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90% продуктов с высоким содержанием соли, сахара и насыщенных жиров исключены из продажи в 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организации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16225">
                <a:tc>
                  <a:txBody>
                    <a:bodyPr/>
                    <a:lstStyle/>
                    <a:p>
                      <a:r>
                        <a:rPr lang="ru-RU" sz="1800" b="0" i="0" u="none" strike="noStrike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Обеспечение работников организации питьевой 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водой.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u="none" strike="noStrike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100% сотрудников, имеющих доступ к питьевой воде не далее 100 м от рабочего 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места.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16225">
                <a:tc>
                  <a:txBody>
                    <a:bodyPr/>
                    <a:lstStyle/>
                    <a:p>
                      <a:r>
                        <a:rPr lang="ru-RU" sz="1800" b="0" i="0" u="none" strike="noStrike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Разработка рекомендаций для столовой организации или предприятия, предоставляющего услуги общественного питания для работников  (требования к ассортименту меню для рациона здорового питания).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i="0" u="none" strike="noStrike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Отсутствие случаев пищевой инфекции</a:t>
                      </a:r>
                    </a:p>
                    <a:p>
                      <a:r>
                        <a:rPr lang="ru-RU" sz="1800" b="0" i="0" u="none" strike="noStrike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Сбалансированное меню для рациона здорового 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питания.</a:t>
                      </a:r>
                      <a:endParaRPr lang="ru-RU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16225">
                <a:tc>
                  <a:txBody>
                    <a:bodyPr/>
                    <a:lstStyle/>
                    <a:p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Увеличение  выбора продуктов и блюд в меню «Здоровое питание</a:t>
                      </a:r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r>
                        <a:rPr lang="ru-RU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включая овощи, фрукты, зелень) и маркировка блюд.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u="none" strike="noStrike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Переработанное с учетом критериев рациона здорового питания меню используется постоянно. Увеличение потребления здоровых продуктов.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1301807" y="425329"/>
            <a:ext cx="755904" cy="722410"/>
          </a:xfrm>
          <a:prstGeom prst="rect">
            <a:avLst/>
          </a:prstGeom>
          <a:solidFill>
            <a:srgbClr val="D6876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13089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9612" y="0"/>
            <a:ext cx="10877550" cy="843459"/>
          </a:xfrm>
          <a:solidFill>
            <a:srgbClr val="8ED1DF"/>
          </a:solidFill>
          <a:ln w="6350">
            <a:noFill/>
          </a:ln>
        </p:spPr>
        <p:txBody>
          <a:bodyPr>
            <a:normAutofit/>
          </a:bodyPr>
          <a:lstStyle/>
          <a:p>
            <a:pPr algn="ctr"/>
            <a:r>
              <a:rPr lang="ru-RU" sz="2800" cap="all" dirty="0">
                <a:solidFill>
                  <a:srgbClr val="606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4725075"/>
              </p:ext>
            </p:extLst>
          </p:nvPr>
        </p:nvGraphicFramePr>
        <p:xfrm>
          <a:off x="821802" y="761047"/>
          <a:ext cx="10765359" cy="6056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563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16972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44696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cap="all" baseline="0" dirty="0">
                          <a:solidFill>
                            <a:srgbClr val="606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Мероприятие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cap="all" baseline="0" dirty="0">
                          <a:solidFill>
                            <a:srgbClr val="606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Критерии оценки эффективности </a:t>
                      </a:r>
                    </a:p>
                    <a:p>
                      <a:pPr algn="ctr"/>
                      <a:endParaRPr lang="ru-RU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54430">
                <a:tc>
                  <a:txBody>
                    <a:bodyPr/>
                    <a:lstStyle/>
                    <a:p>
                      <a:r>
                        <a:rPr lang="ru-RU" sz="1800" b="0" i="0" u="none" strike="noStrike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Проведение мастер - классов по приготовлению вкусной и здоровой пищи, проведение конкурсов рецептов блюд для здорового 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питания.</a:t>
                      </a:r>
                      <a:endParaRPr lang="ru-RU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i="0" u="none" strike="noStrike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80% рецептов 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блюд </a:t>
                      </a:r>
                      <a:r>
                        <a:rPr lang="ru-RU" sz="1800" b="0" i="0" u="none" strike="noStrike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работники стали использовать в домашнем приготовлении. 80%  участвуют в мастер- классах по приготовлению вкусной и здоровой пищи.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54430">
                <a:tc>
                  <a:txBody>
                    <a:bodyPr/>
                    <a:lstStyle/>
                    <a:p>
                      <a:r>
                        <a:rPr lang="ru-RU" sz="1800" b="0" i="0" u="none" strike="noStrike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Проведение тестирования с работниками по  имеющимся привычкам питания на соответствие критериям здорового питания и мотивирование работников на оздоровление рациона.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i="0" u="none" strike="noStrike" kern="1200" baseline="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50 % работников, изменивших свои привычки в сторону 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оздоровления.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6137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Организация в местах приема пищи работников информационных уголков: «Здоровое питание», «Принципы рационального питания» и др.</a:t>
                      </a:r>
                    </a:p>
                    <a:p>
                      <a:endParaRPr lang="ru-RU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Разработаны мероприятия. Информированность работников о здоровом питании до 100% (от общей численности работников). Увеличение доли работников, охваченных профилактическими мероприятиями. </a:t>
                      </a:r>
                      <a:endParaRPr lang="ru-RU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4208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Организация для работников информационных встреч, «школ здоровья» по коррекции факторов риска заболеваний с привлечением медицинских специалистов, диетологов, психологов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Увеличение доли работников, охваченных профилактическими мероприятиями до 75% (от общей численности работников</a:t>
                      </a:r>
                      <a:r>
                        <a:rPr lang="ru-RU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).</a:t>
                      </a:r>
                      <a:endParaRPr lang="ru-RU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1152240" y="0"/>
            <a:ext cx="755904" cy="722410"/>
          </a:xfrm>
          <a:prstGeom prst="rect">
            <a:avLst/>
          </a:prstGeom>
          <a:solidFill>
            <a:srgbClr val="D6876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26782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337" y="379413"/>
            <a:ext cx="11366825" cy="744307"/>
          </a:xfrm>
          <a:solidFill>
            <a:srgbClr val="8ED1DF"/>
          </a:solidFill>
          <a:ln w="6350">
            <a:noFill/>
          </a:ln>
        </p:spPr>
        <p:txBody>
          <a:bodyPr>
            <a:normAutofit/>
          </a:bodyPr>
          <a:lstStyle/>
          <a:p>
            <a:pPr algn="ctr"/>
            <a:r>
              <a:rPr lang="ru-RU" sz="2800" cap="all" dirty="0">
                <a:solidFill>
                  <a:srgbClr val="606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0931999"/>
              </p:ext>
            </p:extLst>
          </p:nvPr>
        </p:nvGraphicFramePr>
        <p:xfrm>
          <a:off x="231354" y="1123721"/>
          <a:ext cx="11355808" cy="55085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025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45327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06472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cap="all" baseline="0" dirty="0">
                          <a:solidFill>
                            <a:srgbClr val="606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Мероприятие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cap="all" baseline="0" dirty="0">
                          <a:solidFill>
                            <a:srgbClr val="606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Критерии оценки эффективности </a:t>
                      </a:r>
                    </a:p>
                    <a:p>
                      <a:pPr algn="ctr"/>
                      <a:endParaRPr lang="ru-RU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10028"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Организация места для самостоятельного контроля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(напольные 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весы, сантиметровая лента) показателей факторов риска здоровья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(масса 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тела, окружность талии).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Увеличение доли работников, самостоятельно контролирующих показатели факторов риска здоровья до 75% (от общей численности работников</a:t>
                      </a:r>
                      <a:r>
                        <a:rPr lang="ru-RU" sz="18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).</a:t>
                      </a:r>
                      <a:endParaRPr lang="ru-RU" sz="1800" dirty="0">
                        <a:solidFill>
                          <a:schemeClr val="dk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8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54072">
                <a:tc>
                  <a:txBody>
                    <a:bodyPr/>
                    <a:lstStyle/>
                    <a:p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организации вендинговыми аппаратами со здоровыми 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продуктами.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обеспечена  </a:t>
                      </a:r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вендинговыми аппаратами со здоровыми 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продуктами.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054072">
                <a:tc>
                  <a:txBody>
                    <a:bodyPr/>
                    <a:lstStyle/>
                    <a:p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2973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1099041" y="159284"/>
            <a:ext cx="755904" cy="722410"/>
          </a:xfrm>
          <a:prstGeom prst="rect">
            <a:avLst/>
          </a:prstGeom>
          <a:solidFill>
            <a:srgbClr val="D6876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96860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0"/>
            <a:ext cx="3814762" cy="7043738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  <a:t/>
            </a:r>
            <a:b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</a:br>
            <a: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  <a:t/>
            </a:r>
            <a:b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</a:br>
            <a: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  <a:t/>
            </a:r>
            <a:b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</a:br>
            <a: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  <a:t/>
            </a:r>
            <a:b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</a:br>
            <a:r>
              <a:rPr lang="ru-RU" sz="4000" cap="all" dirty="0">
                <a:solidFill>
                  <a:schemeClr val="accent1">
                    <a:lumMod val="75000"/>
                  </a:schemeClr>
                </a:solidFill>
                <a:latin typeface="Franklin Gothic Medium Cond" panose="020B0606030402020204" pitchFamily="34" charset="0"/>
              </a:rPr>
              <a:t>Анализ рисков</a:t>
            </a:r>
            <a: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  <a:t/>
            </a:r>
            <a:b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</a:br>
            <a: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  <a:t/>
            </a:r>
            <a:b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</a:br>
            <a: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  <a:t/>
            </a:r>
            <a:b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</a:br>
            <a: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  <a:t/>
            </a:r>
            <a:b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</a:br>
            <a: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  <a:t/>
            </a:r>
            <a:b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</a:br>
            <a: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15146" y="768856"/>
            <a:ext cx="7335748" cy="500521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sz="2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Финансовый риск</a:t>
            </a: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Решение: сокращение финансовых затрат организации, использование внутренних ресурсов, выявление и поддержка амбассадоров здорового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образа жизни.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Риск отсутствия ожидаемых конечных результатов </a:t>
            </a: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Решение: мониторинг результатов, анализ эффективности мероприятий и программы в целом, стратегия непрерывных улучшений, переход отдельных пунктов программы на долгосрочную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реализацию.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6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Пассивное и активное сопротивление отдельных работников </a:t>
            </a: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Решение: эффективное информирование работников, материальная и нематериальное поощрение сотрудников, участвующих в программе, формирование в коллективе культуры здоровья, безопасности,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творчества.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b="1" dirty="0">
              <a:latin typeface="Franklin Gothic Medium Cond" panose="020B06060304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436811" y="407651"/>
            <a:ext cx="755904" cy="7224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058859" y="621600"/>
            <a:ext cx="755904" cy="722410"/>
          </a:xfrm>
          <a:prstGeom prst="rect">
            <a:avLst/>
          </a:prstGeom>
          <a:solidFill>
            <a:srgbClr val="EB6C15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822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7548" y="391351"/>
            <a:ext cx="11171428" cy="974741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cap="all" dirty="0">
                <a:solidFill>
                  <a:srgbClr val="D6876F"/>
                </a:solidFill>
                <a:latin typeface="Franklin Gothic Medium Cond" panose="020B0606030402020204" pitchFamily="34" charset="0"/>
              </a:rPr>
              <a:t> </a:t>
            </a:r>
            <a:r>
              <a:rPr lang="ru-RU" cap="all" dirty="0">
                <a:solidFill>
                  <a:schemeClr val="bg1"/>
                </a:solidFill>
                <a:latin typeface="Franklin Gothic Medium Cond" panose="020B0606030402020204" pitchFamily="34" charset="0"/>
              </a:rPr>
              <a:t>    </a:t>
            </a:r>
            <a:r>
              <a:rPr lang="ru-RU" sz="3600" cap="all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</a:t>
            </a:r>
            <a:r>
              <a:rPr lang="ru-RU" cap="all" dirty="0">
                <a:solidFill>
                  <a:schemeClr val="bg2">
                    <a:lumMod val="10000"/>
                  </a:schemeClr>
                </a:solidFill>
                <a:latin typeface="Franklin Gothic Medium Cond" panose="020B0606030402020204" pitchFamily="34" charset="0"/>
              </a:rPr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5754" y="1598888"/>
            <a:ext cx="10059924" cy="5259112"/>
          </a:xfrm>
        </p:spPr>
        <p:txBody>
          <a:bodyPr>
            <a:normAutofit lnSpcReduction="10000"/>
          </a:bodyPr>
          <a:lstStyle/>
          <a:p>
            <a:r>
              <a:rPr lang="ru-RU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50 % работников организации изменили свои привычки в питании в сторону оздоровления (от общей численности участвующих в программе</a:t>
            </a:r>
            <a:r>
              <a:rPr lang="ru-RU" dirty="0" smtClean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информированности работников о здоровом питании до 100% (от общей численности работников</a:t>
            </a:r>
            <a:r>
              <a:rPr lang="ru-RU" dirty="0" smtClean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доли работников, охваченных профилактическими мероприятиями до 60% (от общей численности работников</a:t>
            </a:r>
            <a:r>
              <a:rPr lang="ru-RU" dirty="0" smtClean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числа случаев временной </a:t>
            </a:r>
            <a:r>
              <a:rPr lang="ru-RU" dirty="0" smtClean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нетрудоспособности. </a:t>
            </a:r>
            <a:endParaRPr lang="ru-RU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100% работников обеспечены чистой  питьевой </a:t>
            </a:r>
            <a:r>
              <a:rPr lang="ru-RU" dirty="0" smtClean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водой.</a:t>
            </a:r>
            <a:endParaRPr lang="ru-RU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80% сотрудников используют в своем питании технологии приготовления здоровых блюд (от общей численности участвующих в </a:t>
            </a:r>
            <a:r>
              <a:rPr lang="ru-RU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программе</a:t>
            </a:r>
            <a:r>
              <a:rPr lang="ru-RU" smtClean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083153" y="158555"/>
            <a:ext cx="755904" cy="7224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42962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09257" y="1686340"/>
            <a:ext cx="5764222" cy="1514060"/>
          </a:xfrm>
        </p:spPr>
        <p:txBody>
          <a:bodyPr>
            <a:noAutofit/>
          </a:bodyPr>
          <a:lstStyle/>
          <a:p>
            <a:r>
              <a:rPr lang="ru-RU" sz="4400" dirty="0">
                <a:solidFill>
                  <a:srgbClr val="0070C0"/>
                </a:solidFill>
                <a:latin typeface="Franklin Gothic Medium Cond" panose="020B0606030402020204" pitchFamily="34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29037442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TM04033917[[fn=Берлин]]</Template>
  <TotalTime>3286</TotalTime>
  <Words>1013</Words>
  <Application>Microsoft Office PowerPoint</Application>
  <PresentationFormat>Широкоэкранный</PresentationFormat>
  <Paragraphs>114</Paragraphs>
  <Slides>13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Franklin Gothic Medium Cond</vt:lpstr>
      <vt:lpstr>Times New Roman</vt:lpstr>
      <vt:lpstr>Wingdings</vt:lpstr>
      <vt:lpstr>Тема Office</vt:lpstr>
      <vt:lpstr>Раздел  «Здоровое питание»  корпоративной программы «Здоровья»</vt:lpstr>
      <vt:lpstr>  Актуальность </vt:lpstr>
      <vt:lpstr>Цель</vt:lpstr>
      <vt:lpstr>  Задачи</vt:lpstr>
      <vt:lpstr>Необходимые ресурсы </vt:lpstr>
      <vt:lpstr>Мотивация участия в программе</vt:lpstr>
      <vt:lpstr>Этапы реализации раздела «Здоровое питание»  корпоративной программы «Здоровья»</vt:lpstr>
      <vt:lpstr>мероприятия</vt:lpstr>
      <vt:lpstr>мероприятия</vt:lpstr>
      <vt:lpstr>мероприятия</vt:lpstr>
      <vt:lpstr>    Анализ рисков      </vt:lpstr>
      <vt:lpstr>     Результат </vt:lpstr>
      <vt:lpstr>Спасибо за внимание!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Наименование программы</dc:title>
  <dc:creator>Мацедон Е.В.</dc:creator>
  <cp:lastModifiedBy>Борецкая И.А.</cp:lastModifiedBy>
  <cp:revision>146</cp:revision>
  <dcterms:created xsi:type="dcterms:W3CDTF">2020-10-12T08:21:53Z</dcterms:created>
  <dcterms:modified xsi:type="dcterms:W3CDTF">2021-05-27T05:31:15Z</dcterms:modified>
</cp:coreProperties>
</file>