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73" r:id="rId2"/>
    <p:sldId id="274" r:id="rId3"/>
    <p:sldId id="302" r:id="rId4"/>
    <p:sldId id="308" r:id="rId5"/>
    <p:sldId id="309" r:id="rId6"/>
    <p:sldId id="310" r:id="rId7"/>
    <p:sldId id="303" r:id="rId8"/>
    <p:sldId id="307"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96D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3486" autoAdjust="0"/>
  </p:normalViewPr>
  <p:slideViewPr>
    <p:cSldViewPr snapToGrid="0">
      <p:cViewPr varScale="1">
        <p:scale>
          <a:sx n="109" d="100"/>
          <a:sy n="109" d="100"/>
        </p:scale>
        <p:origin x="62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69AD84-E545-4ABC-88F5-1D001C485FF9}" type="datetimeFigureOut">
              <a:rPr lang="ru-RU" smtClean="0"/>
              <a:t>17.12.2025</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5F35C2-2D0B-4622-B064-AB235E6C95A6}" type="slidenum">
              <a:rPr lang="ru-RU" smtClean="0"/>
              <a:t>‹#›</a:t>
            </a:fld>
            <a:endParaRPr lang="ru-RU"/>
          </a:p>
        </p:txBody>
      </p:sp>
    </p:spTree>
    <p:extLst>
      <p:ext uri="{BB962C8B-B14F-4D97-AF65-F5344CB8AC3E}">
        <p14:creationId xmlns:p14="http://schemas.microsoft.com/office/powerpoint/2010/main" val="3900122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1</a:t>
            </a:fld>
            <a:endParaRPr lang="ru-RU"/>
          </a:p>
        </p:txBody>
      </p:sp>
    </p:spTree>
    <p:extLst>
      <p:ext uri="{BB962C8B-B14F-4D97-AF65-F5344CB8AC3E}">
        <p14:creationId xmlns:p14="http://schemas.microsoft.com/office/powerpoint/2010/main" val="4011775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2</a:t>
            </a:fld>
            <a:endParaRPr lang="ru-RU"/>
          </a:p>
        </p:txBody>
      </p:sp>
    </p:spTree>
    <p:extLst>
      <p:ext uri="{BB962C8B-B14F-4D97-AF65-F5344CB8AC3E}">
        <p14:creationId xmlns:p14="http://schemas.microsoft.com/office/powerpoint/2010/main" val="67870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3</a:t>
            </a:fld>
            <a:endParaRPr lang="ru-RU"/>
          </a:p>
        </p:txBody>
      </p:sp>
    </p:spTree>
    <p:extLst>
      <p:ext uri="{BB962C8B-B14F-4D97-AF65-F5344CB8AC3E}">
        <p14:creationId xmlns:p14="http://schemas.microsoft.com/office/powerpoint/2010/main" val="67870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4</a:t>
            </a:fld>
            <a:endParaRPr lang="ru-RU"/>
          </a:p>
        </p:txBody>
      </p:sp>
    </p:spTree>
    <p:extLst>
      <p:ext uri="{BB962C8B-B14F-4D97-AF65-F5344CB8AC3E}">
        <p14:creationId xmlns:p14="http://schemas.microsoft.com/office/powerpoint/2010/main" val="580271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5</a:t>
            </a:fld>
            <a:endParaRPr lang="ru-RU"/>
          </a:p>
        </p:txBody>
      </p:sp>
    </p:spTree>
    <p:extLst>
      <p:ext uri="{BB962C8B-B14F-4D97-AF65-F5344CB8AC3E}">
        <p14:creationId xmlns:p14="http://schemas.microsoft.com/office/powerpoint/2010/main" val="2445351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6</a:t>
            </a:fld>
            <a:endParaRPr lang="ru-RU"/>
          </a:p>
        </p:txBody>
      </p:sp>
    </p:spTree>
    <p:extLst>
      <p:ext uri="{BB962C8B-B14F-4D97-AF65-F5344CB8AC3E}">
        <p14:creationId xmlns:p14="http://schemas.microsoft.com/office/powerpoint/2010/main" val="4220616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7</a:t>
            </a:fld>
            <a:endParaRPr lang="ru-RU"/>
          </a:p>
        </p:txBody>
      </p:sp>
    </p:spTree>
    <p:extLst>
      <p:ext uri="{BB962C8B-B14F-4D97-AF65-F5344CB8AC3E}">
        <p14:creationId xmlns:p14="http://schemas.microsoft.com/office/powerpoint/2010/main" val="6787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D5F35C2-2D0B-4622-B064-AB235E6C95A6}" type="slidenum">
              <a:rPr lang="ru-RU" smtClean="0"/>
              <a:t>8</a:t>
            </a:fld>
            <a:endParaRPr lang="ru-RU"/>
          </a:p>
        </p:txBody>
      </p:sp>
    </p:spTree>
    <p:extLst>
      <p:ext uri="{BB962C8B-B14F-4D97-AF65-F5344CB8AC3E}">
        <p14:creationId xmlns:p14="http://schemas.microsoft.com/office/powerpoint/2010/main" val="4011775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64AA7CD-947E-4404-BE60-DA7182736D0C}" type="datetimeFigureOut">
              <a:rPr lang="ru-RU" smtClean="0"/>
              <a:t>17.12.2025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2679117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64AA7CD-947E-4404-BE60-DA7182736D0C}" type="datetimeFigureOut">
              <a:rPr lang="ru-RU" smtClean="0"/>
              <a:t>17.12.2025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680721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64AA7CD-947E-4404-BE60-DA7182736D0C}" type="datetimeFigureOut">
              <a:rPr lang="ru-RU" smtClean="0"/>
              <a:t>17.12.2025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1793953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64AA7CD-947E-4404-BE60-DA7182736D0C}" type="datetimeFigureOut">
              <a:rPr lang="ru-RU" smtClean="0"/>
              <a:t>17.12.2025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2435112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64AA7CD-947E-4404-BE60-DA7182736D0C}" type="datetimeFigureOut">
              <a:rPr lang="ru-RU" smtClean="0"/>
              <a:t>17.12.2025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2363508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64AA7CD-947E-4404-BE60-DA7182736D0C}" type="datetimeFigureOut">
              <a:rPr lang="ru-RU" smtClean="0"/>
              <a:t>17.12.2025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1551761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64AA7CD-947E-4404-BE60-DA7182736D0C}" type="datetimeFigureOut">
              <a:rPr lang="ru-RU" smtClean="0"/>
              <a:t>17.12.2025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1722603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64AA7CD-947E-4404-BE60-DA7182736D0C}" type="datetimeFigureOut">
              <a:rPr lang="ru-RU" smtClean="0"/>
              <a:t>17.12.2025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3956586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64AA7CD-947E-4404-BE60-DA7182736D0C}" type="datetimeFigureOut">
              <a:rPr lang="ru-RU" smtClean="0"/>
              <a:t>17.12.2025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1930065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64AA7CD-947E-4404-BE60-DA7182736D0C}" type="datetimeFigureOut">
              <a:rPr lang="ru-RU" smtClean="0"/>
              <a:t>17.12.2025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2151800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64AA7CD-947E-4404-BE60-DA7182736D0C}" type="datetimeFigureOut">
              <a:rPr lang="ru-RU" smtClean="0"/>
              <a:t>17.12.2025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04A9D66-A046-40E0-A453-3C6B2BF90EDA}" type="slidenum">
              <a:rPr lang="ru-RU" smtClean="0"/>
              <a:t>‹#›</a:t>
            </a:fld>
            <a:endParaRPr lang="ru-RU"/>
          </a:p>
        </p:txBody>
      </p:sp>
    </p:spTree>
    <p:extLst>
      <p:ext uri="{BB962C8B-B14F-4D97-AF65-F5344CB8AC3E}">
        <p14:creationId xmlns:p14="http://schemas.microsoft.com/office/powerpoint/2010/main" val="522491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4AA7CD-947E-4404-BE60-DA7182736D0C}" type="datetimeFigureOut">
              <a:rPr lang="ru-RU" smtClean="0"/>
              <a:t>17.12.2025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4A9D66-A046-40E0-A453-3C6B2BF90EDA}" type="slidenum">
              <a:rPr lang="ru-RU" smtClean="0"/>
              <a:t>‹#›</a:t>
            </a:fld>
            <a:endParaRPr lang="ru-RU"/>
          </a:p>
        </p:txBody>
      </p:sp>
    </p:spTree>
    <p:extLst>
      <p:ext uri="{BB962C8B-B14F-4D97-AF65-F5344CB8AC3E}">
        <p14:creationId xmlns:p14="http://schemas.microsoft.com/office/powerpoint/2010/main" val="4249429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209675" y="2705725"/>
            <a:ext cx="9877426" cy="1446550"/>
          </a:xfrm>
          <a:prstGeom prst="rect">
            <a:avLst/>
          </a:prstGeom>
          <a:noFill/>
        </p:spPr>
        <p:txBody>
          <a:bodyPr wrap="square" rtlCol="0" anchor="ctr">
            <a:spAutoFit/>
          </a:bodyPr>
          <a:lstStyle/>
          <a:p>
            <a:pPr lvl="0" algn="ctr"/>
            <a:r>
              <a:rPr lang="ru-RU" sz="4400" b="1" cap="all" dirty="0" smtClean="0">
                <a:solidFill>
                  <a:schemeClr val="bg1"/>
                </a:solidFill>
              </a:rPr>
              <a:t>Проведение государственной экспертизы условий труда</a:t>
            </a:r>
            <a:endParaRPr lang="ru-RU" sz="4400" b="1" cap="all" dirty="0">
              <a:solidFill>
                <a:schemeClr val="accent4">
                  <a:lumMod val="75000"/>
                </a:schemeClr>
              </a:solidFill>
            </a:endParaRPr>
          </a:p>
        </p:txBody>
      </p:sp>
    </p:spTree>
    <p:extLst>
      <p:ext uri="{BB962C8B-B14F-4D97-AF65-F5344CB8AC3E}">
        <p14:creationId xmlns:p14="http://schemas.microsoft.com/office/powerpoint/2010/main" val="9332894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165463" y="12192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887322" y="393150"/>
            <a:ext cx="9877426" cy="830997"/>
          </a:xfrm>
          <a:prstGeom prst="rect">
            <a:avLst/>
          </a:prstGeom>
          <a:noFill/>
        </p:spPr>
        <p:txBody>
          <a:bodyPr wrap="square" rtlCol="0" anchor="ctr">
            <a:spAutoFit/>
          </a:bodyPr>
          <a:lstStyle/>
          <a:p>
            <a:pPr lvl="0" algn="ctr"/>
            <a:r>
              <a:rPr lang="ru-RU" sz="2400" b="1" cap="all" dirty="0" smtClean="0">
                <a:solidFill>
                  <a:schemeClr val="bg1"/>
                </a:solidFill>
              </a:rPr>
              <a:t>Нормативные правовые акты, на основании которых проводится государственная экспертиза условий труда</a:t>
            </a:r>
            <a:endParaRPr lang="ru-RU" sz="2400" b="1" cap="all" dirty="0">
              <a:solidFill>
                <a:schemeClr val="accent4">
                  <a:lumMod val="75000"/>
                </a:schemeClr>
              </a:solidFill>
            </a:endParaRPr>
          </a:p>
        </p:txBody>
      </p:sp>
      <p:graphicFrame>
        <p:nvGraphicFramePr>
          <p:cNvPr id="2" name="Таблица 1"/>
          <p:cNvGraphicFramePr>
            <a:graphicFrameLocks noGrp="1"/>
          </p:cNvGraphicFramePr>
          <p:nvPr>
            <p:extLst>
              <p:ext uri="{D42A27DB-BD31-4B8C-83A1-F6EECF244321}">
                <p14:modId xmlns:p14="http://schemas.microsoft.com/office/powerpoint/2010/main" val="3724354856"/>
              </p:ext>
            </p:extLst>
          </p:nvPr>
        </p:nvGraphicFramePr>
        <p:xfrm>
          <a:off x="1309188" y="1630613"/>
          <a:ext cx="8723086" cy="4942840"/>
        </p:xfrm>
        <a:graphic>
          <a:graphicData uri="http://schemas.openxmlformats.org/drawingml/2006/table">
            <a:tbl>
              <a:tblPr firstRow="1" bandRow="1">
                <a:tableStyleId>{5C22544A-7EE6-4342-B048-85BDC9FD1C3A}</a:tableStyleId>
              </a:tblPr>
              <a:tblGrid>
                <a:gridCol w="632825"/>
                <a:gridCol w="8090261"/>
              </a:tblGrid>
              <a:tr h="370840">
                <a:tc>
                  <a:txBody>
                    <a:bodyPr/>
                    <a:lstStyle/>
                    <a:p>
                      <a:r>
                        <a:rPr lang="ru-RU" dirty="0" smtClean="0"/>
                        <a:t>№ п/п</a:t>
                      </a:r>
                      <a:endParaRPr lang="ru-RU" dirty="0"/>
                    </a:p>
                  </a:txBody>
                  <a:tcPr/>
                </a:tc>
                <a:tc>
                  <a:txBody>
                    <a:bodyPr/>
                    <a:lstStyle/>
                    <a:p>
                      <a:pPr algn="ctr"/>
                      <a:r>
                        <a:rPr lang="ru-RU" dirty="0" smtClean="0"/>
                        <a:t>Наименование</a:t>
                      </a:r>
                      <a:r>
                        <a:rPr lang="ru-RU" baseline="0" dirty="0" smtClean="0"/>
                        <a:t> НПА</a:t>
                      </a:r>
                      <a:endParaRPr lang="ru-RU" dirty="0"/>
                    </a:p>
                  </a:txBody>
                  <a:tcPr/>
                </a:tc>
              </a:tr>
              <a:tr h="370840">
                <a:tc>
                  <a:txBody>
                    <a:bodyPr/>
                    <a:lstStyle/>
                    <a:p>
                      <a:r>
                        <a:rPr lang="ru-RU" dirty="0" smtClean="0"/>
                        <a:t>1.</a:t>
                      </a:r>
                      <a:endParaRPr lang="ru-RU" dirty="0"/>
                    </a:p>
                  </a:txBody>
                  <a:tcPr/>
                </a:tc>
                <a:tc>
                  <a:txBody>
                    <a:bodyPr/>
                    <a:lstStyle/>
                    <a:p>
                      <a:r>
                        <a:rPr lang="ru-RU" dirty="0" smtClean="0"/>
                        <a:t>Статья 213 Трудового кодекса Российской Федерации</a:t>
                      </a:r>
                      <a:endParaRPr lang="ru-RU" dirty="0"/>
                    </a:p>
                  </a:txBody>
                  <a:tcPr/>
                </a:tc>
              </a:tr>
              <a:tr h="370840">
                <a:tc>
                  <a:txBody>
                    <a:bodyPr/>
                    <a:lstStyle/>
                    <a:p>
                      <a:r>
                        <a:rPr lang="ru-RU" dirty="0" smtClean="0"/>
                        <a:t>2.</a:t>
                      </a:r>
                      <a:endParaRPr lang="ru-RU" dirty="0"/>
                    </a:p>
                  </a:txBody>
                  <a:tcPr/>
                </a:tc>
                <a:tc>
                  <a:txBody>
                    <a:bodyPr/>
                    <a:lstStyle/>
                    <a:p>
                      <a:r>
                        <a:rPr lang="ru-RU" dirty="0" smtClean="0"/>
                        <a:t>Федеральный закон от 28.12.2013 № 426-ФЗ «О специальной оценки условий труда</a:t>
                      </a:r>
                      <a:endParaRPr lang="ru-RU" dirty="0"/>
                    </a:p>
                  </a:txBody>
                  <a:tcPr/>
                </a:tc>
              </a:tr>
              <a:tr h="370840">
                <a:tc>
                  <a:txBody>
                    <a:bodyPr/>
                    <a:lstStyle/>
                    <a:p>
                      <a:r>
                        <a:rPr lang="ru-RU" dirty="0" smtClean="0"/>
                        <a:t>3.</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effectLst/>
                        </a:rPr>
                        <a:t>Приказ Минтруда России от 29.10.2021 № 775н «Об утверждении Порядка проведения государственной экспертизы условий труда»</a:t>
                      </a:r>
                    </a:p>
                    <a:p>
                      <a:endParaRPr lang="ru-RU" dirty="0"/>
                    </a:p>
                  </a:txBody>
                  <a:tcPr/>
                </a:tc>
              </a:tr>
              <a:tr h="370840">
                <a:tc>
                  <a:txBody>
                    <a:bodyPr/>
                    <a:lstStyle/>
                    <a:p>
                      <a:r>
                        <a:rPr lang="ru-RU" dirty="0" smtClean="0"/>
                        <a:t>4.</a:t>
                      </a:r>
                      <a:endParaRPr lang="ru-RU" dirty="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dirty="0" smtClean="0">
                          <a:effectLst/>
                        </a:rPr>
                        <a:t>Приказ Минтруда России от 28.10.2021 № 765н</a:t>
                      </a:r>
                      <a:r>
                        <a:rPr lang="ru-RU" baseline="0" dirty="0" smtClean="0">
                          <a:effectLst/>
                        </a:rPr>
                        <a:t> </a:t>
                      </a:r>
                      <a:r>
                        <a:rPr lang="ru-RU" dirty="0" smtClean="0">
                          <a:effectLst/>
                        </a:rPr>
                        <a:t>«Об утверждении типовых форм документов, необходимых для проведения государственной экспертизы условий труда»</a:t>
                      </a:r>
                      <a:endParaRPr lang="ru-RU" dirty="0"/>
                    </a:p>
                  </a:txBody>
                  <a:tcPr/>
                </a:tc>
              </a:tr>
              <a:tr h="370840">
                <a:tc>
                  <a:txBody>
                    <a:bodyPr/>
                    <a:lstStyle/>
                    <a:p>
                      <a:r>
                        <a:rPr lang="ru-RU" dirty="0" smtClean="0"/>
                        <a:t>5.</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effectLst/>
                        </a:rPr>
                        <a:t>Приказ Департамента труда и занятости населения Томской области от 17.06.2022 N 36 «Об утверждении административного регламента предоставления Департаментом труда и занятости населения Томской области государственной услуги «Проведение государственной экспертизы условий труда»</a:t>
                      </a:r>
                      <a:endParaRPr lang="ru-RU" dirty="0"/>
                    </a:p>
                  </a:txBody>
                  <a:tcPr/>
                </a:tc>
              </a:tr>
            </a:tbl>
          </a:graphicData>
        </a:graphic>
      </p:graphicFrame>
    </p:spTree>
    <p:extLst>
      <p:ext uri="{BB962C8B-B14F-4D97-AF65-F5344CB8AC3E}">
        <p14:creationId xmlns:p14="http://schemas.microsoft.com/office/powerpoint/2010/main" val="4100501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673951" y="415775"/>
            <a:ext cx="9877426" cy="1661993"/>
          </a:xfrm>
          <a:prstGeom prst="rect">
            <a:avLst/>
          </a:prstGeom>
          <a:noFill/>
        </p:spPr>
        <p:txBody>
          <a:bodyPr wrap="square" rtlCol="0" anchor="ctr">
            <a:spAutoFit/>
          </a:bodyPr>
          <a:lstStyle/>
          <a:p>
            <a:pPr algn="ctr"/>
            <a:r>
              <a:rPr lang="ru-RU" sz="3400" dirty="0">
                <a:solidFill>
                  <a:schemeClr val="bg1"/>
                </a:solidFill>
              </a:rPr>
              <a:t>Государственная экспертиза условий труда осуществляется в целях оценки:</a:t>
            </a:r>
            <a:br>
              <a:rPr lang="ru-RU" sz="3400" dirty="0">
                <a:solidFill>
                  <a:schemeClr val="bg1"/>
                </a:solidFill>
              </a:rPr>
            </a:br>
            <a:endParaRPr lang="ru-RU" sz="3400" b="0" dirty="0">
              <a:solidFill>
                <a:schemeClr val="bg1"/>
              </a:solidFill>
              <a:effectLst/>
            </a:endParaRPr>
          </a:p>
        </p:txBody>
      </p:sp>
      <p:sp>
        <p:nvSpPr>
          <p:cNvPr id="4" name="TextBox 3"/>
          <p:cNvSpPr txBox="1"/>
          <p:nvPr/>
        </p:nvSpPr>
        <p:spPr>
          <a:xfrm>
            <a:off x="1742667" y="2123935"/>
            <a:ext cx="10380617" cy="3970318"/>
          </a:xfrm>
          <a:prstGeom prst="rect">
            <a:avLst/>
          </a:prstGeom>
          <a:noFill/>
        </p:spPr>
        <p:txBody>
          <a:bodyPr wrap="square" rtlCol="0" anchor="ctr">
            <a:spAutoFit/>
          </a:bodyPr>
          <a:lstStyle/>
          <a:p>
            <a:pPr>
              <a:lnSpc>
                <a:spcPct val="150000"/>
              </a:lnSpc>
            </a:pPr>
            <a:r>
              <a:rPr lang="ru-RU" sz="2400" i="1" dirty="0">
                <a:solidFill>
                  <a:schemeClr val="bg1"/>
                </a:solidFill>
              </a:rPr>
              <a:t>качества проведения специальной оценки условий труда;</a:t>
            </a:r>
            <a:br>
              <a:rPr lang="ru-RU" sz="2400" i="1" dirty="0">
                <a:solidFill>
                  <a:schemeClr val="bg1"/>
                </a:solidFill>
              </a:rPr>
            </a:br>
            <a:r>
              <a:rPr lang="ru-RU" sz="2400" i="1" dirty="0">
                <a:solidFill>
                  <a:schemeClr val="bg1"/>
                </a:solidFill>
              </a:rPr>
              <a:t>правильности предоставления работникам гарантий и компенсаций за работу с вредными и (или) опасными условиями труда</a:t>
            </a:r>
            <a:r>
              <a:rPr lang="ru-RU" sz="2400" i="1" dirty="0" smtClean="0">
                <a:solidFill>
                  <a:schemeClr val="bg1"/>
                </a:solidFill>
              </a:rPr>
              <a:t>;</a:t>
            </a:r>
          </a:p>
          <a:p>
            <a:pPr>
              <a:lnSpc>
                <a:spcPct val="150000"/>
              </a:lnSpc>
            </a:pPr>
            <a:r>
              <a:rPr lang="ru-RU" sz="2400" i="1" dirty="0">
                <a:solidFill>
                  <a:schemeClr val="bg1"/>
                </a:solidFill>
              </a:rPr>
              <a:t>фактических условий труда работников.</a:t>
            </a:r>
            <a:r>
              <a:rPr lang="ru-RU" sz="2400" i="1" dirty="0"/>
              <a:t/>
            </a:r>
            <a:br>
              <a:rPr lang="ru-RU" sz="2400" i="1" dirty="0"/>
            </a:br>
            <a:endParaRPr lang="ru-RU" sz="2400" i="1" dirty="0"/>
          </a:p>
          <a:p>
            <a:r>
              <a:rPr lang="ru-RU" sz="2400" dirty="0">
                <a:solidFill>
                  <a:schemeClr val="bg1"/>
                </a:solidFill>
              </a:rPr>
              <a:t/>
            </a:r>
            <a:br>
              <a:rPr lang="ru-RU" sz="2400" dirty="0">
                <a:solidFill>
                  <a:schemeClr val="bg1"/>
                </a:solidFill>
              </a:rPr>
            </a:br>
            <a:endParaRPr lang="ru-RU" sz="2400" dirty="0">
              <a:solidFill>
                <a:schemeClr val="bg1"/>
              </a:solidFill>
            </a:endParaRPr>
          </a:p>
          <a:p>
            <a:endParaRPr lang="ru-RU" sz="2400" b="0" dirty="0">
              <a:solidFill>
                <a:schemeClr val="bg1"/>
              </a:solidFill>
              <a:effectLst/>
            </a:endParaRPr>
          </a:p>
        </p:txBody>
      </p:sp>
    </p:spTree>
    <p:extLst>
      <p:ext uri="{BB962C8B-B14F-4D97-AF65-F5344CB8AC3E}">
        <p14:creationId xmlns:p14="http://schemas.microsoft.com/office/powerpoint/2010/main" val="3338951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673951" y="677385"/>
            <a:ext cx="9877426" cy="1138773"/>
          </a:xfrm>
          <a:prstGeom prst="rect">
            <a:avLst/>
          </a:prstGeom>
          <a:noFill/>
        </p:spPr>
        <p:txBody>
          <a:bodyPr wrap="square" rtlCol="0" anchor="ctr">
            <a:spAutoFit/>
          </a:bodyPr>
          <a:lstStyle/>
          <a:p>
            <a:pPr algn="ctr"/>
            <a:r>
              <a:rPr lang="ru-RU" sz="3400" dirty="0" smtClean="0">
                <a:solidFill>
                  <a:schemeClr val="accent4">
                    <a:lumMod val="40000"/>
                    <a:lumOff val="60000"/>
                  </a:schemeClr>
                </a:solidFill>
              </a:rPr>
              <a:t>Зачем нужна экспертиза качества специальной оценки условий труда</a:t>
            </a:r>
            <a:endParaRPr lang="ru-RU" sz="3400" b="0" dirty="0">
              <a:solidFill>
                <a:schemeClr val="accent4">
                  <a:lumMod val="40000"/>
                  <a:lumOff val="60000"/>
                </a:schemeClr>
              </a:solidFill>
              <a:effectLst/>
            </a:endParaRPr>
          </a:p>
        </p:txBody>
      </p:sp>
      <p:sp>
        <p:nvSpPr>
          <p:cNvPr id="4" name="TextBox 3"/>
          <p:cNvSpPr txBox="1"/>
          <p:nvPr/>
        </p:nvSpPr>
        <p:spPr>
          <a:xfrm>
            <a:off x="1742667" y="2308602"/>
            <a:ext cx="10380617" cy="3600986"/>
          </a:xfrm>
          <a:prstGeom prst="rect">
            <a:avLst/>
          </a:prstGeom>
          <a:noFill/>
        </p:spPr>
        <p:txBody>
          <a:bodyPr wrap="square" rtlCol="0" anchor="ctr">
            <a:spAutoFit/>
          </a:bodyPr>
          <a:lstStyle/>
          <a:p>
            <a:pPr algn="ctr">
              <a:lnSpc>
                <a:spcPct val="150000"/>
              </a:lnSpc>
            </a:pPr>
            <a:r>
              <a:rPr lang="ru-RU" sz="2400" dirty="0">
                <a:solidFill>
                  <a:schemeClr val="bg1"/>
                </a:solidFill>
              </a:rPr>
              <a:t>От результатов проведения специальной оценки условий труда зависит:</a:t>
            </a:r>
            <a:endParaRPr lang="ru-RU" sz="2400" i="1" dirty="0" smtClean="0">
              <a:solidFill>
                <a:schemeClr val="bg1"/>
              </a:solidFill>
            </a:endParaRPr>
          </a:p>
          <a:p>
            <a:r>
              <a:rPr lang="ru-RU" sz="2400" dirty="0" smtClean="0">
                <a:solidFill>
                  <a:schemeClr val="accent4">
                    <a:lumMod val="60000"/>
                    <a:lumOff val="40000"/>
                  </a:schemeClr>
                </a:solidFill>
              </a:rPr>
              <a:t>- будут </a:t>
            </a:r>
            <a:r>
              <a:rPr lang="ru-RU" sz="2400" dirty="0">
                <a:solidFill>
                  <a:schemeClr val="accent4">
                    <a:lumMod val="60000"/>
                    <a:lumOff val="40000"/>
                  </a:schemeClr>
                </a:solidFill>
              </a:rPr>
              <a:t>ли работникам, занятым во вредных (опасных) условиях труда, предоставлены гарантии и компенсации и в каком размере</a:t>
            </a:r>
            <a:r>
              <a:rPr lang="ru-RU" sz="2400" dirty="0" smtClean="0">
                <a:solidFill>
                  <a:schemeClr val="accent4">
                    <a:lumMod val="60000"/>
                    <a:lumOff val="40000"/>
                  </a:schemeClr>
                </a:solidFill>
              </a:rPr>
              <a:t>;</a:t>
            </a:r>
            <a:r>
              <a:rPr lang="ru-RU" sz="2400" i="1" dirty="0">
                <a:solidFill>
                  <a:schemeClr val="accent4">
                    <a:lumMod val="60000"/>
                    <a:lumOff val="40000"/>
                  </a:schemeClr>
                </a:solidFill>
              </a:rPr>
              <a:t/>
            </a:r>
            <a:br>
              <a:rPr lang="ru-RU" sz="2400" i="1" dirty="0">
                <a:solidFill>
                  <a:schemeClr val="accent4">
                    <a:lumMod val="60000"/>
                    <a:lumOff val="40000"/>
                  </a:schemeClr>
                </a:solidFill>
              </a:rPr>
            </a:br>
            <a:r>
              <a:rPr lang="ru-RU" sz="2400" i="1" dirty="0" smtClean="0">
                <a:solidFill>
                  <a:schemeClr val="bg1"/>
                </a:solidFill>
              </a:rPr>
              <a:t>- </a:t>
            </a:r>
            <a:r>
              <a:rPr lang="ru-RU" sz="2400" dirty="0" smtClean="0">
                <a:solidFill>
                  <a:schemeClr val="bg1"/>
                </a:solidFill>
              </a:rPr>
              <a:t>уровень </a:t>
            </a:r>
            <a:r>
              <a:rPr lang="ru-RU" sz="2400" dirty="0">
                <a:solidFill>
                  <a:schemeClr val="bg1"/>
                </a:solidFill>
              </a:rPr>
              <a:t>социальной защищенности работников</a:t>
            </a:r>
            <a:r>
              <a:rPr lang="ru-RU" sz="2400" dirty="0" smtClean="0">
                <a:solidFill>
                  <a:schemeClr val="bg1"/>
                </a:solidFill>
              </a:rPr>
              <a:t>;</a:t>
            </a:r>
            <a:endParaRPr lang="ru-RU" sz="2400" i="1" dirty="0" smtClean="0">
              <a:solidFill>
                <a:schemeClr val="bg1"/>
              </a:solidFill>
            </a:endParaRPr>
          </a:p>
          <a:p>
            <a:r>
              <a:rPr lang="ru-RU" sz="2400" i="1" dirty="0" smtClean="0">
                <a:solidFill>
                  <a:schemeClr val="bg1"/>
                </a:solidFill>
              </a:rPr>
              <a:t>- </a:t>
            </a:r>
            <a:r>
              <a:rPr lang="ru-RU" sz="2400" dirty="0">
                <a:solidFill>
                  <a:schemeClr val="accent4">
                    <a:lumMod val="60000"/>
                    <a:lumOff val="40000"/>
                  </a:schemeClr>
                </a:solidFill>
              </a:rPr>
              <a:t>решение задач по улучшению условий труда, обеспечению установленного законодательством уровня охраны труда.</a:t>
            </a:r>
            <a:endParaRPr lang="ru-RU" sz="2400" i="1" dirty="0">
              <a:solidFill>
                <a:schemeClr val="accent4">
                  <a:lumMod val="60000"/>
                  <a:lumOff val="40000"/>
                </a:schemeClr>
              </a:solidFill>
            </a:endParaRPr>
          </a:p>
          <a:p>
            <a:r>
              <a:rPr lang="ru-RU" sz="2400" dirty="0">
                <a:solidFill>
                  <a:schemeClr val="bg1"/>
                </a:solidFill>
              </a:rPr>
              <a:t/>
            </a:r>
            <a:br>
              <a:rPr lang="ru-RU" sz="2400" dirty="0">
                <a:solidFill>
                  <a:schemeClr val="bg1"/>
                </a:solidFill>
              </a:rPr>
            </a:br>
            <a:endParaRPr lang="ru-RU" sz="2400" dirty="0">
              <a:solidFill>
                <a:schemeClr val="bg1"/>
              </a:solidFill>
            </a:endParaRPr>
          </a:p>
          <a:p>
            <a:endParaRPr lang="ru-RU" sz="2400" b="0" dirty="0">
              <a:solidFill>
                <a:schemeClr val="bg1"/>
              </a:solidFill>
              <a:effectLst/>
            </a:endParaRPr>
          </a:p>
        </p:txBody>
      </p:sp>
    </p:spTree>
    <p:extLst>
      <p:ext uri="{BB962C8B-B14F-4D97-AF65-F5344CB8AC3E}">
        <p14:creationId xmlns:p14="http://schemas.microsoft.com/office/powerpoint/2010/main" val="21778254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121919"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673951" y="292665"/>
            <a:ext cx="9877426" cy="1908215"/>
          </a:xfrm>
          <a:prstGeom prst="rect">
            <a:avLst/>
          </a:prstGeom>
          <a:noFill/>
        </p:spPr>
        <p:txBody>
          <a:bodyPr wrap="square" rtlCol="0" anchor="ctr">
            <a:spAutoFit/>
          </a:bodyPr>
          <a:lstStyle/>
          <a:p>
            <a:pPr algn="ctr"/>
            <a:endParaRPr lang="ru-RU" sz="2800" dirty="0" smtClean="0">
              <a:solidFill>
                <a:schemeClr val="bg1"/>
              </a:solidFill>
            </a:endParaRPr>
          </a:p>
          <a:p>
            <a:pPr algn="ctr"/>
            <a:r>
              <a:rPr lang="ru-RU" dirty="0" smtClean="0">
                <a:solidFill>
                  <a:schemeClr val="bg1"/>
                </a:solidFill>
              </a:rPr>
              <a:t>Экспертиза </a:t>
            </a:r>
            <a:r>
              <a:rPr lang="ru-RU" dirty="0">
                <a:solidFill>
                  <a:schemeClr val="bg1"/>
                </a:solidFill>
              </a:rPr>
              <a:t>качества </a:t>
            </a:r>
            <a:r>
              <a:rPr lang="ru-RU" dirty="0" smtClean="0">
                <a:solidFill>
                  <a:schemeClr val="bg1"/>
                </a:solidFill>
              </a:rPr>
              <a:t>специальной оценки </a:t>
            </a:r>
            <a:r>
              <a:rPr lang="ru-RU" dirty="0">
                <a:solidFill>
                  <a:schemeClr val="bg1"/>
                </a:solidFill>
              </a:rPr>
              <a:t>условий труда носит заявительный характер. Она проводится в порядке, установленном приказом Минтруда </a:t>
            </a:r>
            <a:r>
              <a:rPr lang="ru-RU" dirty="0" smtClean="0">
                <a:solidFill>
                  <a:schemeClr val="bg1"/>
                </a:solidFill>
              </a:rPr>
              <a:t>России от </a:t>
            </a:r>
            <a:r>
              <a:rPr lang="ru-RU" dirty="0">
                <a:solidFill>
                  <a:schemeClr val="bg1"/>
                </a:solidFill>
              </a:rPr>
              <a:t>29.10.2021 № 775н «Об утверждении Порядка проведения государственной экспертизы условий труда</a:t>
            </a:r>
            <a:r>
              <a:rPr lang="ru-RU" dirty="0" smtClean="0">
                <a:solidFill>
                  <a:schemeClr val="bg1"/>
                </a:solidFill>
              </a:rPr>
              <a:t>»</a:t>
            </a:r>
          </a:p>
          <a:p>
            <a:pPr algn="ctr"/>
            <a:endParaRPr lang="ru-RU" dirty="0">
              <a:solidFill>
                <a:schemeClr val="bg1"/>
              </a:solidFill>
            </a:endParaRPr>
          </a:p>
          <a:p>
            <a:pPr algn="ctr"/>
            <a:endParaRPr lang="ru-RU" b="0" dirty="0">
              <a:solidFill>
                <a:schemeClr val="bg1"/>
              </a:solidFill>
              <a:effectLst/>
            </a:endParaRPr>
          </a:p>
        </p:txBody>
      </p:sp>
      <p:sp>
        <p:nvSpPr>
          <p:cNvPr id="4" name="TextBox 3"/>
          <p:cNvSpPr txBox="1"/>
          <p:nvPr/>
        </p:nvSpPr>
        <p:spPr>
          <a:xfrm>
            <a:off x="1422355" y="1756636"/>
            <a:ext cx="10380617" cy="4739759"/>
          </a:xfrm>
          <a:prstGeom prst="rect">
            <a:avLst/>
          </a:prstGeom>
          <a:noFill/>
        </p:spPr>
        <p:txBody>
          <a:bodyPr wrap="square" rtlCol="0" anchor="ctr">
            <a:spAutoFit/>
          </a:bodyPr>
          <a:lstStyle/>
          <a:p>
            <a:r>
              <a:rPr lang="ru-RU" dirty="0">
                <a:solidFill>
                  <a:schemeClr val="accent4">
                    <a:lumMod val="60000"/>
                    <a:lumOff val="40000"/>
                  </a:schemeClr>
                </a:solidFill>
              </a:rPr>
              <a:t>Государственная экспертиза условий труда осуществляется на основании:</a:t>
            </a:r>
            <a:br>
              <a:rPr lang="ru-RU" dirty="0">
                <a:solidFill>
                  <a:schemeClr val="accent4">
                    <a:lumMod val="60000"/>
                    <a:lumOff val="40000"/>
                  </a:schemeClr>
                </a:solidFill>
              </a:rPr>
            </a:br>
            <a:endParaRPr lang="ru-RU" dirty="0">
              <a:solidFill>
                <a:schemeClr val="accent4">
                  <a:lumMod val="60000"/>
                  <a:lumOff val="40000"/>
                </a:schemeClr>
              </a:solidFill>
            </a:endParaRPr>
          </a:p>
          <a:p>
            <a:r>
              <a:rPr lang="ru-RU" dirty="0">
                <a:solidFill>
                  <a:schemeClr val="accent4">
                    <a:lumMod val="60000"/>
                    <a:lumOff val="40000"/>
                  </a:schemeClr>
                </a:solidFill>
              </a:rPr>
              <a:t>а) обращений органов исполнительной власти, комиссий по расследованию несчастных случаев, работодателей, их объединений, работников, профессиональных союзов, их объединений, иных уполномоченных работниками представительных органов (при их наличии), государственных внебюджетных фондов Российской Федерации, организаций, проводивших специальную оценку условий труда (в случае проведения государственной экспертизы в целях оценки качества проведения специальной оценки условий труда</a:t>
            </a:r>
            <a:r>
              <a:rPr lang="ru-RU" dirty="0" smtClean="0">
                <a:solidFill>
                  <a:schemeClr val="accent4">
                    <a:lumMod val="60000"/>
                    <a:lumOff val="40000"/>
                  </a:schemeClr>
                </a:solidFill>
              </a:rPr>
              <a:t>); </a:t>
            </a:r>
          </a:p>
          <a:p>
            <a:endParaRPr lang="ru-RU" dirty="0">
              <a:solidFill>
                <a:schemeClr val="accent4">
                  <a:lumMod val="60000"/>
                  <a:lumOff val="40000"/>
                </a:schemeClr>
              </a:solidFill>
            </a:endParaRPr>
          </a:p>
          <a:p>
            <a:r>
              <a:rPr lang="ru-RU" dirty="0">
                <a:solidFill>
                  <a:schemeClr val="accent4">
                    <a:lumMod val="60000"/>
                    <a:lumOff val="40000"/>
                  </a:schemeClr>
                </a:solidFill>
              </a:rPr>
              <a:t>б) определений судебных органов; </a:t>
            </a:r>
            <a:endParaRPr lang="ru-RU" dirty="0" smtClean="0">
              <a:solidFill>
                <a:schemeClr val="accent4">
                  <a:lumMod val="60000"/>
                  <a:lumOff val="40000"/>
                </a:schemeClr>
              </a:solidFill>
            </a:endParaRPr>
          </a:p>
          <a:p>
            <a:endParaRPr lang="ru-RU" dirty="0">
              <a:solidFill>
                <a:schemeClr val="accent4">
                  <a:lumMod val="60000"/>
                  <a:lumOff val="40000"/>
                </a:schemeClr>
              </a:solidFill>
            </a:endParaRPr>
          </a:p>
          <a:p>
            <a:r>
              <a:rPr lang="ru-RU" sz="2000" dirty="0" smtClean="0">
                <a:solidFill>
                  <a:schemeClr val="accent4">
                    <a:lumMod val="60000"/>
                    <a:lumOff val="40000"/>
                  </a:schemeClr>
                </a:solidFill>
              </a:rPr>
              <a:t>в</a:t>
            </a:r>
            <a:r>
              <a:rPr lang="ru-RU" sz="2000" dirty="0">
                <a:solidFill>
                  <a:schemeClr val="accent4">
                    <a:lumMod val="60000"/>
                    <a:lumOff val="40000"/>
                  </a:schemeClr>
                </a:solidFill>
              </a:rPr>
              <a:t>) представлений территориальных органов Федеральной службы по труду и занятости (далее - государственные инспекции труда) в связи с осуществлением мероприятий по федеральному государственному контролю (надзору) за соблюдением требований трудового законодательства и иных нормативных правовых актов, содержащих нормы трудового права </a:t>
            </a:r>
          </a:p>
          <a:p>
            <a:endParaRPr lang="ru-RU" sz="2400" b="0" dirty="0">
              <a:solidFill>
                <a:schemeClr val="bg1"/>
              </a:solidFill>
              <a:effectLst/>
            </a:endParaRPr>
          </a:p>
        </p:txBody>
      </p:sp>
    </p:spTree>
    <p:extLst>
      <p:ext uri="{BB962C8B-B14F-4D97-AF65-F5344CB8AC3E}">
        <p14:creationId xmlns:p14="http://schemas.microsoft.com/office/powerpoint/2010/main" val="4905012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113210" y="26126"/>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1569449" y="596760"/>
            <a:ext cx="9877426" cy="2954655"/>
          </a:xfrm>
          <a:prstGeom prst="rect">
            <a:avLst/>
          </a:prstGeom>
          <a:noFill/>
        </p:spPr>
        <p:txBody>
          <a:bodyPr wrap="square" rtlCol="0" anchor="ctr">
            <a:spAutoFit/>
          </a:bodyPr>
          <a:lstStyle/>
          <a:p>
            <a:pPr algn="ctr"/>
            <a:endParaRPr lang="ru-RU" sz="2800" dirty="0" smtClean="0">
              <a:solidFill>
                <a:schemeClr val="bg1"/>
              </a:solidFill>
            </a:endParaRPr>
          </a:p>
          <a:p>
            <a:pPr algn="ctr"/>
            <a:r>
              <a:rPr lang="ru-RU" sz="2800" dirty="0" smtClean="0">
                <a:solidFill>
                  <a:schemeClr val="bg1"/>
                </a:solidFill>
              </a:rPr>
              <a:t>Экспертиза </a:t>
            </a:r>
            <a:r>
              <a:rPr lang="ru-RU" sz="2800" dirty="0">
                <a:solidFill>
                  <a:schemeClr val="bg1"/>
                </a:solidFill>
              </a:rPr>
              <a:t>качества </a:t>
            </a:r>
            <a:r>
              <a:rPr lang="ru-RU" sz="2800" dirty="0" smtClean="0">
                <a:solidFill>
                  <a:schemeClr val="bg1"/>
                </a:solidFill>
              </a:rPr>
              <a:t>специальной оценки </a:t>
            </a:r>
            <a:r>
              <a:rPr lang="ru-RU" sz="2800" dirty="0">
                <a:solidFill>
                  <a:schemeClr val="bg1"/>
                </a:solidFill>
              </a:rPr>
              <a:t>условий труда </a:t>
            </a:r>
            <a:r>
              <a:rPr lang="ru-RU" sz="2800" dirty="0" smtClean="0">
                <a:solidFill>
                  <a:schemeClr val="bg1"/>
                </a:solidFill>
              </a:rPr>
              <a:t>проводится платно.</a:t>
            </a:r>
          </a:p>
          <a:p>
            <a:pPr algn="ctr"/>
            <a:endParaRPr lang="ru-RU" sz="2800" dirty="0" smtClean="0">
              <a:solidFill>
                <a:schemeClr val="bg1"/>
              </a:solidFill>
            </a:endParaRPr>
          </a:p>
          <a:p>
            <a:pPr algn="ctr"/>
            <a:r>
              <a:rPr lang="ru-RU" sz="2800" dirty="0" smtClean="0">
                <a:solidFill>
                  <a:schemeClr val="accent4">
                    <a:lumMod val="60000"/>
                    <a:lumOff val="40000"/>
                  </a:schemeClr>
                </a:solidFill>
              </a:rPr>
              <a:t>Для физических лиц – 375 руб. за одно рабочее место.</a:t>
            </a:r>
          </a:p>
          <a:p>
            <a:pPr algn="ctr"/>
            <a:r>
              <a:rPr lang="ru-RU" sz="2800" dirty="0" smtClean="0">
                <a:solidFill>
                  <a:schemeClr val="bg1"/>
                </a:solidFill>
              </a:rPr>
              <a:t>Для юридических лиц – 1500 рублей за одно рабочее место.</a:t>
            </a:r>
            <a:endParaRPr lang="ru-RU" sz="2800" dirty="0">
              <a:solidFill>
                <a:schemeClr val="bg1"/>
              </a:solidFill>
            </a:endParaRPr>
          </a:p>
          <a:p>
            <a:pPr algn="ctr"/>
            <a:endParaRPr lang="ru-RU" b="0" dirty="0">
              <a:solidFill>
                <a:schemeClr val="bg1"/>
              </a:solidFill>
              <a:effectLst/>
            </a:endParaRPr>
          </a:p>
        </p:txBody>
      </p:sp>
    </p:spTree>
    <p:extLst>
      <p:ext uri="{BB962C8B-B14F-4D97-AF65-F5344CB8AC3E}">
        <p14:creationId xmlns:p14="http://schemas.microsoft.com/office/powerpoint/2010/main" val="27229562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0" y="87287"/>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905688" y="594284"/>
            <a:ext cx="9877426" cy="1107996"/>
          </a:xfrm>
          <a:prstGeom prst="rect">
            <a:avLst/>
          </a:prstGeom>
          <a:noFill/>
        </p:spPr>
        <p:txBody>
          <a:bodyPr wrap="square" rtlCol="0" anchor="ctr">
            <a:spAutoFit/>
          </a:bodyPr>
          <a:lstStyle/>
          <a:p>
            <a:pPr lvl="0" algn="ctr"/>
            <a:r>
              <a:rPr lang="ru-RU" sz="2200" b="1" cap="all" dirty="0" smtClean="0">
                <a:solidFill>
                  <a:schemeClr val="bg1"/>
                </a:solidFill>
              </a:rPr>
              <a:t>Основные нарушения при проведении специальной оценки условий труда, которые были выявлены по результатам государственной экспертизы условий труда</a:t>
            </a:r>
            <a:endParaRPr lang="ru-RU" sz="2200" b="1" cap="all" dirty="0">
              <a:solidFill>
                <a:schemeClr val="accent4">
                  <a:lumMod val="75000"/>
                </a:schemeClr>
              </a:solidFill>
            </a:endParaRPr>
          </a:p>
        </p:txBody>
      </p:sp>
      <p:graphicFrame>
        <p:nvGraphicFramePr>
          <p:cNvPr id="2" name="Таблица 1"/>
          <p:cNvGraphicFramePr>
            <a:graphicFrameLocks noGrp="1"/>
          </p:cNvGraphicFramePr>
          <p:nvPr>
            <p:extLst>
              <p:ext uri="{D42A27DB-BD31-4B8C-83A1-F6EECF244321}">
                <p14:modId xmlns:p14="http://schemas.microsoft.com/office/powerpoint/2010/main" val="536914605"/>
              </p:ext>
            </p:extLst>
          </p:nvPr>
        </p:nvGraphicFramePr>
        <p:xfrm>
          <a:off x="992777" y="1836703"/>
          <a:ext cx="9065623" cy="4114800"/>
        </p:xfrm>
        <a:graphic>
          <a:graphicData uri="http://schemas.openxmlformats.org/drawingml/2006/table">
            <a:tbl>
              <a:tblPr firstRow="1" bandRow="1">
                <a:tableStyleId>{5C22544A-7EE6-4342-B048-85BDC9FD1C3A}</a:tableStyleId>
              </a:tblPr>
              <a:tblGrid>
                <a:gridCol w="566851"/>
                <a:gridCol w="8498772"/>
              </a:tblGrid>
              <a:tr h="350419">
                <a:tc>
                  <a:txBody>
                    <a:bodyPr/>
                    <a:lstStyle/>
                    <a:p>
                      <a:r>
                        <a:rPr lang="ru-RU" dirty="0" smtClean="0"/>
                        <a:t>№ п/п</a:t>
                      </a:r>
                      <a:endParaRPr lang="ru-RU" dirty="0"/>
                    </a:p>
                  </a:txBody>
                  <a:tcPr/>
                </a:tc>
                <a:tc>
                  <a:txBody>
                    <a:bodyPr/>
                    <a:lstStyle/>
                    <a:p>
                      <a:endParaRPr lang="ru-RU" dirty="0"/>
                    </a:p>
                  </a:txBody>
                  <a:tcPr/>
                </a:tc>
              </a:tr>
              <a:tr h="350419">
                <a:tc>
                  <a:txBody>
                    <a:bodyPr/>
                    <a:lstStyle/>
                    <a:p>
                      <a:r>
                        <a:rPr lang="ru-RU" sz="1700" dirty="0" smtClean="0"/>
                        <a:t>1.</a:t>
                      </a:r>
                      <a:endParaRPr lang="ru-RU" sz="1700" dirty="0"/>
                    </a:p>
                  </a:txBody>
                  <a:tcPr/>
                </a:tc>
                <a:tc>
                  <a:txBody>
                    <a:bodyPr/>
                    <a:lstStyle/>
                    <a:p>
                      <a:r>
                        <a:rPr lang="ru-RU" sz="1700" kern="1200" dirty="0" smtClean="0">
                          <a:solidFill>
                            <a:schemeClr val="dk1"/>
                          </a:solidFill>
                          <a:effectLst/>
                          <a:latin typeface="+mn-lt"/>
                          <a:ea typeface="+mn-ea"/>
                          <a:cs typeface="+mn-cs"/>
                        </a:rPr>
                        <a:t>Не оценивается биологический фактор на рабочих местах медицинских работников, непосредственно осуществляющих медицинскую деятельность</a:t>
                      </a:r>
                    </a:p>
                    <a:p>
                      <a:endParaRPr lang="ru-RU" sz="1700" dirty="0"/>
                    </a:p>
                  </a:txBody>
                  <a:tcPr/>
                </a:tc>
              </a:tr>
              <a:tr h="350419">
                <a:tc>
                  <a:txBody>
                    <a:bodyPr/>
                    <a:lstStyle/>
                    <a:p>
                      <a:r>
                        <a:rPr lang="ru-RU" sz="1700" dirty="0" smtClean="0"/>
                        <a:t>2.</a:t>
                      </a:r>
                      <a:endParaRPr lang="ru-RU" sz="1700" dirty="0"/>
                    </a:p>
                  </a:txBody>
                  <a:tcPr/>
                </a:tc>
                <a:tc>
                  <a:txBody>
                    <a:bodyPr/>
                    <a:lstStyle/>
                    <a:p>
                      <a:r>
                        <a:rPr lang="ru-RU" sz="1700" dirty="0" smtClean="0"/>
                        <a:t>Неверное определение факторов, подлежащих исследованиям</a:t>
                      </a:r>
                      <a:r>
                        <a:rPr lang="ru-RU" sz="1700" baseline="0" dirty="0" smtClean="0"/>
                        <a:t> (испытаниям) и измерениям</a:t>
                      </a:r>
                    </a:p>
                    <a:p>
                      <a:endParaRPr lang="ru-RU" sz="1700" dirty="0"/>
                    </a:p>
                  </a:txBody>
                  <a:tcPr/>
                </a:tc>
              </a:tr>
              <a:tr h="350419">
                <a:tc>
                  <a:txBody>
                    <a:bodyPr/>
                    <a:lstStyle/>
                    <a:p>
                      <a:r>
                        <a:rPr lang="ru-RU" sz="1700" dirty="0" smtClean="0"/>
                        <a:t>3.</a:t>
                      </a:r>
                      <a:endParaRPr lang="ru-RU" sz="1700" dirty="0"/>
                    </a:p>
                  </a:txBody>
                  <a:tcPr/>
                </a:tc>
                <a:tc>
                  <a:txBody>
                    <a:bodyPr/>
                    <a:lstStyle/>
                    <a:p>
                      <a:r>
                        <a:rPr lang="ru-RU" sz="1700" dirty="0" smtClean="0"/>
                        <a:t>Отсутствие в области аккредитации каких либо вредных и (или) опасных производственных факторов</a:t>
                      </a:r>
                    </a:p>
                    <a:p>
                      <a:endParaRPr lang="ru-RU" sz="1700" dirty="0"/>
                    </a:p>
                  </a:txBody>
                  <a:tcPr/>
                </a:tc>
              </a:tr>
              <a:tr h="350419">
                <a:tc>
                  <a:txBody>
                    <a:bodyPr/>
                    <a:lstStyle/>
                    <a:p>
                      <a:r>
                        <a:rPr lang="ru-RU" sz="1700" dirty="0" smtClean="0"/>
                        <a:t>4.</a:t>
                      </a:r>
                      <a:endParaRPr lang="ru-RU" sz="1700" dirty="0"/>
                    </a:p>
                  </a:txBody>
                  <a:tcPr/>
                </a:tc>
                <a:tc>
                  <a:txBody>
                    <a:bodyPr/>
                    <a:lstStyle/>
                    <a:p>
                      <a:r>
                        <a:rPr lang="ru-RU" sz="1700" dirty="0" smtClean="0"/>
                        <a:t>Неправильное предоставление гарантий и компенсаций за работу с вредными и (или) опасными условиями труда</a:t>
                      </a:r>
                    </a:p>
                    <a:p>
                      <a:endParaRPr lang="ru-RU" sz="1700" dirty="0"/>
                    </a:p>
                  </a:txBody>
                  <a:tcPr/>
                </a:tc>
              </a:tr>
            </a:tbl>
          </a:graphicData>
        </a:graphic>
      </p:graphicFrame>
    </p:spTree>
    <p:extLst>
      <p:ext uri="{BB962C8B-B14F-4D97-AF65-F5344CB8AC3E}">
        <p14:creationId xmlns:p14="http://schemas.microsoft.com/office/powerpoint/2010/main" val="32934796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0354"/>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Скругленный прямоугольник 1"/>
          <p:cNvSpPr/>
          <p:nvPr/>
        </p:nvSpPr>
        <p:spPr>
          <a:xfrm>
            <a:off x="1709784" y="1809000"/>
            <a:ext cx="3240000" cy="32400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Picture 2" descr="C:\Users\trifonovae\Downloads\qr (68).png"/>
          <p:cNvPicPr>
            <a:picLocks noChangeAspect="1" noChangeArrowheads="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80115" y="2082604"/>
            <a:ext cx="2160000" cy="2160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39315" y="4482554"/>
            <a:ext cx="2641600" cy="369332"/>
          </a:xfrm>
          <a:prstGeom prst="rect">
            <a:avLst/>
          </a:prstGeom>
          <a:noFill/>
        </p:spPr>
        <p:txBody>
          <a:bodyPr wrap="square" rtlCol="0">
            <a:spAutoFit/>
          </a:bodyPr>
          <a:lstStyle/>
          <a:p>
            <a:pPr algn="ctr"/>
            <a:r>
              <a:rPr lang="ru-RU" dirty="0" smtClean="0"/>
              <a:t>НАШ ТЕЛЕГРАММ КАНАЛ</a:t>
            </a:r>
            <a:endParaRPr lang="ru-RU" dirty="0"/>
          </a:p>
        </p:txBody>
      </p:sp>
    </p:spTree>
    <p:extLst>
      <p:ext uri="{BB962C8B-B14F-4D97-AF65-F5344CB8AC3E}">
        <p14:creationId xmlns:p14="http://schemas.microsoft.com/office/powerpoint/2010/main" val="425204636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4129</TotalTime>
  <Words>305</Words>
  <Application>Microsoft Office PowerPoint</Application>
  <PresentationFormat>Широкоэкранный</PresentationFormat>
  <Paragraphs>55</Paragraphs>
  <Slides>8</Slides>
  <Notes>8</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8</vt:i4>
      </vt:variant>
    </vt:vector>
  </HeadingPairs>
  <TitlesOfParts>
    <vt:vector size="12" baseType="lpstr">
      <vt:lpstr>Arial</vt:lpstr>
      <vt:lpstr>Calibri</vt:lpstr>
      <vt:lpstr>Calibri Light</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Мацедон Е.В.</dc:creator>
  <cp:lastModifiedBy>Борецкая И.А.</cp:lastModifiedBy>
  <cp:revision>114</cp:revision>
  <dcterms:created xsi:type="dcterms:W3CDTF">2021-12-09T10:26:01Z</dcterms:created>
  <dcterms:modified xsi:type="dcterms:W3CDTF">2025-12-19T04:48:19Z</dcterms:modified>
</cp:coreProperties>
</file>